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heme/theme5.xml" ContentType="application/vnd.openxmlformats-officedocument.theme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heme/theme6.xml" ContentType="application/vnd.openxmlformats-officedocument.theme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notesSlides/notesSlide3.xml" ContentType="application/vnd.openxmlformats-officedocument.presentationml.notesSlide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notesSlides/notesSlide4.xml" ContentType="application/vnd.openxmlformats-officedocument.presentationml.notesSlide+xml"/>
  <Override PartName="/ppt/tags/tag92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notesSlides/notesSlide8.xml" ContentType="application/vnd.openxmlformats-officedocument.presentationml.notesSlide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notesSlides/notesSlide14.xml" ContentType="application/vnd.openxmlformats-officedocument.presentationml.notesSlide+xml"/>
  <Override PartName="/ppt/tags/tag1011.xml" ContentType="application/vnd.openxmlformats-officedocument.presentationml.tags+xml"/>
  <Override PartName="/ppt/notesSlides/notesSlide15.xml" ContentType="application/vnd.openxmlformats-officedocument.presentationml.notesSlide+xml"/>
  <Override PartName="/ppt/tags/tag1012.xml" ContentType="application/vnd.openxmlformats-officedocument.presentationml.tags+xml"/>
  <Override PartName="/ppt/notesSlides/notesSlide16.xml" ContentType="application/vnd.openxmlformats-officedocument.presentationml.notesSlide+xml"/>
  <Override PartName="/ppt/tags/tag1013.xml" ContentType="application/vnd.openxmlformats-officedocument.presentationml.tags+xml"/>
  <Override PartName="/ppt/notesSlides/notesSlide17.xml" ContentType="application/vnd.openxmlformats-officedocument.presentationml.notesSlide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notesSlides/notesSlide20.xml" ContentType="application/vnd.openxmlformats-officedocument.presentationml.notesSlide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8.xml" ContentType="application/vnd.openxmlformats-officedocument.drawingml.chartshape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notesSlides/notesSlide26.xml" ContentType="application/vnd.openxmlformats-officedocument.presentationml.notesSlide+xml"/>
  <Override PartName="/ppt/tags/tag1213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3.xml" ContentType="application/vnd.openxmlformats-officedocument.themeOverride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notesSlides/notesSlide29.xml" ContentType="application/vnd.openxmlformats-officedocument.presentationml.notesSlide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notesSlides/notesSlide30.xml" ContentType="application/vnd.openxmlformats-officedocument.presentationml.notesSlide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notesSlides/notesSlide31.xml" ContentType="application/vnd.openxmlformats-officedocument.presentationml.notesSlide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414.xml" ContentType="application/vnd.openxmlformats-officedocument.presentationml.tags+xml"/>
  <Override PartName="/ppt/notesSlides/notesSlide44.xml" ContentType="application/vnd.openxmlformats-officedocument.presentationml.notesSlide+xml"/>
  <Override PartName="/ppt/tags/tag1415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5" r:id="rId4"/>
    <p:sldMasterId id="2147483782" r:id="rId5"/>
    <p:sldMasterId id="2147483817" r:id="rId6"/>
    <p:sldMasterId id="2147483838" r:id="rId7"/>
  </p:sldMasterIdLst>
  <p:notesMasterIdLst>
    <p:notesMasterId r:id="rId55"/>
  </p:notesMasterIdLst>
  <p:handoutMasterIdLst>
    <p:handoutMasterId r:id="rId56"/>
  </p:handoutMasterIdLst>
  <p:sldIdLst>
    <p:sldId id="270" r:id="rId8"/>
    <p:sldId id="2147483646" r:id="rId9"/>
    <p:sldId id="275" r:id="rId10"/>
    <p:sldId id="276" r:id="rId11"/>
    <p:sldId id="727" r:id="rId12"/>
    <p:sldId id="2147481571" r:id="rId13"/>
    <p:sldId id="2147474733" r:id="rId14"/>
    <p:sldId id="277" r:id="rId15"/>
    <p:sldId id="256" r:id="rId16"/>
    <p:sldId id="280" r:id="rId17"/>
    <p:sldId id="2147483590" r:id="rId18"/>
    <p:sldId id="2147483581" r:id="rId19"/>
    <p:sldId id="11664" r:id="rId20"/>
    <p:sldId id="278" r:id="rId21"/>
    <p:sldId id="2147481440" r:id="rId22"/>
    <p:sldId id="2147483612" r:id="rId23"/>
    <p:sldId id="2147483591" r:id="rId24"/>
    <p:sldId id="279" r:id="rId25"/>
    <p:sldId id="2147470965" r:id="rId26"/>
    <p:sldId id="281" r:id="rId27"/>
    <p:sldId id="282" r:id="rId28"/>
    <p:sldId id="2147483607" r:id="rId29"/>
    <p:sldId id="2147483402" r:id="rId30"/>
    <p:sldId id="2147483403" r:id="rId31"/>
    <p:sldId id="2147483393" r:id="rId32"/>
    <p:sldId id="283" r:id="rId33"/>
    <p:sldId id="2147483608" r:id="rId34"/>
    <p:sldId id="2147483362" r:id="rId35"/>
    <p:sldId id="284" r:id="rId36"/>
    <p:sldId id="2147483609" r:id="rId37"/>
    <p:sldId id="285" r:id="rId38"/>
    <p:sldId id="286" r:id="rId39"/>
    <p:sldId id="2147483177" r:id="rId40"/>
    <p:sldId id="2147483178" r:id="rId41"/>
    <p:sldId id="287" r:id="rId42"/>
    <p:sldId id="2147483179" r:id="rId43"/>
    <p:sldId id="266" r:id="rId44"/>
    <p:sldId id="273" r:id="rId45"/>
    <p:sldId id="2147483180" r:id="rId46"/>
    <p:sldId id="264" r:id="rId47"/>
    <p:sldId id="260" r:id="rId48"/>
    <p:sldId id="288" r:id="rId49"/>
    <p:sldId id="2147481040" r:id="rId50"/>
    <p:sldId id="2147483585" r:id="rId51"/>
    <p:sldId id="2147483586" r:id="rId52"/>
    <p:sldId id="2147480844" r:id="rId53"/>
    <p:sldId id="274" r:id="rId54"/>
  </p:sldIdLst>
  <p:sldSz cx="12192000" cy="6858000"/>
  <p:notesSz cx="7099300" cy="10234613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3657509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4267093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4876678" algn="l" defTabSz="121917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E975F3-9BE6-423F-ADDD-819FB3913E8C}">
          <p14:sldIdLst>
            <p14:sldId id="270"/>
            <p14:sldId id="2147483646"/>
            <p14:sldId id="275"/>
          </p14:sldIdLst>
        </p14:section>
        <p14:section name="SMPS application description and trends" id="{A3B0615E-CA14-4F72-B12A-9725E802FDBC}">
          <p14:sldIdLst>
            <p14:sldId id="276"/>
            <p14:sldId id="727"/>
            <p14:sldId id="2147481571"/>
            <p14:sldId id="2147474733"/>
          </p14:sldIdLst>
        </p14:section>
        <p14:section name="CoolGaN™ in current &amp; next-generation SMPS applications" id="{B127A925-288C-4686-BB5C-90AE6806C65E}">
          <p14:sldIdLst>
            <p14:sldId id="277"/>
            <p14:sldId id="256"/>
            <p14:sldId id="280"/>
            <p14:sldId id="2147483590"/>
            <p14:sldId id="2147483581"/>
            <p14:sldId id="11664"/>
          </p14:sldIdLst>
        </p14:section>
        <p14:section name="System application boards" id="{253CA521-393D-44CF-9ECC-1DE6CFAE6575}">
          <p14:sldIdLst>
            <p14:sldId id="278"/>
            <p14:sldId id="2147481440"/>
            <p14:sldId id="2147483612"/>
            <p14:sldId id="2147483591"/>
          </p14:sldIdLst>
        </p14:section>
        <p14:section name="System-level key takeaways" id="{86705553-70C2-4E63-8447-ACC3431FE19F}">
          <p14:sldIdLst>
            <p14:sldId id="279"/>
            <p14:sldId id="2147470965"/>
          </p14:sldIdLst>
        </p14:section>
        <p14:section name="High voltage CoolGaN™ (650 - 700 V)" id="{7B1C1D07-822B-4D74-9F1E-870DAF40F3A1}">
          <p14:sldIdLst>
            <p14:sldId id="281"/>
            <p14:sldId id="282"/>
            <p14:sldId id="2147483607"/>
            <p14:sldId id="2147483402"/>
            <p14:sldId id="2147483403"/>
            <p14:sldId id="2147483393"/>
            <p14:sldId id="283"/>
            <p14:sldId id="2147483608"/>
            <p14:sldId id="2147483362"/>
            <p14:sldId id="284"/>
            <p14:sldId id="2147483609"/>
          </p14:sldIdLst>
        </p14:section>
        <p14:section name="Medium voltage CoolGaN™ (60 - 200 V)" id="{C3635B4F-7510-4E19-BF07-B89296E59B24}">
          <p14:sldIdLst>
            <p14:sldId id="285"/>
            <p14:sldId id="286"/>
            <p14:sldId id="2147483177"/>
            <p14:sldId id="2147483178"/>
            <p14:sldId id="287"/>
            <p14:sldId id="2147483179"/>
            <p14:sldId id="266"/>
            <p14:sldId id="273"/>
            <p14:sldId id="2147483180"/>
            <p14:sldId id="264"/>
            <p14:sldId id="260"/>
            <p14:sldId id="288"/>
            <p14:sldId id="2147481040"/>
            <p14:sldId id="2147483585"/>
            <p14:sldId id="2147483586"/>
            <p14:sldId id="2147480844"/>
          </p14:sldIdLst>
        </p14:section>
        <p14:section name="last section" id="{A9161AD2-DB08-4CE2-8145-FA95E06A59D2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87">
          <p15:clr>
            <a:srgbClr val="A4A3A4"/>
          </p15:clr>
        </p15:guide>
        <p15:guide id="2" orient="horz" pos="638">
          <p15:clr>
            <a:srgbClr val="A4A3A4"/>
          </p15:clr>
        </p15:guide>
        <p15:guide id="3" orient="horz" pos="453">
          <p15:clr>
            <a:srgbClr val="A4A3A4"/>
          </p15:clr>
        </p15:guide>
        <p15:guide id="4" orient="horz" pos="6262">
          <p15:clr>
            <a:srgbClr val="A4A3A4"/>
          </p15:clr>
        </p15:guide>
        <p15:guide id="5" pos="4186">
          <p15:clr>
            <a:srgbClr val="A4A3A4"/>
          </p15:clr>
        </p15:guide>
        <p15:guide id="6" pos="286">
          <p15:clr>
            <a:srgbClr val="A4A3A4"/>
          </p15:clr>
        </p15:guide>
        <p15:guide id="7" pos="830">
          <p15:clr>
            <a:srgbClr val="A4A3A4"/>
          </p15:clr>
        </p15:guide>
        <p15:guide id="8" pos="38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9525" cmpd="sng">
              <a:solidFill>
                <a:schemeClr val="lt1"/>
              </a:solidFill>
            </a:ln>
          </a:left>
          <a:right>
            <a:ln w="9525" cmpd="sng">
              <a:solidFill>
                <a:srgbClr val="FFFFFF"/>
              </a:solidFill>
            </a:ln>
          </a:right>
          <a:top>
            <a:ln w="9525" cmpd="sng">
              <a:solidFill>
                <a:srgbClr val="FFFFFF"/>
              </a:solidFill>
            </a:ln>
          </a:top>
          <a:bottom>
            <a:ln w="9525" cmpd="sng">
              <a:solidFill>
                <a:srgbClr val="FFFFFF"/>
              </a:solidFill>
            </a:ln>
          </a:bottom>
          <a:insideH>
            <a:ln w="9525" cmpd="sng">
              <a:solidFill>
                <a:srgbClr val="FFFFFF"/>
              </a:solidFill>
            </a:ln>
          </a:insideH>
          <a:insideV>
            <a:ln w="9525" cmpd="sng">
              <a:solidFill>
                <a:srgbClr val="FFFFFF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TxStyle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band2H>
    <a:band1V>
      <a:tcStyle>
        <a:tcBdr/>
      </a:tcStyle>
    </a:band1V>
    <a:band2V>
      <a:tcTxStyle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band2V>
    <a:lastCol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lastRow>
    <a:firstRow>
      <a:tcTxStyle b="on">
        <a:fontRef idx="minor">
          <a:prstClr val="white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51" autoAdjust="0"/>
  </p:normalViewPr>
  <p:slideViewPr>
    <p:cSldViewPr snapToGrid="0" snapToObjects="1" showGuides="1">
      <p:cViewPr varScale="1">
        <p:scale>
          <a:sx n="96" d="100"/>
          <a:sy n="96" d="100"/>
        </p:scale>
        <p:origin x="1262" y="4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202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268" y="42"/>
      </p:cViewPr>
      <p:guideLst>
        <p:guide orient="horz" pos="187"/>
        <p:guide orient="horz" pos="638"/>
        <p:guide orient="horz" pos="453"/>
        <p:guide orient="horz" pos="6262"/>
        <p:guide pos="4186"/>
        <p:guide pos="286"/>
        <p:guide pos="830"/>
        <p:guide pos="386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gs" Target="tags/tag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dha\SusheelB\Badha_Infineon\Susheel.B\Work\Application\Industrial%20Power%20supplies\Telecom\Serve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8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Falloschtama\AppData\Local\Microsoft\Windows\INetCache\Content.Outlook\LH4VEMQN\M-CRPS%20Totem%20Pole%20PFC%20Loss%20Breakdown%20GaN%20VS%20SiC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lloschtama\AppData\Local\Microsoft\Windows\INetCache\Content.Outlook\LH4VEMQN\M-CRPS%20Totem%20Pole%20PFC%20Loss%20Breakdown%20GaN%20VS%20SiC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lloschtama\AppData\Local\Microsoft\Windows\INetCache\Content.Outlook\LH4VEMQN\M-CRPS%20Totem%20Pole%20PFC%20Loss%20Breakdown%20GaN%20VS%20SiC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VIHSDV002.infineon.com\HV_GaN_PL72\PM\Working%20files\Tamara_Fallosch\Gen2_discrete\CoolGaN%20G5%20launch\Copy%20of%20M-CRPS%20Totem%20Pole%20PFC%20Loss%20Breakdown%20GaN%20VS%20SiC_TF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stynski\Work\05_Benchmarking_Test_Results\Benchmarking%20100V%20GaN%20vs%20SFET8\v2_Efficiency_Resul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stynski\Work\05_Benchmarking_Test_Results\Benchmarking%20100V%20GaN%20vs%20SFET8\v2_Efficiency_Result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878766558632431"/>
          <c:y val="0.15011414793707531"/>
          <c:w val="0.63860211635133357"/>
          <c:h val="0.6158509443057855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Sheet1!$M$6</c:f>
              <c:strCache>
                <c:ptCount val="1"/>
                <c:pt idx="0">
                  <c:v>Volume (in^3)</c:v>
                </c:pt>
              </c:strCache>
            </c:strRef>
          </c:tx>
          <c:spPr>
            <a:pattFill prst="zigZag">
              <a:fgClr>
                <a:schemeClr val="tx2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-1.83187388437799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64-44A9-985D-2654A02536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Sheet1!$F$8:$F$16</c:f>
              <c:numCache>
                <c:formatCode>General</c:formatCode>
                <c:ptCount val="9"/>
                <c:pt idx="0">
                  <c:v>3.3</c:v>
                </c:pt>
                <c:pt idx="1">
                  <c:v>4.4000000000000004</c:v>
                </c:pt>
                <c:pt idx="2">
                  <c:v>5.5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18</c:v>
                </c:pt>
                <c:pt idx="8">
                  <c:v>25</c:v>
                </c:pt>
              </c:numCache>
            </c:numRef>
          </c:cat>
          <c:val>
            <c:numRef>
              <c:f>Sheet1!$M$8:$M$16</c:f>
              <c:numCache>
                <c:formatCode>0</c:formatCode>
                <c:ptCount val="9"/>
                <c:pt idx="0">
                  <c:v>48.581452104942038</c:v>
                </c:pt>
                <c:pt idx="1">
                  <c:v>48.581452104942038</c:v>
                </c:pt>
                <c:pt idx="2">
                  <c:v>58.297742525930438</c:v>
                </c:pt>
                <c:pt idx="3">
                  <c:v>48.581452104942038</c:v>
                </c:pt>
                <c:pt idx="4">
                  <c:v>43.723306894447838</c:v>
                </c:pt>
                <c:pt idx="5">
                  <c:v>34.97864551555827</c:v>
                </c:pt>
                <c:pt idx="6">
                  <c:v>29.148871262965219</c:v>
                </c:pt>
                <c:pt idx="7">
                  <c:v>24.290726052471019</c:v>
                </c:pt>
                <c:pt idx="8">
                  <c:v>24.290726052471019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64-44A9-985D-2654A02536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9185632"/>
        <c:axId val="2101686368"/>
      </c:barChart>
      <c:lineChart>
        <c:grouping val="standard"/>
        <c:varyColors val="0"/>
        <c:ser>
          <c:idx val="2"/>
          <c:order val="0"/>
          <c:tx>
            <c:strRef>
              <c:f>Sheet1!$N$6</c:f>
              <c:strCache>
                <c:ptCount val="1"/>
                <c:pt idx="0">
                  <c:v>Power density [W/in^3]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3175">
                <a:solidFill>
                  <a:schemeClr val="accent6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3.8298276996686219E-2"/>
                  <c:y val="3.72327977204134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64-44A9-985D-2654A0253658}"/>
                </c:ext>
              </c:extLst>
            </c:dLbl>
            <c:spPr>
              <a:solidFill>
                <a:schemeClr val="bg1">
                  <a:alpha val="86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Sheet1!$F$8:$F$16</c:f>
              <c:numCache>
                <c:formatCode>General</c:formatCode>
                <c:ptCount val="9"/>
                <c:pt idx="0">
                  <c:v>3.3</c:v>
                </c:pt>
                <c:pt idx="1">
                  <c:v>4.4000000000000004</c:v>
                </c:pt>
                <c:pt idx="2">
                  <c:v>5.5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18</c:v>
                </c:pt>
                <c:pt idx="8">
                  <c:v>25</c:v>
                </c:pt>
              </c:numCache>
            </c:numRef>
          </c:cat>
          <c:val>
            <c:numRef>
              <c:f>Sheet1!$N$8:$N$16</c:f>
              <c:numCache>
                <c:formatCode>0</c:formatCode>
                <c:ptCount val="9"/>
                <c:pt idx="0">
                  <c:v>67.927158555729989</c:v>
                </c:pt>
                <c:pt idx="1">
                  <c:v>90.569544740973313</c:v>
                </c:pt>
                <c:pt idx="2">
                  <c:v>94.343275771847217</c:v>
                </c:pt>
                <c:pt idx="3">
                  <c:v>164.67189952904238</c:v>
                </c:pt>
                <c:pt idx="4">
                  <c:v>228.71097156811442</c:v>
                </c:pt>
                <c:pt idx="5">
                  <c:v>343.0664573521716</c:v>
                </c:pt>
                <c:pt idx="6">
                  <c:v>514.59968602825757</c:v>
                </c:pt>
                <c:pt idx="7">
                  <c:v>741.02354788069078</c:v>
                </c:pt>
                <c:pt idx="8">
                  <c:v>1029.1993720565149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64-44A9-985D-2654A02536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99183232"/>
        <c:axId val="2101690944"/>
      </c:lineChart>
      <c:valAx>
        <c:axId val="2101686368"/>
        <c:scaling>
          <c:orientation val="minMax"/>
          <c:max val="100"/>
        </c:scaling>
        <c:delete val="0"/>
        <c:axPos val="r"/>
        <c:majorGridlines>
          <c:spPr>
            <a:ln w="9525">
              <a:solidFill>
                <a:srgbClr val="DCD5D7"/>
              </a:solidFill>
              <a:prstDash val="solid"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AT" sz="1200" b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Volume [in^3]</a:t>
                </a:r>
              </a:p>
            </c:rich>
          </c:tx>
          <c:layout>
            <c:manualLayout>
              <c:xMode val="edge"/>
              <c:yMode val="edge"/>
              <c:x val="0.93305561777235202"/>
              <c:y val="0.2476477431755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9185632"/>
        <c:crosses val="max"/>
        <c:crossBetween val="between"/>
      </c:valAx>
      <c:catAx>
        <c:axId val="2099185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BBU module</a:t>
                </a:r>
                <a:r>
                  <a:rPr lang="de-AT" sz="12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power [kW]</a:t>
                </a:r>
                <a:endParaRPr lang="de-A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8267786193532118"/>
              <c:y val="0.9121023790655717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rgbClr val="DCD5D7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1686368"/>
        <c:crosses val="autoZero"/>
        <c:auto val="1"/>
        <c:lblAlgn val="ctr"/>
        <c:lblOffset val="100"/>
        <c:noMultiLvlLbl val="0"/>
      </c:catAx>
      <c:valAx>
        <c:axId val="21016909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 sz="1200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Power density [W/in^3]</a:t>
                </a:r>
              </a:p>
            </c:rich>
          </c:tx>
          <c:layout>
            <c:manualLayout>
              <c:xMode val="edge"/>
              <c:yMode val="edge"/>
              <c:x val="1.3176073340822455E-2"/>
              <c:y val="0.1287008717058119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99183232"/>
        <c:crosses val="autoZero"/>
        <c:crossBetween val="between"/>
      </c:valAx>
      <c:catAx>
        <c:axId val="2099183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1690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627111947343357E-2"/>
          <c:y val="0"/>
          <c:w val="0.9508626936285598"/>
          <c:h val="8.8047122463626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All!$K$3</c:f>
              <c:strCache>
                <c:ptCount val="1"/>
                <c:pt idx="0">
                  <c:v>Static RDS(on) max @ 25°C [mΩ]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EDF-4510-BE9B-DFBBEAF151E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EDF-4510-BE9B-DFBBEAF151E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EDF-4510-BE9B-DFBBEAF151E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EDF-4510-BE9B-DFBBEAF151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All!$L$2:$P$2</c:f>
              <c:strCache>
                <c:ptCount val="4"/>
                <c:pt idx="0">
                  <c:v>IGLD65R140D2</c:v>
                </c:pt>
                <c:pt idx="1">
                  <c:v>IGLD60R190D1</c:v>
                </c:pt>
                <c:pt idx="2">
                  <c:v>Competitor I</c:v>
                </c:pt>
                <c:pt idx="3">
                  <c:v>Competior N</c:v>
                </c:pt>
              </c:strCache>
            </c:strRef>
          </c:cat>
          <c:val>
            <c:numRef>
              <c:f>All!$L$3:$P$3</c:f>
              <c:numCache>
                <c:formatCode>General</c:formatCode>
                <c:ptCount val="4"/>
                <c:pt idx="0">
                  <c:v>170</c:v>
                </c:pt>
                <c:pt idx="1">
                  <c:v>190</c:v>
                </c:pt>
                <c:pt idx="2">
                  <c:v>140</c:v>
                </c:pt>
                <c:pt idx="3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D3-4B1B-AC46-6FD50E5A9D7F}"/>
            </c:ext>
          </c:extLst>
        </c:ser>
        <c:ser>
          <c:idx val="1"/>
          <c:order val="1"/>
          <c:tx>
            <c:strRef>
              <c:f>All!$K$4</c:f>
              <c:strCache>
                <c:ptCount val="1"/>
                <c:pt idx="0">
                  <c:v>Thermal Drift [mΩ]</c:v>
                </c:pt>
              </c:strCache>
            </c:strRef>
          </c:tx>
          <c:spPr>
            <a:solidFill>
              <a:srgbClr val="9C216E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EDF-4510-BE9B-DFBBEAF151E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EDF-4510-BE9B-DFBBEAF151E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EDF-4510-BE9B-DFBBEAF151E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EDF-4510-BE9B-DFBBEAF151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All!$L$2:$P$2</c:f>
              <c:strCache>
                <c:ptCount val="4"/>
                <c:pt idx="0">
                  <c:v>IGLD65R140D2</c:v>
                </c:pt>
                <c:pt idx="1">
                  <c:v>IGLD60R190D1</c:v>
                </c:pt>
                <c:pt idx="2">
                  <c:v>Competitor I</c:v>
                </c:pt>
                <c:pt idx="3">
                  <c:v>Competior N</c:v>
                </c:pt>
              </c:strCache>
            </c:strRef>
          </c:cat>
          <c:val>
            <c:numRef>
              <c:f>All!$L$4:$P$4</c:f>
              <c:numCache>
                <c:formatCode>General</c:formatCode>
                <c:ptCount val="4"/>
                <c:pt idx="0">
                  <c:v>49</c:v>
                </c:pt>
                <c:pt idx="1">
                  <c:v>54</c:v>
                </c:pt>
                <c:pt idx="2">
                  <c:v>49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D3-4B1B-AC46-6FD50E5A9D7F}"/>
            </c:ext>
          </c:extLst>
        </c:ser>
        <c:ser>
          <c:idx val="2"/>
          <c:order val="2"/>
          <c:tx>
            <c:strRef>
              <c:f>All!$K$5</c:f>
              <c:strCache>
                <c:ptCount val="1"/>
                <c:pt idx="0">
                  <c:v>Dynamic Drift [mΩ]</c:v>
                </c:pt>
              </c:strCache>
            </c:strRef>
          </c:tx>
          <c:spPr>
            <a:solidFill>
              <a:srgbClr val="9BBA4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DEDF-4510-BE9B-DFBBEAF151E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EDF-4510-BE9B-DFBBEAF151E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DEDF-4510-BE9B-DFBBEAF151E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EDF-4510-BE9B-DFBBEAF151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All!$L$2:$P$2</c:f>
              <c:strCache>
                <c:ptCount val="4"/>
                <c:pt idx="0">
                  <c:v>IGLD65R140D2</c:v>
                </c:pt>
                <c:pt idx="1">
                  <c:v>IGLD60R190D1</c:v>
                </c:pt>
                <c:pt idx="2">
                  <c:v>Competitor I</c:v>
                </c:pt>
                <c:pt idx="3">
                  <c:v>Competior N</c:v>
                </c:pt>
              </c:strCache>
            </c:strRef>
          </c:cat>
          <c:val>
            <c:numRef>
              <c:f>All!$L$5:$P$5</c:f>
              <c:numCache>
                <c:formatCode>General</c:formatCode>
                <c:ptCount val="4"/>
                <c:pt idx="0">
                  <c:v>1</c:v>
                </c:pt>
                <c:pt idx="1">
                  <c:v>23</c:v>
                </c:pt>
                <c:pt idx="2">
                  <c:v>35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D3-4B1B-AC46-6FD50E5A9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319151"/>
        <c:axId val="129318671"/>
      </c:barChart>
      <c:lineChart>
        <c:grouping val="standard"/>
        <c:varyColors val="0"/>
        <c:ser>
          <c:idx val="3"/>
          <c:order val="3"/>
          <c:tx>
            <c:strRef>
              <c:f>All!$K$6</c:f>
              <c:strCache>
                <c:ptCount val="1"/>
                <c:pt idx="0">
                  <c:v>Normalized RDS(on),dyn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EDF-4510-BE9B-DFBBEAF151E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EDF-4510-BE9B-DFBBEAF151E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DEDF-4510-BE9B-DFBBEAF151E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EDF-4510-BE9B-DFBBEAF151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All!$L$2:$P$2</c:f>
              <c:strCache>
                <c:ptCount val="4"/>
                <c:pt idx="0">
                  <c:v>IGLD65R140D2</c:v>
                </c:pt>
                <c:pt idx="1">
                  <c:v>IGLD60R190D1</c:v>
                </c:pt>
                <c:pt idx="2">
                  <c:v>Competitor I</c:v>
                </c:pt>
                <c:pt idx="3">
                  <c:v>Competior N</c:v>
                </c:pt>
              </c:strCache>
            </c:strRef>
          </c:cat>
          <c:val>
            <c:numRef>
              <c:f>All!$L$6:$P$6</c:f>
              <c:numCache>
                <c:formatCode>_(* #,##0.00_);_(* \(#,##0.00\);_(* "-"??_);_(@_)</c:formatCode>
                <c:ptCount val="4"/>
                <c:pt idx="0">
                  <c:v>1.004566210045662</c:v>
                </c:pt>
                <c:pt idx="1">
                  <c:v>1.0942622950819672</c:v>
                </c:pt>
                <c:pt idx="2">
                  <c:v>1.1851851851851851</c:v>
                </c:pt>
                <c:pt idx="3">
                  <c:v>1.1951219512195121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D3-4B1B-AC46-6FD50E5A9D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3497663"/>
        <c:axId val="383494783"/>
      </c:lineChart>
      <c:catAx>
        <c:axId val="129319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9318671"/>
        <c:crosses val="autoZero"/>
        <c:auto val="1"/>
        <c:lblAlgn val="ctr"/>
        <c:lblOffset val="100"/>
        <c:noMultiLvlLbl val="0"/>
      </c:catAx>
      <c:valAx>
        <c:axId val="129318671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RDS(on) [mΩ]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9319151"/>
        <c:crosses val="autoZero"/>
        <c:crossBetween val="between"/>
      </c:valAx>
      <c:valAx>
        <c:axId val="383494783"/>
        <c:scaling>
          <c:orientation val="minMax"/>
          <c:max val="1.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RDS(on),dyn / RDS(on),static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3497663"/>
        <c:crosses val="max"/>
        <c:crossBetween val="between"/>
      </c:valAx>
      <c:catAx>
        <c:axId val="38349766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34947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1622835723121569"/>
          <c:w val="0.83474972871702091"/>
          <c:h val="0.77050038335826909"/>
        </c:manualLayout>
      </c:layout>
      <c:barChart>
        <c:barDir val="col"/>
        <c:grouping val="stacked"/>
        <c:varyColors val="0"/>
        <c:ser>
          <c:idx val="0"/>
          <c:order val="0"/>
          <c:tx>
            <c:v>Stack 1</c:v>
          </c:tx>
          <c:spPr>
            <a:solidFill>
              <a:srgbClr val="8D8786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1-E4B1-4005-93DD-B26286BDBA05}"/>
              </c:ext>
            </c:extLst>
          </c:dPt>
          <c:dPt>
            <c:idx val="1"/>
            <c:invertIfNegative val="0"/>
            <c:bubble3D val="0"/>
            <c:spPr>
              <a:solidFill>
                <a:srgbClr val="0A8276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3-E4B1-4005-93DD-B26286BDBA05}"/>
              </c:ext>
            </c:extLst>
          </c:dPt>
          <c:dPt>
            <c:idx val="2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4-E4B1-4005-93DD-B26286BDBA05}"/>
              </c:ext>
            </c:extLst>
          </c:dPt>
          <c:dPt>
            <c:idx val="3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5-E4B1-4005-93DD-B26286BDBA05}"/>
              </c:ext>
            </c:extLst>
          </c:dPt>
          <c:dPt>
            <c:idx val="4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6-E4B1-4005-93DD-B26286BDBA05}"/>
              </c:ext>
            </c:extLst>
          </c:dPt>
          <c:cat>
            <c:strLit>
              <c:ptCount val="3"/>
              <c:pt idx="0">
                <c:v>IGLR65R140D2</c:v>
              </c:pt>
              <c:pt idx="1">
                <c:v>IGLR60R190D1</c:v>
              </c:pt>
              <c:pt idx="2">
                <c:v>Competitor I</c:v>
              </c:pt>
            </c:strLit>
          </c:cat>
          <c:val>
            <c:numLit>
              <c:formatCode>General</c:formatCode>
              <c:ptCount val="3"/>
              <c:pt idx="0">
                <c:v>14</c:v>
              </c:pt>
              <c:pt idx="1">
                <c:v>11</c:v>
              </c:pt>
              <c:pt idx="2">
                <c:v>11.5</c:v>
              </c:pt>
            </c:numLit>
          </c:val>
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<c:ext xmlns:c16="http://schemas.microsoft.com/office/drawing/2014/chart" uri="{C3380CC4-5D6E-409C-BE32-E72D297353CC}">
              <c16:uniqueId val="{00000007-E4B1-4005-93DD-B26286BD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14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3296000"/>
        <c:crosses val="autoZero"/>
        <c:crossBetween val="between"/>
        <c:majorUnit val="1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61619994782102"/>
          <c:y val="5.669427361458642E-2"/>
          <c:w val="0.80580450486774879"/>
          <c:h val="0.7112198742440344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Daten_Plot!$A$13</c:f>
              <c:strCache>
                <c:ptCount val="1"/>
                <c:pt idx="0">
                  <c:v>IGOT60R042D1</c:v>
                </c:pt>
              </c:strCache>
            </c:strRef>
          </c:tx>
          <c:spPr>
            <a:ln w="25400">
              <a:solidFill>
                <a:srgbClr val="B8DEDA"/>
              </a:solidFill>
              <a:prstDash val="solid"/>
            </a:ln>
          </c:spPr>
          <c:marker>
            <c:symbol val="none"/>
          </c:marker>
          <c:xVal>
            <c:numRef>
              <c:f>Daten_Plot!$I$13:$I$22</c:f>
              <c:numCache>
                <c:formatCode>General</c:formatCode>
                <c:ptCount val="10"/>
                <c:pt idx="1">
                  <c:v>398</c:v>
                </c:pt>
                <c:pt idx="2">
                  <c:v>793.88</c:v>
                </c:pt>
                <c:pt idx="3">
                  <c:v>1190.1099999999999</c:v>
                </c:pt>
                <c:pt idx="4">
                  <c:v>1586.04</c:v>
                </c:pt>
                <c:pt idx="5">
                  <c:v>1983.99</c:v>
                </c:pt>
                <c:pt idx="6">
                  <c:v>2378.83</c:v>
                </c:pt>
                <c:pt idx="7">
                  <c:v>2774.9</c:v>
                </c:pt>
                <c:pt idx="8">
                  <c:v>3170.45</c:v>
                </c:pt>
                <c:pt idx="9">
                  <c:v>3566.86</c:v>
                </c:pt>
              </c:numCache>
            </c:numRef>
          </c:xVal>
          <c:yVal>
            <c:numRef>
              <c:f>Daten_Plot!$J$13:$J$22</c:f>
              <c:numCache>
                <c:formatCode>General</c:formatCode>
                <c:ptCount val="10"/>
                <c:pt idx="1">
                  <c:v>98.453927025355597</c:v>
                </c:pt>
                <c:pt idx="2">
                  <c:v>98.989999750617216</c:v>
                </c:pt>
                <c:pt idx="3">
                  <c:v>99.116363515224194</c:v>
                </c:pt>
                <c:pt idx="4">
                  <c:v>99.051354271403852</c:v>
                </c:pt>
                <c:pt idx="5">
                  <c:v>98.962484848787156</c:v>
                </c:pt>
                <c:pt idx="6">
                  <c:v>98.895402012139343</c:v>
                </c:pt>
                <c:pt idx="7">
                  <c:v>98.839880746722159</c:v>
                </c:pt>
                <c:pt idx="8">
                  <c:v>98.769143540729473</c:v>
                </c:pt>
                <c:pt idx="9">
                  <c:v>98.571254863813223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F0-4452-8232-584F7B6C98B7}"/>
            </c:ext>
          </c:extLst>
        </c:ser>
        <c:ser>
          <c:idx val="1"/>
          <c:order val="1"/>
          <c:tx>
            <c:strRef>
              <c:f>Daten_Plot!$A$23</c:f>
              <c:strCache>
                <c:ptCount val="1"/>
                <c:pt idx="0">
                  <c:v>IGOT65R035D2</c:v>
                </c:pt>
              </c:strCache>
            </c:strRef>
          </c:tx>
          <c:spPr>
            <a:ln w="25400">
              <a:solidFill>
                <a:schemeClr val="tx2"/>
              </a:solidFill>
              <a:prstDash val="solid"/>
            </a:ln>
          </c:spPr>
          <c:marker>
            <c:symbol val="none"/>
          </c:marker>
          <c:xVal>
            <c:numRef>
              <c:f>Daten_Plot!$I$23:$I$32</c:f>
              <c:numCache>
                <c:formatCode>General</c:formatCode>
                <c:ptCount val="10"/>
                <c:pt idx="1">
                  <c:v>398</c:v>
                </c:pt>
                <c:pt idx="2">
                  <c:v>793.88</c:v>
                </c:pt>
                <c:pt idx="3">
                  <c:v>1190.1099999999999</c:v>
                </c:pt>
                <c:pt idx="4">
                  <c:v>1586.04</c:v>
                </c:pt>
                <c:pt idx="5">
                  <c:v>1983.99</c:v>
                </c:pt>
                <c:pt idx="6">
                  <c:v>2378.83</c:v>
                </c:pt>
                <c:pt idx="7">
                  <c:v>2774.9</c:v>
                </c:pt>
                <c:pt idx="8">
                  <c:v>3170.45</c:v>
                </c:pt>
                <c:pt idx="9">
                  <c:v>3566.86</c:v>
                </c:pt>
              </c:numCache>
            </c:numRef>
          </c:xVal>
          <c:yVal>
            <c:numRef>
              <c:f>Daten_Plot!$J$23:$J$32</c:f>
              <c:numCache>
                <c:formatCode>General</c:formatCode>
                <c:ptCount val="10"/>
                <c:pt idx="1">
                  <c:v>98.350850401106527</c:v>
                </c:pt>
                <c:pt idx="2">
                  <c:v>99.088721550084188</c:v>
                </c:pt>
                <c:pt idx="3">
                  <c:v>99.180755030838611</c:v>
                </c:pt>
                <c:pt idx="4">
                  <c:v>99.113237608331644</c:v>
                </c:pt>
                <c:pt idx="5">
                  <c:v>99.055539371951113</c:v>
                </c:pt>
                <c:pt idx="6">
                  <c:v>99.022170776149565</c:v>
                </c:pt>
                <c:pt idx="7">
                  <c:v>98.909438124528307</c:v>
                </c:pt>
                <c:pt idx="8">
                  <c:v>98.840638021686019</c:v>
                </c:pt>
                <c:pt idx="9">
                  <c:v>98.571254863813223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F0-4452-8232-584F7B6C98B7}"/>
            </c:ext>
          </c:extLst>
        </c:ser>
        <c:ser>
          <c:idx val="2"/>
          <c:order val="2"/>
          <c:tx>
            <c:strRef>
              <c:f>Daten_Plot!$A$33</c:f>
              <c:strCache>
                <c:ptCount val="1"/>
                <c:pt idx="0">
                  <c:v>Competitor T</c:v>
                </c:pt>
              </c:strCache>
            </c:strRef>
          </c:tx>
          <c:spPr>
            <a:ln w="25400">
              <a:solidFill>
                <a:schemeClr val="bg2"/>
              </a:solidFill>
              <a:prstDash val="solid"/>
            </a:ln>
          </c:spPr>
          <c:marker>
            <c:symbol val="none"/>
          </c:marker>
          <c:xVal>
            <c:numRef>
              <c:f>Daten_Plot!$I$33:$I$42</c:f>
              <c:numCache>
                <c:formatCode>General</c:formatCode>
                <c:ptCount val="10"/>
                <c:pt idx="1">
                  <c:v>393.62</c:v>
                </c:pt>
                <c:pt idx="2">
                  <c:v>785.46</c:v>
                </c:pt>
                <c:pt idx="3">
                  <c:v>1177.57</c:v>
                </c:pt>
                <c:pt idx="4">
                  <c:v>1569.06</c:v>
                </c:pt>
                <c:pt idx="5">
                  <c:v>1961.84</c:v>
                </c:pt>
                <c:pt idx="6">
                  <c:v>2353.94</c:v>
                </c:pt>
                <c:pt idx="7">
                  <c:v>2746.14</c:v>
                </c:pt>
                <c:pt idx="8">
                  <c:v>3138.14</c:v>
                </c:pt>
                <c:pt idx="9">
                  <c:v>3530.62</c:v>
                </c:pt>
              </c:numCache>
            </c:numRef>
          </c:xVal>
          <c:yVal>
            <c:numRef>
              <c:f>Daten_Plot!$J$33:$J$42</c:f>
              <c:numCache>
                <c:formatCode>General</c:formatCode>
                <c:ptCount val="10"/>
                <c:pt idx="1">
                  <c:v>97.939786016422005</c:v>
                </c:pt>
                <c:pt idx="2">
                  <c:v>98.517459361830234</c:v>
                </c:pt>
                <c:pt idx="3">
                  <c:v>98.806836774935178</c:v>
                </c:pt>
                <c:pt idx="4">
                  <c:v>98.914441334442841</c:v>
                </c:pt>
                <c:pt idx="5">
                  <c:v>98.870606022426614</c:v>
                </c:pt>
                <c:pt idx="6">
                  <c:v>98.828221760396346</c:v>
                </c:pt>
                <c:pt idx="7">
                  <c:v>98.768513656406668</c:v>
                </c:pt>
                <c:pt idx="8">
                  <c:v>98.742644976558324</c:v>
                </c:pt>
                <c:pt idx="9">
                  <c:v>98.611580496769847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7F0-4452-8232-584F7B6C98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595776"/>
        <c:axId val="207692160"/>
      </c:scatterChart>
      <c:valAx>
        <c:axId val="207595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Power [W]</a:t>
                </a:r>
              </a:p>
            </c:rich>
          </c:tx>
          <c:layout>
            <c:manualLayout>
              <c:xMode val="edge"/>
              <c:yMode val="edge"/>
              <c:x val="0.45108361867407992"/>
              <c:y val="0.858652225512509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7692160"/>
        <c:crosses val="autoZero"/>
        <c:crossBetween val="midCat"/>
      </c:valAx>
      <c:valAx>
        <c:axId val="207692160"/>
        <c:scaling>
          <c:orientation val="minMax"/>
        </c:scaling>
        <c:delete val="0"/>
        <c:axPos val="l"/>
        <c:majorGridlines>
          <c:spPr>
            <a:ln w="3175">
              <a:solidFill>
                <a:schemeClr val="bg2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de-AT"/>
                  <a:t>Efficiency [%]</a:t>
                </a:r>
              </a:p>
            </c:rich>
          </c:tx>
          <c:layout>
            <c:manualLayout>
              <c:xMode val="edge"/>
              <c:yMode val="edge"/>
              <c:x val="2.2103349315743943E-2"/>
              <c:y val="0.3486423273538513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" sourceLinked="0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100"/>
            </a:pPr>
            <a:endParaRPr lang="en-US"/>
          </a:p>
        </c:txPr>
        <c:crossAx val="207595776"/>
        <c:crosses val="autoZero"/>
        <c:crossBetween val="midCat"/>
        <c:majorUnit val="0.1"/>
      </c:valAx>
      <c:spPr>
        <a:noFill/>
        <a:ln w="12700">
          <a:noFill/>
          <a:prstDash val="solid"/>
        </a:ln>
      </c:spPr>
    </c:plotArea>
    <c:legend>
      <c:legendPos val="b"/>
      <c:overlay val="0"/>
      <c:spPr>
        <a:solidFill>
          <a:sysClr val="window" lastClr="FFFFFF"/>
        </a:solidFill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9525">
      <a:solidFill>
        <a:schemeClr val="bg2"/>
      </a:solidFill>
    </a:ln>
  </c:spPr>
  <c:txPr>
    <a:bodyPr/>
    <a:lstStyle/>
    <a:p>
      <a:pPr>
        <a:defRPr sz="1200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135159739293631"/>
          <c:y val="0.10755730547972663"/>
          <c:w val="0.60520435317640286"/>
          <c:h val="0.74408581770985949"/>
        </c:manualLayout>
      </c:layout>
      <c:lineChart>
        <c:grouping val="standard"/>
        <c:varyColors val="0"/>
        <c:ser>
          <c:idx val="3"/>
          <c:order val="3"/>
          <c:tx>
            <c:v>100% load GaN</c:v>
          </c:tx>
          <c:spPr>
            <a:ln w="38100" cap="rnd">
              <a:solidFill>
                <a:srgbClr val="9C216E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7C3-4EF4-9180-CE17B2E9B62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7C3-4EF4-9180-CE17B2E9B62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7C3-4EF4-9180-CE17B2E9B6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('Sheet2 (2)'!$B$12,'Sheet2 (2)'!$E$12,'Sheet2 (2)'!$H$12)</c:f>
              <c:numCache>
                <c:formatCode>0.0%</c:formatCode>
                <c:ptCount val="3"/>
                <c:pt idx="0">
                  <c:v>0.9806406218732503</c:v>
                </c:pt>
                <c:pt idx="1">
                  <c:v>0.9799811292383801</c:v>
                </c:pt>
                <c:pt idx="2">
                  <c:v>0.97360881188995418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E5-46B3-98E3-7E7D2ECB1B87}"/>
            </c:ext>
          </c:extLst>
        </c:ser>
        <c:ser>
          <c:idx val="4"/>
          <c:order val="4"/>
          <c:tx>
            <c:v>100% load SiC</c:v>
          </c:tx>
          <c:spPr>
            <a:ln w="28575" cap="rnd">
              <a:solidFill>
                <a:srgbClr val="F9741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7C3-4EF4-9180-CE17B2E9B62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7C3-4EF4-9180-CE17B2E9B62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7C3-4EF4-9180-CE17B2E9B6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('Sheet2 (2)'!$C$12,'Sheet2 (2)'!$F$12,'Sheet2 (2)'!$I$12)</c:f>
              <c:numCache>
                <c:formatCode>0.0%</c:formatCode>
                <c:ptCount val="3"/>
                <c:pt idx="0">
                  <c:v>0.98069997210793936</c:v>
                </c:pt>
                <c:pt idx="1">
                  <c:v>0.97881758453437628</c:v>
                </c:pt>
                <c:pt idx="2">
                  <c:v>0.96857778540364625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E5-46B3-98E3-7E7D2ECB1B87}"/>
            </c:ext>
          </c:extLst>
        </c:ser>
        <c:ser>
          <c:idx val="5"/>
          <c:order val="5"/>
          <c:tx>
            <c:v>100% load Si</c:v>
          </c:tx>
          <c:spPr>
            <a:ln w="28575" cap="rnd">
              <a:solidFill>
                <a:srgbClr val="0A827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B2-4138-B752-EE1EFF20FE4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7C3-4EF4-9180-CE17B2E9B62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7C3-4EF4-9180-CE17B2E9B6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('Sheet2 (2)'!$D$12,'Sheet2 (2)'!$G$12,'Sheet2 (2)'!$J$12)</c:f>
              <c:numCache>
                <c:formatCode>0.0%</c:formatCode>
                <c:ptCount val="3"/>
                <c:pt idx="0">
                  <c:v>0.97877076790989925</c:v>
                </c:pt>
                <c:pt idx="1">
                  <c:v>0.97363902759019161</c:v>
                </c:pt>
                <c:pt idx="2">
                  <c:v>0.94120858241045868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E5-46B3-98E3-7E7D2ECB1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7354751"/>
        <c:axId val="1527360991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v>50% load GaN</c:v>
                </c:tx>
                <c:spPr>
                  <a:ln w="28575" cap="rnd">
                    <a:solidFill>
                      <a:schemeClr val="tx2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('Sheet2 (2)'!$B$30,'Sheet2 (2)'!$E$30,'Sheet2 (2)'!$H$30)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0.98552388601923502</c:v>
                      </c:pt>
                      <c:pt idx="1">
                        <c:v>0.98636778078962439</c:v>
                      </c:pt>
                      <c:pt idx="2">
                        <c:v>0.98408065032969771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FE5-46B3-98E3-7E7D2ECB1B87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v>50% load SiC</c:v>
                </c:tx>
                <c:spPr>
                  <a:ln w="28575" cap="rnd">
                    <a:solidFill>
                      <a:schemeClr val="bg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('Sheet2 (2)'!$C$30,'Sheet2 (2)'!$F$30,'Sheet2 (2)'!$I$30)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0.98488295851545316</c:v>
                      </c:pt>
                      <c:pt idx="1">
                        <c:v>0.98474179516213589</c:v>
                      </c:pt>
                      <c:pt idx="2">
                        <c:v>0.98040967988354932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FE5-46B3-98E3-7E7D2ECB1B87}"/>
                  </c:ext>
                </c:extLst>
              </c15:ser>
            </c15:filteredLineSeries>
            <c15:filteredLineSeries>
              <c15:ser>
                <c:idx val="0"/>
                <c:order val="2"/>
                <c:tx>
                  <c:v>50% load Si</c:v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('Sheet2 (2)'!$D$30,'Sheet2 (2)'!$G$30,'Sheet2 (2)'!$J$30)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0.98396687475516142</c:v>
                      </c:pt>
                      <c:pt idx="1">
                        <c:v>0.98238099682199753</c:v>
                      </c:pt>
                      <c:pt idx="2">
                        <c:v>0.96839286730233587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FE5-46B3-98E3-7E7D2ECB1B87}"/>
                  </c:ext>
                </c:extLst>
              </c15:ser>
            </c15:filteredLineSeries>
          </c:ext>
        </c:extLst>
      </c:lineChart>
      <c:catAx>
        <c:axId val="15273547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27360991"/>
        <c:crosses val="autoZero"/>
        <c:auto val="1"/>
        <c:lblAlgn val="ctr"/>
        <c:lblOffset val="100"/>
        <c:noMultiLvlLbl val="0"/>
      </c:catAx>
      <c:valAx>
        <c:axId val="1527360991"/>
        <c:scaling>
          <c:orientation val="minMax"/>
          <c:min val="0.940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 dirty="0">
                    <a:solidFill>
                      <a:srgbClr val="8D878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Efficiency [%]</a:t>
                </a:r>
              </a:p>
            </c:rich>
          </c:tx>
          <c:layout>
            <c:manualLayout>
              <c:xMode val="edge"/>
              <c:yMode val="edge"/>
              <c:x val="2.6798593000253963E-2"/>
              <c:y val="0.351093084207070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 dirty="0">
                  <a:solidFill>
                    <a:srgbClr val="8D878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354751"/>
        <c:crosses val="autoZero"/>
        <c:crossBetween val="between"/>
        <c:minorUnit val="5.000000000000001E-3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0929374779926244"/>
          <c:y val="0.3856787941011679"/>
          <c:w val="0.17512472379593838"/>
          <c:h val="0.36174999792565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v>Transformer size</c:v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'Sheet2 (2)'!$B$36:$D$36</c:f>
              <c:numCache>
                <c:formatCode>General</c:formatCode>
                <c:ptCount val="3"/>
                <c:pt idx="0">
                  <c:v>41</c:v>
                </c:pt>
                <c:pt idx="1">
                  <c:v>32.6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3-419C-A76B-B760D7AEF9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67556703"/>
        <c:axId val="1667570847"/>
      </c:barChart>
      <c:catAx>
        <c:axId val="166755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570847"/>
        <c:crosses val="autoZero"/>
        <c:auto val="1"/>
        <c:lblAlgn val="ctr"/>
        <c:lblOffset val="100"/>
        <c:noMultiLvlLbl val="0"/>
      </c:catAx>
      <c:valAx>
        <c:axId val="1667570847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 dirty="0">
                    <a:solidFill>
                      <a:srgbClr val="8D878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dirty="0"/>
                  <a:t>ve(cm3)</a:t>
                </a:r>
              </a:p>
            </c:rich>
          </c:tx>
          <c:layout>
            <c:manualLayout>
              <c:xMode val="edge"/>
              <c:yMode val="edge"/>
              <c:x val="1.3220014953933676E-2"/>
              <c:y val="0.35330528393739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 dirty="0">
                  <a:solidFill>
                    <a:srgbClr val="8D878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55670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20000"/>
          <a:lumOff val="80000"/>
        </a:schemeClr>
      </a:solidFill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v>Capacitor size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'Sheet2 (2)'!$B$37:$D$37</c:f>
              <c:numCache>
                <c:formatCode>General</c:formatCode>
                <c:ptCount val="3"/>
                <c:pt idx="0">
                  <c:v>38.1</c:v>
                </c:pt>
                <c:pt idx="1">
                  <c:v>13.8</c:v>
                </c:pt>
                <c:pt idx="2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25-4F6E-89C9-8B628F7F436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67556703"/>
        <c:axId val="1667570847"/>
      </c:barChart>
      <c:catAx>
        <c:axId val="166755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570847"/>
        <c:crosses val="autoZero"/>
        <c:auto val="1"/>
        <c:lblAlgn val="ctr"/>
        <c:lblOffset val="100"/>
        <c:noMultiLvlLbl val="0"/>
      </c:catAx>
      <c:valAx>
        <c:axId val="1667570847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 dirty="0">
                    <a:solidFill>
                      <a:srgbClr val="8D878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dirty="0"/>
                  <a:t>ve(cm3)</a:t>
                </a:r>
              </a:p>
            </c:rich>
          </c:tx>
          <c:layout>
            <c:manualLayout>
              <c:xMode val="edge"/>
              <c:yMode val="edge"/>
              <c:x val="1.3220014953933676E-2"/>
              <c:y val="0.35330528393739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 dirty="0">
                  <a:solidFill>
                    <a:srgbClr val="8D878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55670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20000"/>
          <a:lumOff val="80000"/>
        </a:schemeClr>
      </a:solidFill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75460467165414"/>
          <c:y val="6.8734194856030273E-2"/>
          <c:w val="0.58442898197000404"/>
          <c:h val="0.62795519768699026"/>
        </c:manualLayout>
      </c:layout>
      <c:lineChart>
        <c:grouping val="standard"/>
        <c:varyColors val="0"/>
        <c:ser>
          <c:idx val="2"/>
          <c:order val="0"/>
          <c:tx>
            <c:v>Inductor</c:v>
          </c:tx>
          <c:spPr>
            <a:ln w="28575" cap="rnd">
              <a:solidFill>
                <a:srgbClr val="8D8786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'Sheet2 (2)'!$E$35:$G$35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36-4FFB-8B7D-F484219E0F8A}"/>
            </c:ext>
          </c:extLst>
        </c:ser>
        <c:ser>
          <c:idx val="1"/>
          <c:order val="1"/>
          <c:tx>
            <c:v>Transformer</c:v>
          </c:tx>
          <c:spPr>
            <a:ln w="28575" cap="rnd">
              <a:solidFill>
                <a:srgbClr val="0A827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B01-4507-B7BF-ADB661478E2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B01-4507-B7BF-ADB661478E2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B01-4507-B7BF-ADB661478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'Sheet2 (2)'!$E$36:$G$36</c:f>
              <c:numCache>
                <c:formatCode>0.0%</c:formatCode>
                <c:ptCount val="3"/>
                <c:pt idx="0" formatCode="0%">
                  <c:v>1</c:v>
                </c:pt>
                <c:pt idx="1">
                  <c:v>0.79512195121951224</c:v>
                </c:pt>
                <c:pt idx="2">
                  <c:v>0.6097560975609756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36-4FFB-8B7D-F484219E0F8A}"/>
            </c:ext>
          </c:extLst>
        </c:ser>
        <c:ser>
          <c:idx val="0"/>
          <c:order val="2"/>
          <c:tx>
            <c:v>Capacitor</c:v>
          </c:tx>
          <c:spPr>
            <a:ln w="28575" cap="rnd">
              <a:solidFill>
                <a:srgbClr val="9BBA43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B01-4507-B7BF-ADB661478E2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B01-4507-B7BF-ADB661478E2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B01-4507-B7BF-ADB661478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'Sheet2 (2)'!$M$14:$O$14</c:f>
              <c:strCache>
                <c:ptCount val="3"/>
                <c:pt idx="0">
                  <c:v>100kHz</c:v>
                </c:pt>
                <c:pt idx="1">
                  <c:v>250kHz</c:v>
                </c:pt>
                <c:pt idx="2">
                  <c:v>500kHz</c:v>
                </c:pt>
              </c:strCache>
            </c:strRef>
          </c:cat>
          <c:val>
            <c:numRef>
              <c:f>'Sheet2 (2)'!$E$37:$G$37</c:f>
              <c:numCache>
                <c:formatCode>0.0%</c:formatCode>
                <c:ptCount val="3"/>
                <c:pt idx="0" formatCode="0%">
                  <c:v>1</c:v>
                </c:pt>
                <c:pt idx="1">
                  <c:v>0.36220472440944884</c:v>
                </c:pt>
                <c:pt idx="2">
                  <c:v>0.14960629921259844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36-4FFB-8B7D-F484219E0F8A}"/>
            </c:ext>
          </c:extLst>
        </c:ser>
        <c:ser>
          <c:idx val="3"/>
          <c:order val="3"/>
          <c:tx>
            <c:v>Combined</c:v>
          </c:tx>
          <c:spPr>
            <a:ln w="28575" cap="rnd">
              <a:solidFill>
                <a:srgbClr val="9C216E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36-4FFB-8B7D-F484219E0F8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B01-4507-B7BF-ADB661478E2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rgbClr val="57535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B01-4507-B7BF-ADB661478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'Sheet2 (2)'!$E$38:$G$38</c:f>
              <c:numCache>
                <c:formatCode>0.0%</c:formatCode>
                <c:ptCount val="3"/>
                <c:pt idx="0" formatCode="0%">
                  <c:v>1</c:v>
                </c:pt>
                <c:pt idx="1">
                  <c:v>0.64301310043668136</c:v>
                </c:pt>
                <c:pt idx="2">
                  <c:v>0.47161572052401751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636-4FFB-8B7D-F484219E0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7354751"/>
        <c:axId val="1527360991"/>
        <c:extLst/>
      </c:lineChart>
      <c:catAx>
        <c:axId val="15273547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 dirty="0">
                    <a:solidFill>
                      <a:srgbClr val="8D8786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Switching frequency </a:t>
                </a:r>
                <a:endParaRPr lang="de-AT"/>
              </a:p>
            </c:rich>
          </c:tx>
          <c:layout>
            <c:manualLayout>
              <c:xMode val="edge"/>
              <c:yMode val="edge"/>
              <c:x val="0.34228057956742236"/>
              <c:y val="0.818146039368945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 dirty="0">
                  <a:solidFill>
                    <a:srgbClr val="8D8786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de-A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360991"/>
        <c:crosses val="autoZero"/>
        <c:auto val="1"/>
        <c:lblAlgn val="ctr"/>
        <c:lblOffset val="100"/>
        <c:noMultiLvlLbl val="0"/>
      </c:catAx>
      <c:valAx>
        <c:axId val="152736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 dirty="0">
                    <a:solidFill>
                      <a:srgbClr val="8D8786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 size</a:t>
                </a:r>
                <a:endParaRPr lang="de-AT"/>
              </a:p>
            </c:rich>
          </c:tx>
          <c:layout>
            <c:manualLayout>
              <c:xMode val="edge"/>
              <c:yMode val="edge"/>
              <c:x val="2.4981476100485591E-2"/>
              <c:y val="0.293783254093447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 dirty="0">
                  <a:solidFill>
                    <a:srgbClr val="8D8786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de-AT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35475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8D878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9421106670124197"/>
          <c:y val="0.2995557440865419"/>
          <c:w val="0.19120608039898077"/>
          <c:h val="0.34254259558163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2"/>
          <c:tx>
            <c:strRef>
              <c:f>EffvsIout_LINE_PLOTS!$D$2:$D$3</c:f>
              <c:strCache>
                <c:ptCount val="2"/>
                <c:pt idx="0">
                  <c:v>GaN</c:v>
                </c:pt>
                <c:pt idx="1">
                  <c:v>48 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EffvsIout_LINE_PLOTS!$A$4:$A$34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xVal>
          <c:yVal>
            <c:numRef>
              <c:f>EffvsIout_LINE_PLOTS!$D$4:$D$34</c:f>
              <c:numCache>
                <c:formatCode>General</c:formatCode>
                <c:ptCount val="31"/>
                <c:pt idx="0">
                  <c:v>3.3869857113109822</c:v>
                </c:pt>
                <c:pt idx="1">
                  <c:v>93.727789724052641</c:v>
                </c:pt>
                <c:pt idx="2">
                  <c:v>96.429784445480436</c:v>
                </c:pt>
                <c:pt idx="3">
                  <c:v>97.257078677566497</c:v>
                </c:pt>
                <c:pt idx="4">
                  <c:v>97.828588959064959</c:v>
                </c:pt>
                <c:pt idx="5">
                  <c:v>98.116284740397575</c:v>
                </c:pt>
                <c:pt idx="6">
                  <c:v>98.268036770724393</c:v>
                </c:pt>
                <c:pt idx="7">
                  <c:v>98.374460256118496</c:v>
                </c:pt>
                <c:pt idx="8">
                  <c:v>98.420350981208543</c:v>
                </c:pt>
                <c:pt idx="9">
                  <c:v>98.459509241294214</c:v>
                </c:pt>
                <c:pt idx="10">
                  <c:v>98.478671756658372</c:v>
                </c:pt>
                <c:pt idx="11">
                  <c:v>98.473548043435542</c:v>
                </c:pt>
                <c:pt idx="12">
                  <c:v>98.459755587169425</c:v>
                </c:pt>
                <c:pt idx="13">
                  <c:v>98.43825033785599</c:v>
                </c:pt>
                <c:pt idx="14">
                  <c:v>98.40702990481816</c:v>
                </c:pt>
                <c:pt idx="15">
                  <c:v>98.374761597195132</c:v>
                </c:pt>
                <c:pt idx="16">
                  <c:v>98.343907122914516</c:v>
                </c:pt>
                <c:pt idx="17">
                  <c:v>98.291878409588747</c:v>
                </c:pt>
                <c:pt idx="18">
                  <c:v>98.24484355393632</c:v>
                </c:pt>
                <c:pt idx="19">
                  <c:v>98.190653422167884</c:v>
                </c:pt>
                <c:pt idx="20">
                  <c:v>98.139090183685909</c:v>
                </c:pt>
                <c:pt idx="21">
                  <c:v>98.07554706552888</c:v>
                </c:pt>
                <c:pt idx="22">
                  <c:v>98.015770234059772</c:v>
                </c:pt>
                <c:pt idx="23">
                  <c:v>97.943554609632841</c:v>
                </c:pt>
                <c:pt idx="24">
                  <c:v>97.880978823597047</c:v>
                </c:pt>
                <c:pt idx="25">
                  <c:v>97.796903428746432</c:v>
                </c:pt>
                <c:pt idx="26">
                  <c:v>97.727755971326616</c:v>
                </c:pt>
                <c:pt idx="27">
                  <c:v>97.639721756586951</c:v>
                </c:pt>
                <c:pt idx="28">
                  <c:v>97.562870541029284</c:v>
                </c:pt>
                <c:pt idx="29">
                  <c:v>97.467434655557383</c:v>
                </c:pt>
                <c:pt idx="30">
                  <c:v>97.385119852306175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BF4-4396-B89B-AF21A6007D3D}"/>
            </c:ext>
          </c:extLst>
        </c:ser>
        <c:ser>
          <c:idx val="3"/>
          <c:order val="3"/>
          <c:tx>
            <c:strRef>
              <c:f>EffvsIout_LINE_PLOTS!$E$2:$E$3</c:f>
              <c:strCache>
                <c:ptCount val="2"/>
                <c:pt idx="0">
                  <c:v>SFET8</c:v>
                </c:pt>
                <c:pt idx="1">
                  <c:v>48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EffvsIout_LINE_PLOTS!$A$4:$A$34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xVal>
          <c:yVal>
            <c:numRef>
              <c:f>EffvsIout_LINE_PLOTS!$E$4:$E$34</c:f>
              <c:numCache>
                <c:formatCode>General</c:formatCode>
                <c:ptCount val="31"/>
                <c:pt idx="0">
                  <c:v>1.1945732585481286</c:v>
                </c:pt>
                <c:pt idx="1">
                  <c:v>84.480905119499454</c:v>
                </c:pt>
                <c:pt idx="2">
                  <c:v>91.760133217841911</c:v>
                </c:pt>
                <c:pt idx="3">
                  <c:v>94.320226623391463</c:v>
                </c:pt>
                <c:pt idx="4">
                  <c:v>95.636079462732653</c:v>
                </c:pt>
                <c:pt idx="5">
                  <c:v>96.403871257744413</c:v>
                </c:pt>
                <c:pt idx="6">
                  <c:v>96.845411797208214</c:v>
                </c:pt>
                <c:pt idx="7">
                  <c:v>97.140956685391302</c:v>
                </c:pt>
                <c:pt idx="8">
                  <c:v>97.359255823452997</c:v>
                </c:pt>
                <c:pt idx="9">
                  <c:v>97.501678629869275</c:v>
                </c:pt>
                <c:pt idx="10">
                  <c:v>97.618911105710652</c:v>
                </c:pt>
                <c:pt idx="11">
                  <c:v>97.696690298064382</c:v>
                </c:pt>
                <c:pt idx="12">
                  <c:v>97.761002398068655</c:v>
                </c:pt>
                <c:pt idx="13">
                  <c:v>97.790370683493961</c:v>
                </c:pt>
                <c:pt idx="14">
                  <c:v>97.823905722879374</c:v>
                </c:pt>
                <c:pt idx="15">
                  <c:v>97.827142304097791</c:v>
                </c:pt>
                <c:pt idx="16">
                  <c:v>97.83269820781905</c:v>
                </c:pt>
                <c:pt idx="17">
                  <c:v>97.815997021863353</c:v>
                </c:pt>
                <c:pt idx="18">
                  <c:v>97.808582634085255</c:v>
                </c:pt>
                <c:pt idx="19">
                  <c:v>97.781232807809957</c:v>
                </c:pt>
                <c:pt idx="20">
                  <c:v>97.758500753576413</c:v>
                </c:pt>
                <c:pt idx="21">
                  <c:v>97.713145103591927</c:v>
                </c:pt>
                <c:pt idx="22">
                  <c:v>97.686846791484868</c:v>
                </c:pt>
                <c:pt idx="23">
                  <c:v>97.632562122758117</c:v>
                </c:pt>
                <c:pt idx="24">
                  <c:v>97.588471179048426</c:v>
                </c:pt>
                <c:pt idx="25">
                  <c:v>97.528855885973044</c:v>
                </c:pt>
                <c:pt idx="26">
                  <c:v>97.475942148213903</c:v>
                </c:pt>
                <c:pt idx="27">
                  <c:v>97.411046497900784</c:v>
                </c:pt>
                <c:pt idx="28">
                  <c:v>97.350166185858853</c:v>
                </c:pt>
                <c:pt idx="29">
                  <c:v>97.280513160387926</c:v>
                </c:pt>
                <c:pt idx="30">
                  <c:v>97.209554010874399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BF4-4396-B89B-AF21A6007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2327424"/>
        <c:axId val="75960403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EffvsIout_LINE_PLOTS!$B$2:$B$3</c15:sqref>
                        </c15:formulaRef>
                      </c:ext>
                    </c:extLst>
                    <c:strCache>
                      <c:ptCount val="2"/>
                      <c:pt idx="0">
                        <c:v>GaN</c:v>
                      </c:pt>
                      <c:pt idx="1">
                        <c:v>36 V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EffvsIout_LINE_PLOTS!$B$4:$B$34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3.4336141674568776</c:v>
                      </c:pt>
                      <c:pt idx="1">
                        <c:v>94.667522040654163</c:v>
                      </c:pt>
                      <c:pt idx="2">
                        <c:v>96.871145041093015</c:v>
                      </c:pt>
                      <c:pt idx="3">
                        <c:v>97.698118822601359</c:v>
                      </c:pt>
                      <c:pt idx="4">
                        <c:v>98.086836108227473</c:v>
                      </c:pt>
                      <c:pt idx="5">
                        <c:v>98.286434605222638</c:v>
                      </c:pt>
                      <c:pt idx="6">
                        <c:v>98.392785341160561</c:v>
                      </c:pt>
                      <c:pt idx="7">
                        <c:v>98.43671348411921</c:v>
                      </c:pt>
                      <c:pt idx="8">
                        <c:v>98.44970457721567</c:v>
                      </c:pt>
                      <c:pt idx="9">
                        <c:v>98.440936075245631</c:v>
                      </c:pt>
                      <c:pt idx="10">
                        <c:v>98.419425037835524</c:v>
                      </c:pt>
                      <c:pt idx="11">
                        <c:v>98.387585347354161</c:v>
                      </c:pt>
                      <c:pt idx="12">
                        <c:v>98.346241509164997</c:v>
                      </c:pt>
                      <c:pt idx="13">
                        <c:v>98.295870006482275</c:v>
                      </c:pt>
                      <c:pt idx="14">
                        <c:v>98.24126991317948</c:v>
                      </c:pt>
                      <c:pt idx="15">
                        <c:v>98.188762660221727</c:v>
                      </c:pt>
                      <c:pt idx="16">
                        <c:v>98.124140608564431</c:v>
                      </c:pt>
                      <c:pt idx="17">
                        <c:v>98.050327236031663</c:v>
                      </c:pt>
                      <c:pt idx="18">
                        <c:v>97.98734960542437</c:v>
                      </c:pt>
                      <c:pt idx="19">
                        <c:v>97.901038050196689</c:v>
                      </c:pt>
                      <c:pt idx="20">
                        <c:v>97.830160058188454</c:v>
                      </c:pt>
                      <c:pt idx="21">
                        <c:v>97.732546630696206</c:v>
                      </c:pt>
                      <c:pt idx="22">
                        <c:v>97.661448174004235</c:v>
                      </c:pt>
                      <c:pt idx="23">
                        <c:v>97.557094439635492</c:v>
                      </c:pt>
                      <c:pt idx="24">
                        <c:v>97.472902183761931</c:v>
                      </c:pt>
                      <c:pt idx="25">
                        <c:v>97.37258177413554</c:v>
                      </c:pt>
                      <c:pt idx="26">
                        <c:v>97.271958597412976</c:v>
                      </c:pt>
                      <c:pt idx="27">
                        <c:v>97.157852299227429</c:v>
                      </c:pt>
                      <c:pt idx="28">
                        <c:v>97.06121712920833</c:v>
                      </c:pt>
                      <c:pt idx="29">
                        <c:v>96.925140821614619</c:v>
                      </c:pt>
                      <c:pt idx="30">
                        <c:v>96.820792182575545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0-6BF4-4396-B89B-AF21A6007D3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EffvsIout_LINE_PLOTS!$C$2:$C$3</c15:sqref>
                        </c15:formulaRef>
                      </c:ext>
                    </c:extLst>
                    <c:strCache>
                      <c:ptCount val="2"/>
                      <c:pt idx="0">
                        <c:v>SFET8</c:v>
                      </c:pt>
                      <c:pt idx="1">
                        <c:v>36 V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EffvsIout_LINE_PLOTS!$C$4:$C$34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0.86449307862670555</c:v>
                      </c:pt>
                      <c:pt idx="1">
                        <c:v>84.90917503191929</c:v>
                      </c:pt>
                      <c:pt idx="2">
                        <c:v>92.021375068309013</c:v>
                      </c:pt>
                      <c:pt idx="3">
                        <c:v>94.496688875206786</c:v>
                      </c:pt>
                      <c:pt idx="4">
                        <c:v>95.730412338802978</c:v>
                      </c:pt>
                      <c:pt idx="5">
                        <c:v>96.424110384370849</c:v>
                      </c:pt>
                      <c:pt idx="6">
                        <c:v>96.828741425613686</c:v>
                      </c:pt>
                      <c:pt idx="7">
                        <c:v>97.096868153476606</c:v>
                      </c:pt>
                      <c:pt idx="8">
                        <c:v>97.312254077119974</c:v>
                      </c:pt>
                      <c:pt idx="9">
                        <c:v>97.425989676348607</c:v>
                      </c:pt>
                      <c:pt idx="10">
                        <c:v>97.511291877927533</c:v>
                      </c:pt>
                      <c:pt idx="11">
                        <c:v>97.572227602100128</c:v>
                      </c:pt>
                      <c:pt idx="12">
                        <c:v>97.60827750138418</c:v>
                      </c:pt>
                      <c:pt idx="13">
                        <c:v>97.626955328076363</c:v>
                      </c:pt>
                      <c:pt idx="14">
                        <c:v>97.626492951325801</c:v>
                      </c:pt>
                      <c:pt idx="15">
                        <c:v>97.618295519054797</c:v>
                      </c:pt>
                      <c:pt idx="16">
                        <c:v>97.602988406155319</c:v>
                      </c:pt>
                      <c:pt idx="17">
                        <c:v>97.567765179950968</c:v>
                      </c:pt>
                      <c:pt idx="18">
                        <c:v>97.530507226058191</c:v>
                      </c:pt>
                      <c:pt idx="19">
                        <c:v>97.48930913451845</c:v>
                      </c:pt>
                      <c:pt idx="20">
                        <c:v>97.446851550860842</c:v>
                      </c:pt>
                      <c:pt idx="21">
                        <c:v>97.392591882808702</c:v>
                      </c:pt>
                      <c:pt idx="22">
                        <c:v>97.340225034646267</c:v>
                      </c:pt>
                      <c:pt idx="23">
                        <c:v>97.274684925190073</c:v>
                      </c:pt>
                      <c:pt idx="24">
                        <c:v>97.209330407923957</c:v>
                      </c:pt>
                      <c:pt idx="25">
                        <c:v>97.133069272811852</c:v>
                      </c:pt>
                      <c:pt idx="26">
                        <c:v>97.064326990084112</c:v>
                      </c:pt>
                      <c:pt idx="27">
                        <c:v>96.983926882838347</c:v>
                      </c:pt>
                      <c:pt idx="28">
                        <c:v>96.897468822257522</c:v>
                      </c:pt>
                      <c:pt idx="29">
                        <c:v>96.79777013499384</c:v>
                      </c:pt>
                      <c:pt idx="30">
                        <c:v>96.721169532205508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6BF4-4396-B89B-AF21A6007D3D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EffvsIout_LINE_PLOTS!$F$2:$F$3</c15:sqref>
                        </c15:formulaRef>
                      </c:ext>
                    </c:extLst>
                    <c:strCache>
                      <c:ptCount val="2"/>
                      <c:pt idx="0">
                        <c:v>GaN</c:v>
                      </c:pt>
                      <c:pt idx="1">
                        <c:v>60 V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EffvsIout_LINE_PLOTS!$F$4:$F$34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2.7843361879467086</c:v>
                      </c:pt>
                      <c:pt idx="1">
                        <c:v>92.754983369670342</c:v>
                      </c:pt>
                      <c:pt idx="2">
                        <c:v>95.963513370464852</c:v>
                      </c:pt>
                      <c:pt idx="3">
                        <c:v>96.969566920211321</c:v>
                      </c:pt>
                      <c:pt idx="4">
                        <c:v>97.506515478413846</c:v>
                      </c:pt>
                      <c:pt idx="5">
                        <c:v>97.900004273381924</c:v>
                      </c:pt>
                      <c:pt idx="6">
                        <c:v>98.109851757915735</c:v>
                      </c:pt>
                      <c:pt idx="7">
                        <c:v>98.251335470301939</c:v>
                      </c:pt>
                      <c:pt idx="8">
                        <c:v>98.356090531713562</c:v>
                      </c:pt>
                      <c:pt idx="9">
                        <c:v>98.419536732840314</c:v>
                      </c:pt>
                      <c:pt idx="10">
                        <c:v>98.451638903305607</c:v>
                      </c:pt>
                      <c:pt idx="11">
                        <c:v>98.475733694626811</c:v>
                      </c:pt>
                      <c:pt idx="12">
                        <c:v>98.478266570111344</c:v>
                      </c:pt>
                      <c:pt idx="13">
                        <c:v>98.477634097129553</c:v>
                      </c:pt>
                      <c:pt idx="14">
                        <c:v>98.458769040722018</c:v>
                      </c:pt>
                      <c:pt idx="15">
                        <c:v>98.447306763032401</c:v>
                      </c:pt>
                      <c:pt idx="16">
                        <c:v>98.426787964898381</c:v>
                      </c:pt>
                      <c:pt idx="17">
                        <c:v>98.399771786163939</c:v>
                      </c:pt>
                      <c:pt idx="18">
                        <c:v>98.368148709108169</c:v>
                      </c:pt>
                      <c:pt idx="19">
                        <c:v>98.334329248858438</c:v>
                      </c:pt>
                      <c:pt idx="20">
                        <c:v>98.294409822549653</c:v>
                      </c:pt>
                      <c:pt idx="21">
                        <c:v>98.244289028951485</c:v>
                      </c:pt>
                      <c:pt idx="22">
                        <c:v>98.203358920152198</c:v>
                      </c:pt>
                      <c:pt idx="23">
                        <c:v>98.1410672580311</c:v>
                      </c:pt>
                      <c:pt idx="24">
                        <c:v>98.097043824952138</c:v>
                      </c:pt>
                      <c:pt idx="25">
                        <c:v>98.025069550311912</c:v>
                      </c:pt>
                      <c:pt idx="26">
                        <c:v>97.970404790510429</c:v>
                      </c:pt>
                      <c:pt idx="27">
                        <c:v>97.89824045506596</c:v>
                      </c:pt>
                      <c:pt idx="28">
                        <c:v>97.834309783992964</c:v>
                      </c:pt>
                      <c:pt idx="29">
                        <c:v>97.757188100236817</c:v>
                      </c:pt>
                      <c:pt idx="30">
                        <c:v>97.697004138268326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BF4-4396-B89B-AF21A6007D3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EffvsIout_LINE_PLOTS!$G$2:$G$3</c15:sqref>
                        </c15:formulaRef>
                      </c:ext>
                    </c:extLst>
                    <c:strCache>
                      <c:ptCount val="2"/>
                      <c:pt idx="0">
                        <c:v>SFET8</c:v>
                      </c:pt>
                      <c:pt idx="1">
                        <c:v>60 V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EffvsIout_LINE_PLOTS!$G$4:$G$34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1.1115701138786049</c:v>
                      </c:pt>
                      <c:pt idx="1">
                        <c:v>84.034497558142277</c:v>
                      </c:pt>
                      <c:pt idx="2">
                        <c:v>91.402337779244803</c:v>
                      </c:pt>
                      <c:pt idx="3">
                        <c:v>94.092809391143987</c:v>
                      </c:pt>
                      <c:pt idx="4">
                        <c:v>95.4931954016335</c:v>
                      </c:pt>
                      <c:pt idx="5">
                        <c:v>96.260764213472626</c:v>
                      </c:pt>
                      <c:pt idx="6">
                        <c:v>96.756425886237182</c:v>
                      </c:pt>
                      <c:pt idx="7">
                        <c:v>97.076810049456654</c:v>
                      </c:pt>
                      <c:pt idx="8">
                        <c:v>97.294736866318729</c:v>
                      </c:pt>
                      <c:pt idx="9">
                        <c:v>97.488292044065119</c:v>
                      </c:pt>
                      <c:pt idx="10">
                        <c:v>97.623758380689694</c:v>
                      </c:pt>
                      <c:pt idx="11">
                        <c:v>97.711727227895352</c:v>
                      </c:pt>
                      <c:pt idx="12">
                        <c:v>97.794320931296184</c:v>
                      </c:pt>
                      <c:pt idx="13">
                        <c:v>97.835827928507499</c:v>
                      </c:pt>
                      <c:pt idx="14">
                        <c:v>97.880596995645405</c:v>
                      </c:pt>
                      <c:pt idx="15">
                        <c:v>97.895987323131877</c:v>
                      </c:pt>
                      <c:pt idx="16">
                        <c:v>97.918958171504158</c:v>
                      </c:pt>
                      <c:pt idx="17">
                        <c:v>97.925549144762684</c:v>
                      </c:pt>
                      <c:pt idx="18">
                        <c:v>97.916285263027106</c:v>
                      </c:pt>
                      <c:pt idx="19">
                        <c:v>97.913545683392258</c:v>
                      </c:pt>
                      <c:pt idx="20">
                        <c:v>97.898786180719384</c:v>
                      </c:pt>
                      <c:pt idx="21">
                        <c:v>97.878360214865936</c:v>
                      </c:pt>
                      <c:pt idx="22">
                        <c:v>97.849715895181291</c:v>
                      </c:pt>
                      <c:pt idx="23">
                        <c:v>97.816556955880017</c:v>
                      </c:pt>
                      <c:pt idx="24">
                        <c:v>97.781665216360963</c:v>
                      </c:pt>
                      <c:pt idx="25">
                        <c:v>97.739372905206721</c:v>
                      </c:pt>
                      <c:pt idx="26">
                        <c:v>97.695000698325799</c:v>
                      </c:pt>
                      <c:pt idx="27">
                        <c:v>97.638923382468263</c:v>
                      </c:pt>
                      <c:pt idx="28">
                        <c:v>97.586849420277545</c:v>
                      </c:pt>
                      <c:pt idx="29">
                        <c:v>97.52936008763831</c:v>
                      </c:pt>
                      <c:pt idx="30">
                        <c:v>97.471486912379703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BF4-4396-B89B-AF21A6007D3D}"/>
                  </c:ext>
                </c:extLst>
              </c15:ser>
            </c15:filteredScatterSeries>
          </c:ext>
        </c:extLst>
      </c:scatterChart>
      <c:valAx>
        <c:axId val="1142327424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 dirty="0"/>
                  <a:t>I</a:t>
                </a:r>
                <a:r>
                  <a:rPr lang="de-AT" baseline="-25000" dirty="0"/>
                  <a:t>OUT</a:t>
                </a:r>
                <a:r>
                  <a:rPr lang="de-AT" dirty="0"/>
                  <a:t> [A]</a:t>
                </a:r>
              </a:p>
            </c:rich>
          </c:tx>
          <c:layout>
            <c:manualLayout>
              <c:xMode val="edge"/>
              <c:yMode val="edge"/>
              <c:x val="0.47091440332910361"/>
              <c:y val="0.918273978569380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04032"/>
        <c:crosses val="autoZero"/>
        <c:crossBetween val="midCat"/>
      </c:valAx>
      <c:valAx>
        <c:axId val="759604032"/>
        <c:scaling>
          <c:orientation val="minMax"/>
          <c:max val="99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/>
                  <a:t>Efficiency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327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2"/>
          <c:tx>
            <c:strRef>
              <c:f>EffvsIout_LINE_PLOTS!$P$2:$P$3</c:f>
              <c:strCache>
                <c:ptCount val="2"/>
                <c:pt idx="0">
                  <c:v>GaN</c:v>
                </c:pt>
                <c:pt idx="1">
                  <c:v>48 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EffvsIout_LINE_PLOTS!$A$4:$A$34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xVal>
          <c:yVal>
            <c:numRef>
              <c:f>EffvsIout_LINE_PLOTS!$P$4:$P$34</c:f>
              <c:numCache>
                <c:formatCode>General</c:formatCode>
                <c:ptCount val="31"/>
                <c:pt idx="0">
                  <c:v>0.77928815491345638</c:v>
                </c:pt>
                <c:pt idx="1">
                  <c:v>77.896737721043024</c:v>
                </c:pt>
                <c:pt idx="2">
                  <c:v>88.57207385518258</c:v>
                </c:pt>
                <c:pt idx="3">
                  <c:v>92.594486075945028</c:v>
                </c:pt>
                <c:pt idx="4">
                  <c:v>94.357565272728863</c:v>
                </c:pt>
                <c:pt idx="5">
                  <c:v>95.260956292425604</c:v>
                </c:pt>
                <c:pt idx="6">
                  <c:v>95.746391457819769</c:v>
                </c:pt>
                <c:pt idx="7">
                  <c:v>96.08112140162379</c:v>
                </c:pt>
                <c:pt idx="8">
                  <c:v>96.288452583242403</c:v>
                </c:pt>
                <c:pt idx="9">
                  <c:v>96.465071550028256</c:v>
                </c:pt>
                <c:pt idx="10">
                  <c:v>96.555992583527058</c:v>
                </c:pt>
                <c:pt idx="11">
                  <c:v>96.613392292247525</c:v>
                </c:pt>
                <c:pt idx="12">
                  <c:v>96.651749277835961</c:v>
                </c:pt>
                <c:pt idx="13">
                  <c:v>96.660406172583507</c:v>
                </c:pt>
                <c:pt idx="14">
                  <c:v>96.681114705422218</c:v>
                </c:pt>
                <c:pt idx="15">
                  <c:v>96.656297635877124</c:v>
                </c:pt>
                <c:pt idx="16">
                  <c:v>96.627923012162469</c:v>
                </c:pt>
                <c:pt idx="17">
                  <c:v>96.591773467856925</c:v>
                </c:pt>
                <c:pt idx="18">
                  <c:v>96.551100554853718</c:v>
                </c:pt>
                <c:pt idx="19">
                  <c:v>96.480652264264918</c:v>
                </c:pt>
                <c:pt idx="20">
                  <c:v>96.417961061244583</c:v>
                </c:pt>
                <c:pt idx="21">
                  <c:v>96.341365813999431</c:v>
                </c:pt>
                <c:pt idx="22">
                  <c:v>96.261593310851609</c:v>
                </c:pt>
                <c:pt idx="23">
                  <c:v>96.15847410885894</c:v>
                </c:pt>
                <c:pt idx="24">
                  <c:v>96.056889412584567</c:v>
                </c:pt>
                <c:pt idx="25">
                  <c:v>95.950774559667735</c:v>
                </c:pt>
                <c:pt idx="26">
                  <c:v>95.832531299739927</c:v>
                </c:pt>
                <c:pt idx="27">
                  <c:v>95.684286286027969</c:v>
                </c:pt>
                <c:pt idx="28">
                  <c:v>95.549424745300968</c:v>
                </c:pt>
                <c:pt idx="29">
                  <c:v>95.370298340664874</c:v>
                </c:pt>
                <c:pt idx="30">
                  <c:v>95.22762990898535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9C1-4FB6-9551-D188A1AB2C2F}"/>
            </c:ext>
          </c:extLst>
        </c:ser>
        <c:ser>
          <c:idx val="3"/>
          <c:order val="3"/>
          <c:tx>
            <c:strRef>
              <c:f>EffvsIout_LINE_PLOTS!$Q$2:$Q$3</c:f>
              <c:strCache>
                <c:ptCount val="2"/>
                <c:pt idx="0">
                  <c:v>SFET8</c:v>
                </c:pt>
                <c:pt idx="1">
                  <c:v>48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EffvsIout_LINE_PLOTS!$A$4:$A$34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xVal>
          <c:yVal>
            <c:numRef>
              <c:f>EffvsIout_LINE_PLOTS!$Q$4:$Q$34</c:f>
              <c:numCache>
                <c:formatCode>General</c:formatCode>
                <c:ptCount val="31"/>
                <c:pt idx="0">
                  <c:v>0.23016618467263011</c:v>
                </c:pt>
                <c:pt idx="1">
                  <c:v>52.013143703294411</c:v>
                </c:pt>
                <c:pt idx="2">
                  <c:v>69.935561761179869</c:v>
                </c:pt>
                <c:pt idx="3">
                  <c:v>78.891817830089323</c:v>
                </c:pt>
                <c:pt idx="4">
                  <c:v>83.76744555937745</c:v>
                </c:pt>
                <c:pt idx="5">
                  <c:v>86.879439718962615</c:v>
                </c:pt>
                <c:pt idx="6">
                  <c:v>88.750514278210289</c:v>
                </c:pt>
                <c:pt idx="7">
                  <c:v>90.109978516773239</c:v>
                </c:pt>
                <c:pt idx="8">
                  <c:v>90.925515976730594</c:v>
                </c:pt>
                <c:pt idx="9">
                  <c:v>91.632399099693643</c:v>
                </c:pt>
                <c:pt idx="10">
                  <c:v>92.095982155519181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9C1-4FB6-9551-D188A1AB2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2327424"/>
        <c:axId val="75960403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EffvsIout_LINE_PLOTS!$N$2:$N$3</c15:sqref>
                        </c15:formulaRef>
                      </c:ext>
                    </c:extLst>
                    <c:strCache>
                      <c:ptCount val="2"/>
                      <c:pt idx="0">
                        <c:v>GaN</c:v>
                      </c:pt>
                      <c:pt idx="1">
                        <c:v>36 V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EffvsIout_LINE_PLOTS!$N$4:$N$34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0.95082977180376993</c:v>
                      </c:pt>
                      <c:pt idx="1">
                        <c:v>80.471892656119877</c:v>
                      </c:pt>
                      <c:pt idx="2">
                        <c:v>90.283255703292554</c:v>
                      </c:pt>
                      <c:pt idx="3">
                        <c:v>93.502753063635168</c:v>
                      </c:pt>
                      <c:pt idx="4">
                        <c:v>94.975257180905729</c:v>
                      </c:pt>
                      <c:pt idx="5">
                        <c:v>95.59268718057838</c:v>
                      </c:pt>
                      <c:pt idx="6">
                        <c:v>96.005710054320986</c:v>
                      </c:pt>
                      <c:pt idx="7">
                        <c:v>96.211098024770223</c:v>
                      </c:pt>
                      <c:pt idx="8">
                        <c:v>96.37705953680333</c:v>
                      </c:pt>
                      <c:pt idx="9">
                        <c:v>96.463100038752543</c:v>
                      </c:pt>
                      <c:pt idx="10">
                        <c:v>96.54168052741943</c:v>
                      </c:pt>
                      <c:pt idx="11">
                        <c:v>96.564205162807696</c:v>
                      </c:pt>
                      <c:pt idx="12">
                        <c:v>96.548721558992213</c:v>
                      </c:pt>
                      <c:pt idx="13">
                        <c:v>96.525608681866956</c:v>
                      </c:pt>
                      <c:pt idx="14">
                        <c:v>96.495478798962111</c:v>
                      </c:pt>
                      <c:pt idx="15">
                        <c:v>96.449343072529174</c:v>
                      </c:pt>
                      <c:pt idx="16">
                        <c:v>96.379889901492504</c:v>
                      </c:pt>
                      <c:pt idx="17">
                        <c:v>96.328034023259775</c:v>
                      </c:pt>
                      <c:pt idx="18">
                        <c:v>96.246629261186129</c:v>
                      </c:pt>
                      <c:pt idx="19">
                        <c:v>96.146043839736905</c:v>
                      </c:pt>
                      <c:pt idx="20">
                        <c:v>96.085120837209914</c:v>
                      </c:pt>
                      <c:pt idx="21">
                        <c:v>95.959899708437561</c:v>
                      </c:pt>
                      <c:pt idx="22">
                        <c:v>95.845799064071514</c:v>
                      </c:pt>
                      <c:pt idx="23">
                        <c:v>95.719873162539471</c:v>
                      </c:pt>
                      <c:pt idx="24">
                        <c:v>95.589689020839586</c:v>
                      </c:pt>
                      <c:pt idx="25">
                        <c:v>95.437296397524008</c:v>
                      </c:pt>
                      <c:pt idx="26">
                        <c:v>95.285247564063695</c:v>
                      </c:pt>
                      <c:pt idx="27">
                        <c:v>95.110039375845105</c:v>
                      </c:pt>
                      <c:pt idx="28">
                        <c:v>94.940214612312232</c:v>
                      </c:pt>
                      <c:pt idx="29">
                        <c:v>94.755343795962816</c:v>
                      </c:pt>
                      <c:pt idx="30">
                        <c:v>94.554025671937296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0-B9C1-4FB6-9551-D188A1AB2C2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EffvsIout_LINE_PLOTS!$O$2:$O$3</c15:sqref>
                        </c15:formulaRef>
                      </c:ext>
                    </c:extLst>
                    <c:strCache>
                      <c:ptCount val="2"/>
                      <c:pt idx="0">
                        <c:v>SFET8</c:v>
                      </c:pt>
                      <c:pt idx="1">
                        <c:v>36 V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EffvsIout_LINE_PLOTS!$O$4:$O$34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0.22096923101531546</c:v>
                      </c:pt>
                      <c:pt idx="1">
                        <c:v>53.082852500467176</c:v>
                      </c:pt>
                      <c:pt idx="2">
                        <c:v>71.324691333533792</c:v>
                      </c:pt>
                      <c:pt idx="3">
                        <c:v>79.57926294101145</c:v>
                      </c:pt>
                      <c:pt idx="4">
                        <c:v>84.467448053014152</c:v>
                      </c:pt>
                      <c:pt idx="5">
                        <c:v>87.241487013456464</c:v>
                      </c:pt>
                      <c:pt idx="6">
                        <c:v>88.954046255157351</c:v>
                      </c:pt>
                      <c:pt idx="7">
                        <c:v>90.208697723969166</c:v>
                      </c:pt>
                      <c:pt idx="8">
                        <c:v>90.963362129308251</c:v>
                      </c:pt>
                      <c:pt idx="9">
                        <c:v>91.652650183449026</c:v>
                      </c:pt>
                      <c:pt idx="10">
                        <c:v>92.100128513070885</c:v>
                      </c:pt>
                      <c:pt idx="11">
                        <c:v>92.520424663814524</c:v>
                      </c:pt>
                      <c:pt idx="12">
                        <c:v>92.7906842449446</c:v>
                      </c:pt>
                      <c:pt idx="13">
                        <c:v>93.054696475236113</c:v>
                      </c:pt>
                      <c:pt idx="14">
                        <c:v>93.221002313431953</c:v>
                      </c:pt>
                      <c:pt idx="15">
                        <c:v>93.364345540370735</c:v>
                      </c:pt>
                      <c:pt idx="16">
                        <c:v>93.477308746813421</c:v>
                      </c:pt>
                      <c:pt idx="17">
                        <c:v>93.53339415917911</c:v>
                      </c:pt>
                      <c:pt idx="18">
                        <c:v>93.590292389626512</c:v>
                      </c:pt>
                      <c:pt idx="19">
                        <c:v>93.600205399314049</c:v>
                      </c:pt>
                      <c:pt idx="20">
                        <c:v>93.596321225109762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B9C1-4FB6-9551-D188A1AB2C2F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EffvsIout_LINE_PLOTS!$R$2:$R$3</c15:sqref>
                        </c15:formulaRef>
                      </c:ext>
                    </c:extLst>
                    <c:strCache>
                      <c:ptCount val="2"/>
                      <c:pt idx="0">
                        <c:v>GaN</c:v>
                      </c:pt>
                      <c:pt idx="1">
                        <c:v>60 V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EffvsIout_LINE_PLOTS!$R$4:$R$34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0.70238709134337907</c:v>
                      </c:pt>
                      <c:pt idx="1">
                        <c:v>75.662436470666378</c:v>
                      </c:pt>
                      <c:pt idx="2">
                        <c:v>87.152427795393834</c:v>
                      </c:pt>
                      <c:pt idx="3">
                        <c:v>91.643988397914683</c:v>
                      </c:pt>
                      <c:pt idx="4">
                        <c:v>93.702158427429382</c:v>
                      </c:pt>
                      <c:pt idx="5">
                        <c:v>94.883111652480878</c:v>
                      </c:pt>
                      <c:pt idx="6">
                        <c:v>95.480317215026972</c:v>
                      </c:pt>
                      <c:pt idx="7">
                        <c:v>95.853026297587874</c:v>
                      </c:pt>
                      <c:pt idx="8">
                        <c:v>96.13889296859395</c:v>
                      </c:pt>
                      <c:pt idx="9">
                        <c:v>96.319879918754808</c:v>
                      </c:pt>
                      <c:pt idx="10">
                        <c:v>96.472788519006031</c:v>
                      </c:pt>
                      <c:pt idx="11">
                        <c:v>96.561909769021014</c:v>
                      </c:pt>
                      <c:pt idx="12">
                        <c:v>96.631404853631793</c:v>
                      </c:pt>
                      <c:pt idx="13">
                        <c:v>96.656501846761458</c:v>
                      </c:pt>
                      <c:pt idx="14">
                        <c:v>96.688470314732228</c:v>
                      </c:pt>
                      <c:pt idx="15">
                        <c:v>96.698056574492057</c:v>
                      </c:pt>
                      <c:pt idx="16">
                        <c:v>96.69828528228787</c:v>
                      </c:pt>
                      <c:pt idx="17">
                        <c:v>96.674400697202202</c:v>
                      </c:pt>
                      <c:pt idx="18">
                        <c:v>96.636486706635225</c:v>
                      </c:pt>
                      <c:pt idx="19">
                        <c:v>96.610486568320596</c:v>
                      </c:pt>
                      <c:pt idx="20">
                        <c:v>96.551844944589135</c:v>
                      </c:pt>
                      <c:pt idx="21">
                        <c:v>96.492260911005076</c:v>
                      </c:pt>
                      <c:pt idx="22">
                        <c:v>96.432266234271239</c:v>
                      </c:pt>
                      <c:pt idx="23">
                        <c:v>96.343915037587394</c:v>
                      </c:pt>
                      <c:pt idx="24">
                        <c:v>96.27530023237189</c:v>
                      </c:pt>
                      <c:pt idx="25">
                        <c:v>96.166149181505574</c:v>
                      </c:pt>
                      <c:pt idx="26">
                        <c:v>96.052216171554292</c:v>
                      </c:pt>
                      <c:pt idx="27">
                        <c:v>95.914804977332565</c:v>
                      </c:pt>
                      <c:pt idx="28">
                        <c:v>95.79138258397137</c:v>
                      </c:pt>
                      <c:pt idx="29">
                        <c:v>95.644648890111426</c:v>
                      </c:pt>
                      <c:pt idx="30">
                        <c:v>95.499673092127324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9C1-4FB6-9551-D188A1AB2C2F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EffvsIout_LINE_PLOTS!$S$2:$S$3</c15:sqref>
                        </c15:formulaRef>
                      </c:ext>
                    </c:extLst>
                    <c:strCache>
                      <c:ptCount val="2"/>
                      <c:pt idx="0">
                        <c:v>SFET8</c:v>
                      </c:pt>
                      <c:pt idx="1">
                        <c:v>60 V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EffvsIout_LINE_PLOTS!$A$4:$A$34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21</c:v>
                      </c:pt>
                      <c:pt idx="22">
                        <c:v>22</c:v>
                      </c:pt>
                      <c:pt idx="23">
                        <c:v>23</c:v>
                      </c:pt>
                      <c:pt idx="24">
                        <c:v>24</c:v>
                      </c:pt>
                      <c:pt idx="25">
                        <c:v>25</c:v>
                      </c:pt>
                      <c:pt idx="26">
                        <c:v>26</c:v>
                      </c:pt>
                      <c:pt idx="27">
                        <c:v>27</c:v>
                      </c:pt>
                      <c:pt idx="28">
                        <c:v>28</c:v>
                      </c:pt>
                      <c:pt idx="29">
                        <c:v>29</c:v>
                      </c:pt>
                      <c:pt idx="3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EffvsIout_LINE_PLOTS!$S$4:$S$34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0.22649366182657224</c:v>
                      </c:pt>
                      <c:pt idx="1">
                        <c:v>50.61113247482016</c:v>
                      </c:pt>
                      <c:pt idx="2">
                        <c:v>68.718153968555995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9C1-4FB6-9551-D188A1AB2C2F}"/>
                  </c:ext>
                </c:extLst>
              </c15:ser>
            </c15:filteredScatterSeries>
          </c:ext>
        </c:extLst>
      </c:scatterChart>
      <c:valAx>
        <c:axId val="1142327424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 dirty="0"/>
                  <a:t>I</a:t>
                </a:r>
                <a:r>
                  <a:rPr lang="de-AT" baseline="-25000" dirty="0"/>
                  <a:t>OUT</a:t>
                </a:r>
                <a:r>
                  <a:rPr lang="de-AT" dirty="0"/>
                  <a:t>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604032"/>
        <c:crosses val="autoZero"/>
        <c:crossBetween val="midCat"/>
      </c:valAx>
      <c:valAx>
        <c:axId val="759604032"/>
        <c:scaling>
          <c:orientation val="minMax"/>
          <c:max val="99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/>
                  <a:t>Efficiency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327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115Vac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0989909367765E-2"/>
                  <c:y val="-1.7198082914801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D2-4918-9840-6DB9063B0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工作表1!$A$2:$A$6</c:f>
              <c:numCache>
                <c:formatCode>General</c:formatCode>
                <c:ptCount val="5"/>
                <c:pt idx="0" formatCode="0%">
                  <c:v>0.253</c:v>
                </c:pt>
                <c:pt idx="1">
                  <c:v>62.3</c:v>
                </c:pt>
                <c:pt idx="2">
                  <c:v>126.5</c:v>
                </c:pt>
                <c:pt idx="3">
                  <c:v>194.4</c:v>
                </c:pt>
                <c:pt idx="4">
                  <c:v>252.5</c:v>
                </c:pt>
              </c:numCache>
            </c:numRef>
          </c:cat>
          <c:val>
            <c:numRef>
              <c:f>工作表1!$B$2:$B$6</c:f>
              <c:numCache>
                <c:formatCode>0.00%</c:formatCode>
                <c:ptCount val="5"/>
                <c:pt idx="0">
                  <c:v>0.91410000000000002</c:v>
                </c:pt>
                <c:pt idx="1">
                  <c:v>0.92749999999999999</c:v>
                </c:pt>
                <c:pt idx="2">
                  <c:v>0.94440000000000002</c:v>
                </c:pt>
                <c:pt idx="3">
                  <c:v>0.94189999999999996</c:v>
                </c:pt>
                <c:pt idx="4">
                  <c:v>0.93400000000000005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D2-4918-9840-6DB9063B0AA7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230Vac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7245207366631815E-2"/>
                  <c:y val="-7.2231948242166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D2-4918-9840-6DB9063B0AA7}"/>
                </c:ext>
              </c:extLst>
            </c:dLbl>
            <c:dLbl>
              <c:idx val="1"/>
              <c:layout>
                <c:manualLayout>
                  <c:x val="-7.2510595997733601E-2"/>
                  <c:y val="-3.7835782412563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2-4918-9840-6DB9063B0AA7}"/>
                </c:ext>
              </c:extLst>
            </c:dLbl>
            <c:dLbl>
              <c:idx val="2"/>
              <c:layout>
                <c:manualLayout>
                  <c:x val="-9.5408678944386358E-3"/>
                  <c:y val="-2.4077316080722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D2-4918-9840-6DB9063B0AA7}"/>
                </c:ext>
              </c:extLst>
            </c:dLbl>
            <c:dLbl>
              <c:idx val="3"/>
              <c:layout>
                <c:manualLayout>
                  <c:x val="-1.9081735788877971E-3"/>
                  <c:y val="-1.3758466331841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2-4918-9840-6DB9063B0AA7}"/>
                </c:ext>
              </c:extLst>
            </c:dLbl>
            <c:dLbl>
              <c:idx val="4"/>
              <c:layout>
                <c:manualLayout>
                  <c:x val="-7.6326943155509081E-3"/>
                  <c:y val="-2.0637699497761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D2-4918-9840-6DB9063B0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工作表1!$A$2:$A$6</c:f>
              <c:numCache>
                <c:formatCode>General</c:formatCode>
                <c:ptCount val="5"/>
                <c:pt idx="0" formatCode="0%">
                  <c:v>0.253</c:v>
                </c:pt>
                <c:pt idx="1">
                  <c:v>62.3</c:v>
                </c:pt>
                <c:pt idx="2">
                  <c:v>126.5</c:v>
                </c:pt>
                <c:pt idx="3">
                  <c:v>194.4</c:v>
                </c:pt>
                <c:pt idx="4">
                  <c:v>252.5</c:v>
                </c:pt>
              </c:numCache>
            </c:numRef>
          </c:cat>
          <c:val>
            <c:numRef>
              <c:f>工作表1!$C$2:$C$6</c:f>
              <c:numCache>
                <c:formatCode>0.00%</c:formatCode>
                <c:ptCount val="5"/>
                <c:pt idx="0">
                  <c:v>0.91769999999999996</c:v>
                </c:pt>
                <c:pt idx="1">
                  <c:v>0.93679999999999997</c:v>
                </c:pt>
                <c:pt idx="2">
                  <c:v>0.95689999999999997</c:v>
                </c:pt>
                <c:pt idx="3">
                  <c:v>0.95440000000000003</c:v>
                </c:pt>
                <c:pt idx="4">
                  <c:v>0.94979999999999998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0D2-4918-9840-6DB9063B0A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2418943"/>
        <c:axId val="1781870400"/>
      </c:lineChart>
      <c:catAx>
        <c:axId val="8924189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870400"/>
        <c:crosses val="autoZero"/>
        <c:auto val="1"/>
        <c:lblAlgn val="ctr"/>
        <c:lblOffset val="100"/>
        <c:noMultiLvlLbl val="0"/>
      </c:catAx>
      <c:valAx>
        <c:axId val="1781870400"/>
        <c:scaling>
          <c:orientation val="minMax"/>
          <c:max val="0.96000000000000008"/>
          <c:min val="0.890000000000000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418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24973905004493827"/>
          <c:w val="1"/>
          <c:h val="0.6755001700673996"/>
        </c:manualLayout>
      </c:layout>
      <c:barChart>
        <c:barDir val="col"/>
        <c:grouping val="stacked"/>
        <c:varyColors val="0"/>
        <c:ser>
          <c:idx val="0"/>
          <c:order val="0"/>
          <c:tx>
            <c:v>Eoss</c:v>
          </c:tx>
          <c:spPr>
            <a:solidFill>
              <a:srgbClr val="F97414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1-3FF4-49B0-B559-1BBF2A675E69}"/>
              </c:ext>
            </c:extLst>
          </c:dPt>
          <c:dPt>
            <c:idx val="1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2-3FF4-49B0-B559-1BBF2A675E69}"/>
              </c:ext>
            </c:extLst>
          </c:dPt>
          <c:dPt>
            <c:idx val="2"/>
            <c:invertIfNegative val="0"/>
            <c:bubble3D val="0"/>
            <c:spPr>
              <a:solidFill>
                <a:srgbClr val="8D8786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4-3FF4-49B0-B559-1BBF2A675E69}"/>
              </c:ext>
            </c:extLst>
          </c:dPt>
          <c:dPt>
            <c:idx val="3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5-3FF4-49B0-B559-1BBF2A675E69}"/>
              </c:ext>
            </c:extLst>
          </c:dPt>
          <c:dPt>
            <c:idx val="4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6-3FF4-49B0-B559-1BBF2A675E69}"/>
              </c:ext>
            </c:extLst>
          </c:dPt>
          <c:cat>
            <c:strLit>
              <c:ptCount val="3"/>
              <c:pt idx="0">
                <c:v>IGT65R035D2</c:v>
              </c:pt>
              <c:pt idx="1">
                <c:v>SiC</c:v>
              </c:pt>
              <c:pt idx="2">
                <c:v>Si</c:v>
              </c:pt>
            </c:strLit>
          </c:cat>
          <c:val>
            <c:numLit>
              <c:formatCode>General</c:formatCode>
              <c:ptCount val="3"/>
              <c:pt idx="0">
                <c:v>297.5</c:v>
              </c:pt>
              <c:pt idx="1">
                <c:v>290.40000000000003</c:v>
              </c:pt>
              <c:pt idx="2">
                <c:v>328.6</c:v>
              </c:pt>
            </c:numLit>
          </c:val>
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7-3FF4-49B0-B559-1BBF2A675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40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10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22103803945912603"/>
          <c:w val="1"/>
          <c:h val="0.69958972722354551"/>
        </c:manualLayout>
      </c:layout>
      <c:barChart>
        <c:barDir val="col"/>
        <c:grouping val="stacked"/>
        <c:varyColors val="0"/>
        <c:ser>
          <c:idx val="0"/>
          <c:order val="0"/>
          <c:tx>
            <c:v>Qg</c:v>
          </c:tx>
          <c:spPr>
            <a:solidFill>
              <a:srgbClr val="9C216E"/>
            </a:solid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123F6E"/>
                  </a:solidFill>
                </a14:hiddenLine>
              </a:ext>
            </a:extLst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1-9FD9-44DD-8149-BE7A15A39E5F}"/>
              </c:ext>
            </c:extLst>
          </c:dPt>
          <c:dPt>
            <c:idx val="1"/>
            <c:invertIfNegative val="0"/>
            <c:bubble3D val="0"/>
            <c:spPr>
              <a:solidFill>
                <a:srgbClr val="F97414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3-9FD9-44DD-8149-BE7A15A39E5F}"/>
              </c:ext>
            </c:extLst>
          </c:dPt>
          <c:dPt>
            <c:idx val="2"/>
            <c:invertIfNegative val="0"/>
            <c:bubble3D val="0"/>
            <c:spPr>
              <a:solidFill>
                <a:srgbClr val="8D8786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5-9FD9-44DD-8149-BE7A15A39E5F}"/>
              </c:ext>
            </c:extLst>
          </c:dPt>
          <c:dPt>
            <c:idx val="3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6-9FD9-44DD-8149-BE7A15A39E5F}"/>
              </c:ext>
            </c:extLst>
          </c:dPt>
          <c:dPt>
            <c:idx val="4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7-9FD9-44DD-8149-BE7A15A39E5F}"/>
              </c:ext>
            </c:extLst>
          </c:dPt>
          <c:cat>
            <c:strLit>
              <c:ptCount val="3"/>
              <c:pt idx="0">
                <c:v>IGT65R035D2</c:v>
              </c:pt>
              <c:pt idx="1">
                <c:v>SiC</c:v>
              </c:pt>
              <c:pt idx="2">
                <c:v>Si</c:v>
              </c:pt>
            </c:strLit>
          </c:cat>
          <c:val>
            <c:numLit>
              <c:formatCode>General</c:formatCode>
              <c:ptCount val="3"/>
              <c:pt idx="0">
                <c:v>269.5</c:v>
              </c:pt>
              <c:pt idx="1">
                <c:v>1089</c:v>
              </c:pt>
              <c:pt idx="2">
                <c:v>2449</c:v>
              </c:pt>
            </c:numLit>
          </c:val>
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<c:ext xmlns:c16="http://schemas.microsoft.com/office/drawing/2014/chart" uri="{C3380CC4-5D6E-409C-BE32-E72D297353CC}">
              <c16:uniqueId val="{00000008-9FD9-44DD-8149-BE7A15A39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8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250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8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50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15364668356240183"/>
          <c:w val="1"/>
          <c:h val="0.77174330836419947"/>
        </c:manualLayout>
      </c:layout>
      <c:barChart>
        <c:barDir val="col"/>
        <c:grouping val="stacked"/>
        <c:varyColors val="0"/>
        <c:ser>
          <c:idx val="0"/>
          <c:order val="0"/>
          <c:tx>
            <c:v>Qoss</c:v>
          </c:tx>
          <c:spPr>
            <a:solidFill>
              <a:srgbClr val="9C216E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dPt>
            <c:idx val="0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0-8F15-4AE2-AF78-7C5498D05142}"/>
              </c:ext>
            </c:extLst>
          </c:dPt>
          <c:dPt>
            <c:idx val="1"/>
            <c:invertIfNegative val="0"/>
            <c:bubble3D val="0"/>
            <c:spPr>
              <a:solidFill>
                <a:srgbClr val="F97414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1-8F15-4AE2-AF78-7C5498D05142}"/>
              </c:ext>
            </c:extLst>
          </c:dPt>
          <c:dPt>
            <c:idx val="2"/>
            <c:invertIfNegative val="0"/>
            <c:bubble3D val="0"/>
            <c:spPr>
              <a:solidFill>
                <a:srgbClr val="8D8786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2-8F15-4AE2-AF78-7C5498D05142}"/>
              </c:ext>
            </c:extLst>
          </c:dPt>
          <c:dPt>
            <c:idx val="3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3-8F15-4AE2-AF78-7C5498D05142}"/>
              </c:ext>
            </c:extLst>
          </c:dPt>
          <c:dPt>
            <c:idx val="4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4-8F15-4AE2-AF78-7C5498D05142}"/>
              </c:ext>
            </c:extLst>
          </c:dPt>
          <c:cat>
            <c:strLit>
              <c:ptCount val="3"/>
              <c:pt idx="0">
                <c:v>IGT65R035D2</c:v>
              </c:pt>
              <c:pt idx="1">
                <c:v>SiC</c:v>
              </c:pt>
              <c:pt idx="2">
                <c:v>Si</c:v>
              </c:pt>
            </c:strLit>
          </c:cat>
          <c:val>
            <c:numLit>
              <c:formatCode>General</c:formatCode>
              <c:ptCount val="3"/>
              <c:pt idx="0">
                <c:v>1995</c:v>
              </c:pt>
              <c:pt idx="1">
                <c:v>2244</c:v>
              </c:pt>
              <c:pt idx="2">
                <c:v>17701</c:v>
              </c:pt>
            </c:numLit>
          </c:val>
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5-8F15-4AE2-AF78-7C5498D05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2000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500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13706004521700585"/>
          <c:w val="1"/>
          <c:h val="0.78356772146566556"/>
        </c:manualLayout>
      </c:layout>
      <c:barChart>
        <c:barDir val="col"/>
        <c:grouping val="stacked"/>
        <c:varyColors val="0"/>
        <c:ser>
          <c:idx val="0"/>
          <c:order val="0"/>
          <c:tx>
            <c:v>Qg</c:v>
          </c:tx>
          <c:spPr>
            <a:solidFill>
              <a:srgbClr val="9C216E"/>
            </a:solid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123F6E"/>
                  </a:solidFill>
                </a14:hiddenLine>
              </a:ext>
            </a:extLst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1-0EF4-42CB-B3DE-84D492EF0566}"/>
              </c:ext>
            </c:extLst>
          </c:dPt>
          <c:dPt>
            <c:idx val="1"/>
            <c:invertIfNegative val="0"/>
            <c:bubble3D val="0"/>
            <c:spPr>
              <a:solidFill>
                <a:srgbClr val="F97414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3-0EF4-42CB-B3DE-84D492EF0566}"/>
              </c:ext>
            </c:extLst>
          </c:dPt>
          <c:dPt>
            <c:idx val="2"/>
            <c:invertIfNegative val="0"/>
            <c:bubble3D val="0"/>
            <c:spPr>
              <a:solidFill>
                <a:srgbClr val="8D8786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5-0EF4-42CB-B3DE-84D492EF0566}"/>
              </c:ext>
            </c:extLst>
          </c:dPt>
          <c:dPt>
            <c:idx val="3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6-0EF4-42CB-B3DE-84D492EF0566}"/>
              </c:ext>
            </c:extLst>
          </c:dPt>
          <c:dPt>
            <c:idx val="4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7-0EF4-42CB-B3DE-84D492EF0566}"/>
              </c:ext>
            </c:extLst>
          </c:dPt>
          <c:cat>
            <c:strLit>
              <c:ptCount val="3"/>
              <c:pt idx="0">
                <c:v>IGT65R035D2</c:v>
              </c:pt>
              <c:pt idx="1">
                <c:v>SiC</c:v>
              </c:pt>
              <c:pt idx="2">
                <c:v>Si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524</c:v>
              </c:pt>
              <c:pt idx="2">
                <c:v>6107</c:v>
              </c:pt>
            </c:numLit>
          </c:val>
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<c:ext xmlns:c16="http://schemas.microsoft.com/office/drawing/2014/chart" uri="{C3380CC4-5D6E-409C-BE32-E72D297353CC}">
              <c16:uniqueId val="{00000008-0EF4-42CB-B3DE-84D492EF0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8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700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8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100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15093676544454063"/>
          <c:w val="1"/>
          <c:h val="0.79280093186062706"/>
        </c:manualLayout>
      </c:layout>
      <c:barChart>
        <c:barDir val="col"/>
        <c:grouping val="stacked"/>
        <c:varyColors val="0"/>
        <c:ser>
          <c:idx val="0"/>
          <c:order val="0"/>
          <c:tx>
            <c:v>Qg</c:v>
          </c:tx>
          <c:spPr>
            <a:solidFill>
              <a:srgbClr val="8D8786"/>
            </a:solidFill>
            <a:ln w="12700"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123F6E"/>
                  </a:solidFill>
                </a14:hiddenLine>
              </a:ext>
            </a:extLst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1-CA4B-4D1C-BDAB-51284C5080B5}"/>
              </c:ext>
            </c:extLst>
          </c:dPt>
          <c:dPt>
            <c:idx val="1"/>
            <c:invertIfNegative val="0"/>
            <c:bubble3D val="0"/>
            <c:spPr>
              <a:solidFill>
                <a:srgbClr val="8D8786"/>
              </a:solidFill>
              <a:ln w="127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123F6E"/>
                    </a:solidFill>
                  </a14:hiddenLine>
                </a:ext>
              </a:extLst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3-CA4B-4D1C-BDAB-51284C5080B5}"/>
              </c:ext>
            </c:extLst>
          </c:dPt>
          <c:dPt>
            <c:idx val="2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4-CA4B-4D1C-BDAB-51284C5080B5}"/>
              </c:ext>
            </c:extLst>
          </c:dPt>
          <c:dPt>
            <c:idx val="3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5-CA4B-4D1C-BDAB-51284C5080B5}"/>
              </c:ext>
            </c:extLst>
          </c:dPt>
          <c:dPt>
            <c:idx val="4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6-CA4B-4D1C-BDAB-51284C5080B5}"/>
              </c:ext>
            </c:extLst>
          </c:dPt>
          <c:cat>
            <c:strLit>
              <c:ptCount val="4"/>
              <c:pt idx="0">
                <c:v>IGLR65R140D2</c:v>
              </c:pt>
              <c:pt idx="1">
                <c:v>IGLR60R190D1</c:v>
              </c:pt>
              <c:pt idx="2">
                <c:v>Competitor I</c:v>
              </c:pt>
              <c:pt idx="3">
                <c:v>Competitor T</c:v>
              </c:pt>
            </c:strLit>
          </c:cat>
          <c:val>
            <c:numLit>
              <c:formatCode>General</c:formatCode>
              <c:ptCount val="4"/>
              <c:pt idx="0">
                <c:v>266</c:v>
              </c:pt>
              <c:pt idx="1">
                <c:v>448</c:v>
              </c:pt>
              <c:pt idx="2">
                <c:v>386.4</c:v>
              </c:pt>
              <c:pt idx="3">
                <c:v>735</c:v>
              </c:pt>
            </c:numLit>
          </c:val>
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7-CA4B-4D1C-BDAB-51284C508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8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75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8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5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12522763619033278"/>
          <c:w val="1"/>
          <c:h val="0.81732802439387642"/>
        </c:manualLayout>
      </c:layout>
      <c:barChart>
        <c:barDir val="col"/>
        <c:grouping val="stacked"/>
        <c:varyColors val="0"/>
        <c:ser>
          <c:idx val="0"/>
          <c:order val="0"/>
          <c:tx>
            <c:v>Qoss</c:v>
          </c:tx>
          <c:spPr>
            <a:solidFill>
              <a:srgbClr val="8D8786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1-FD03-4123-9F13-B9AE82B3B414}"/>
              </c:ext>
            </c:extLst>
          </c:dPt>
          <c:dPt>
            <c:idx val="1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3-FD03-4123-9F13-B9AE82B3B414}"/>
              </c:ext>
            </c:extLst>
          </c:dPt>
          <c:dPt>
            <c:idx val="2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4-FD03-4123-9F13-B9AE82B3B414}"/>
              </c:ext>
            </c:extLst>
          </c:dPt>
          <c:dPt>
            <c:idx val="3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5-FD03-4123-9F13-B9AE82B3B414}"/>
              </c:ext>
            </c:extLst>
          </c:dPt>
          <c:dPt>
            <c:idx val="4"/>
            <c:invertIfNegative val="0"/>
            <c:bubble3D val="0"/>
  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6-FD03-4123-9F13-B9AE82B3B414}"/>
              </c:ext>
            </c:extLst>
          </c:dPt>
          <c:cat>
            <c:strLit>
              <c:ptCount val="5"/>
              <c:pt idx="0">
                <c:v>IGLR65R140D2</c:v>
              </c:pt>
              <c:pt idx="1">
                <c:v>IGLR60R190D1</c:v>
              </c:pt>
              <c:pt idx="2">
                <c:v>Competitor I</c:v>
              </c:pt>
              <c:pt idx="3">
                <c:v>Competitor N</c:v>
              </c:pt>
              <c:pt idx="4">
                <c:v>Competitor T</c:v>
              </c:pt>
            </c:strLit>
          </c:cat>
          <c:val>
            <c:numLit>
              <c:formatCode>General</c:formatCode>
              <c:ptCount val="5"/>
              <c:pt idx="0">
                <c:v>1960</c:v>
              </c:pt>
              <c:pt idx="1">
                <c:v>2240</c:v>
              </c:pt>
              <c:pt idx="2">
                <c:v>3381</c:v>
              </c:pt>
              <c:pt idx="3">
                <c:v>3240</c:v>
              </c:pt>
              <c:pt idx="4">
                <c:v>5250</c:v>
              </c:pt>
            </c:numLit>
          </c:val>
      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7-FD03-4123-9F13-B9AE82B3B4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6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550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6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50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a14="http://schemas.microsoft.com/office/drawing/2010/main" xmlns:c16="http://schemas.microsoft.com/office/drawing/2014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.14095271499631748"/>
          <c:w val="1"/>
          <c:h val="0.80744415782931012"/>
        </c:manualLayout>
      </c:layout>
      <c:barChart>
        <c:barDir val="col"/>
        <c:grouping val="stacked"/>
        <c:varyColors val="0"/>
        <c:ser>
          <c:idx val="0"/>
          <c:order val="0"/>
          <c:tx>
            <c:v>Eoss</c:v>
          </c:tx>
          <c:spPr>
            <a:solidFill>
              <a:srgbClr val="8D8786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C216E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1-6351-4619-8F21-20790049DAAB}"/>
              </c:ext>
            </c:extLst>
          </c:dPt>
          <c:dPt>
            <c:idx val="1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3-6351-4619-8F21-20790049DAAB}"/>
              </c:ext>
            </c:extLst>
          </c:dPt>
          <c:dPt>
            <c:idx val="2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4-6351-4619-8F21-20790049DAAB}"/>
              </c:ext>
            </c:extLst>
          </c:dPt>
          <c:dPt>
            <c:idx val="3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5-6351-4619-8F21-20790049DAAB}"/>
              </c:ext>
            </c:extLst>
          </c:dPt>
          <c:dPt>
            <c:idx val="4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  <c:ext xmlns:c16="http://schemas.microsoft.com/office/drawing/2014/chart" uri="{C3380CC4-5D6E-409C-BE32-E72D297353CC}">
                <c16:uniqueId val="{00000006-6351-4619-8F21-20790049DAAB}"/>
              </c:ext>
            </c:extLst>
          </c:dPt>
          <c:cat>
            <c:strLit>
              <c:ptCount val="5"/>
              <c:pt idx="0">
                <c:v>IGLR65R140D2</c:v>
              </c:pt>
              <c:pt idx="1">
                <c:v>IGLR60R190D1</c:v>
              </c:pt>
              <c:pt idx="2">
                <c:v>Competitor I</c:v>
              </c:pt>
              <c:pt idx="3">
                <c:v>Competitor N</c:v>
              </c:pt>
              <c:pt idx="4">
                <c:v>Competitor T</c:v>
              </c:pt>
            </c:strLit>
          </c:cat>
          <c:val>
            <c:numLit>
              <c:formatCode>General</c:formatCode>
              <c:ptCount val="5"/>
              <c:pt idx="0">
                <c:v>280</c:v>
              </c:pt>
              <c:pt idx="1">
                <c:v>350</c:v>
              </c:pt>
              <c:pt idx="2">
                <c:v>496.8</c:v>
              </c:pt>
              <c:pt idx="3">
                <c:v>384</c:v>
              </c:pt>
              <c:pt idx="4">
                <c:v>585</c:v>
              </c:pt>
            </c:numLit>
          </c:val>
      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      <c:ext xmlns:c16="http://schemas.microsoft.com/office/drawing/2014/chart" uri="{C3380CC4-5D6E-409C-BE32-E72D297353CC}">
              <c16:uniqueId val="{00000007-6351-4619-8F21-20790049D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83296000"/>
        <c:axId val="284727352"/>
      </c:barChart>
      <c:catAx>
        <c:axId val="3832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rgbClr val="1D1D1D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84727352"/>
        <c:crosses val="autoZero"/>
        <c:auto val="1"/>
        <c:lblAlgn val="ctr"/>
        <c:lblOffset val="100"/>
        <c:noMultiLvlLbl val="1"/>
      </c:catAx>
      <c:valAx>
        <c:axId val="284727352"/>
        <c:scaling>
          <c:orientation val="minMax"/>
          <c:max val="600"/>
          <c:min val="0"/>
        </c:scaling>
        <c:delete val="0"/>
        <c:axPos val="l"/>
        <c:numFmt formatCode=";;;" sourceLinked="0"/>
        <c:majorTickMark val="out"/>
        <c:minorTickMark val="none"/>
        <c:tickLblPos val="none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prstClr val="black"/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lang="de-DE" sz="10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383296000"/>
        <c:crosses val="autoZero"/>
        <c:crossBetween val="between"/>
        <c:majorUnit val="50"/>
        <c:dispUnits>
          <c:custUnit val="1"/>
        </c:dispUnits>
      </c:val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a14="http://schemas.microsoft.com/office/drawing/2010/main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 algn="ctr">
        <a:defRPr lang="de-DE" sz="1000" b="0" i="0" u="none" strike="noStrike" kern="1200" baseline="0">
          <a:solidFill>
            <a:schemeClr val="tx1"/>
          </a:solidFill>
          <a:latin typeface="Segoe UI Light" panose="020B0502040204020203" pitchFamily="34" charset="0"/>
          <a:ea typeface="Arial"/>
          <a:cs typeface="Segoe UI Light" panose="020B0502040204020203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58B89653-431D-4F78-B8B3-E399DD239849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50377" cy="19566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0.06667</cdr:x>
      <cdr:y>0.94459</cdr:y>
    </cdr:from>
    <cdr:to>
      <cdr:x>0.2677</cdr:x>
      <cdr:y>0.99611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163371" y="1848239"/>
          <a:ext cx="492591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IGT65R035D2</a:t>
          </a:r>
        </a:p>
      </cdr:txBody>
    </cdr:sp>
  </cdr:relSizeAnchor>
  <cdr:relSizeAnchor xmlns:cdr="http://schemas.openxmlformats.org/drawingml/2006/chartDrawing">
    <cdr:from>
      <cdr:x>0.4752</cdr:x>
      <cdr:y>0.94459</cdr:y>
    </cdr:from>
    <cdr:to>
      <cdr:x>0.52584</cdr:x>
      <cdr:y>0.99611</cdr:y>
    </cdr:to>
    <cdr:sp macro="" textlink="">
      <cdr:nvSpPr>
        <cdr:cNvPr id="7" name="2ca468e6-9d2e-4755-a750-aaa0839724b6">
          <a:extLst xmlns:a="http://schemas.openxmlformats.org/drawingml/2006/main">
            <a:ext uri="{FF2B5EF4-FFF2-40B4-BE49-F238E27FC236}">
              <a16:creationId xmlns:a16="http://schemas.microsoft.com/office/drawing/2014/main" id="{B34C6D00-ABC1-487C-B441-5FAC544C7A38}"/>
            </a:ext>
          </a:extLst>
        </cdr:cNvPr>
        <cdr:cNvSpPr txBox="1"/>
      </cdr:nvSpPr>
      <cdr:spPr>
        <a:xfrm xmlns:a="http://schemas.openxmlformats.org/drawingml/2006/main">
          <a:off x="1164419" y="1848234"/>
          <a:ext cx="124079" cy="100807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SiC</a:t>
          </a:r>
        </a:p>
      </cdr:txBody>
    </cdr:sp>
  </cdr:relSizeAnchor>
  <cdr:relSizeAnchor xmlns:cdr="http://schemas.openxmlformats.org/drawingml/2006/chartDrawing">
    <cdr:from>
      <cdr:x>0.11584</cdr:x>
      <cdr:y>0.61888</cdr:y>
    </cdr:from>
    <cdr:to>
      <cdr:x>0.2175</cdr:x>
      <cdr:y>0.70526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283852" y="1210936"/>
          <a:ext cx="249105" cy="169016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298</a:t>
          </a:r>
        </a:p>
      </cdr:txBody>
    </cdr:sp>
  </cdr:relSizeAnchor>
  <cdr:relSizeAnchor xmlns:cdr="http://schemas.openxmlformats.org/drawingml/2006/chartDrawing">
    <cdr:from>
      <cdr:x>0.44917</cdr:x>
      <cdr:y>0.62469</cdr:y>
    </cdr:from>
    <cdr:to>
      <cdr:x>0.55083</cdr:x>
      <cdr:y>0.71107</cdr:y>
    </cdr:to>
    <cdr:sp macro="" textlink="">
      <cdr:nvSpPr>
        <cdr:cNvPr id="12" name="b5a82fc7-0ab6-4a2a-8f13-4da0398ab5a6">
          <a:extLst xmlns:a="http://schemas.openxmlformats.org/drawingml/2006/main">
            <a:ext uri="{FF2B5EF4-FFF2-40B4-BE49-F238E27FC236}">
              <a16:creationId xmlns:a16="http://schemas.microsoft.com/office/drawing/2014/main" id="{7AD44B04-C8DF-49BB-A99E-F7495A6F1015}"/>
            </a:ext>
          </a:extLst>
        </cdr:cNvPr>
        <cdr:cNvSpPr txBox="1"/>
      </cdr:nvSpPr>
      <cdr:spPr>
        <a:xfrm xmlns:a="http://schemas.openxmlformats.org/drawingml/2006/main">
          <a:off x="1100636" y="1222310"/>
          <a:ext cx="249105" cy="169016"/>
        </a:xfrm>
        <a:prstGeom xmlns:a="http://schemas.openxmlformats.org/drawingml/2006/main" prst="rect">
          <a:avLst/>
        </a:prstGeom>
        <a:solidFill xmlns:a="http://schemas.openxmlformats.org/drawingml/2006/main">
          <a:srgbClr val="F97414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290</a:t>
          </a:r>
        </a:p>
      </cdr:txBody>
    </cdr:sp>
  </cdr:relSizeAnchor>
  <cdr:relSizeAnchor xmlns:cdr="http://schemas.openxmlformats.org/drawingml/2006/chartDrawing">
    <cdr:from>
      <cdr:x>0.88108</cdr:x>
      <cdr:y>0.92098</cdr:y>
    </cdr:from>
    <cdr:to>
      <cdr:x>1</cdr:x>
      <cdr:y>1</cdr:y>
    </cdr:to>
    <cdr:sp macro="" textlink="">
      <cdr:nvSpPr>
        <cdr:cNvPr id="18" name="63f83915-e91c-4454-98ab-a55e1e5b99f0" hidden="1">
          <a:extLst xmlns:a="http://schemas.openxmlformats.org/drawingml/2006/main">
            <a:ext uri="{FF2B5EF4-FFF2-40B4-BE49-F238E27FC236}">
              <a16:creationId xmlns:a16="http://schemas.microsoft.com/office/drawing/2014/main" id="{B542202D-7287-451B-ACA3-173C5F80F21A}"/>
            </a:ext>
          </a:extLst>
        </cdr:cNvPr>
        <cdr:cNvSpPr/>
      </cdr:nvSpPr>
      <cdr:spPr bwMode="auto">
        <a:xfrm xmlns:a="http://schemas.openxmlformats.org/drawingml/2006/main">
          <a:off x="7375614" y="1802029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0.88108</cdr:x>
      <cdr:y>0.92098</cdr:y>
    </cdr:from>
    <cdr:to>
      <cdr:x>1</cdr:x>
      <cdr:y>1</cdr:y>
    </cdr:to>
    <cdr:sp macro="" textlink="">
      <cdr:nvSpPr>
        <cdr:cNvPr id="21" name="8e55f650-e73e-4858-b0b9-2b8ff6ae1134" hidden="1">
          <a:extLst xmlns:a="http://schemas.openxmlformats.org/drawingml/2006/main">
            <a:ext uri="{FF2B5EF4-FFF2-40B4-BE49-F238E27FC236}">
              <a16:creationId xmlns:a16="http://schemas.microsoft.com/office/drawing/2014/main" id="{91926AB4-8B3E-4029-8E47-0040469DAF43}"/>
            </a:ext>
          </a:extLst>
        </cdr:cNvPr>
        <cdr:cNvSpPr/>
      </cdr:nvSpPr>
      <cdr:spPr bwMode="auto">
        <a:xfrm xmlns:a="http://schemas.openxmlformats.org/drawingml/2006/main">
          <a:off x="7375614" y="1802029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0.81976</cdr:x>
      <cdr:y>0.94459</cdr:y>
    </cdr:from>
    <cdr:to>
      <cdr:x>0.84794</cdr:x>
      <cdr:y>0.99611</cdr:y>
    </cdr:to>
    <cdr:sp macro="" textlink="">
      <cdr:nvSpPr>
        <cdr:cNvPr id="11" name="62eeb14e-1eda-4fde-b01d-5be63386683c">
          <a:extLst xmlns:a="http://schemas.openxmlformats.org/drawingml/2006/main">
            <a:ext uri="{FF2B5EF4-FFF2-40B4-BE49-F238E27FC236}">
              <a16:creationId xmlns:a16="http://schemas.microsoft.com/office/drawing/2014/main" id="{CBE4D360-FC59-4572-80E2-232E3A2AA13D}"/>
            </a:ext>
          </a:extLst>
        </cdr:cNvPr>
        <cdr:cNvSpPr txBox="1"/>
      </cdr:nvSpPr>
      <cdr:spPr>
        <a:xfrm xmlns:a="http://schemas.openxmlformats.org/drawingml/2006/main">
          <a:off x="2008728" y="1848234"/>
          <a:ext cx="69046" cy="100807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>
              <a:solidFill>
                <a:srgbClr val="1D1D1D"/>
              </a:solidFill>
              <a:latin typeface="Arial" panose="020B0604020202020204" pitchFamily="34" charset="0"/>
            </a:rPr>
            <a:t>Si</a:t>
          </a:r>
        </a:p>
      </cdr:txBody>
    </cdr:sp>
  </cdr:relSizeAnchor>
  <cdr:relSizeAnchor xmlns:cdr="http://schemas.openxmlformats.org/drawingml/2006/chartDrawing">
    <cdr:from>
      <cdr:x>0.7825</cdr:x>
      <cdr:y>0.59342</cdr:y>
    </cdr:from>
    <cdr:to>
      <cdr:x>0.88416</cdr:x>
      <cdr:y>0.6798</cdr:y>
    </cdr:to>
    <cdr:sp macro="" textlink="">
      <cdr:nvSpPr>
        <cdr:cNvPr id="19" name="c0d51759-4fea-4ec4-9bdb-299539fb14d4">
          <a:extLst xmlns:a="http://schemas.openxmlformats.org/drawingml/2006/main">
            <a:ext uri="{FF2B5EF4-FFF2-40B4-BE49-F238E27FC236}">
              <a16:creationId xmlns:a16="http://schemas.microsoft.com/office/drawing/2014/main" id="{B27C244C-6854-4A9A-B36B-B5617A12F100}"/>
            </a:ext>
          </a:extLst>
        </cdr:cNvPr>
        <cdr:cNvSpPr txBox="1"/>
      </cdr:nvSpPr>
      <cdr:spPr>
        <a:xfrm xmlns:a="http://schemas.openxmlformats.org/drawingml/2006/main">
          <a:off x="1917420" y="1161114"/>
          <a:ext cx="249105" cy="169016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>
              <a:solidFill>
                <a:srgbClr val="FFFFFF"/>
              </a:solidFill>
              <a:latin typeface="Arial" panose="020B0604020202020204" pitchFamily="34" charset="0"/>
            </a:rPr>
            <a:t>329</a:t>
          </a:r>
        </a:p>
      </cdr:txBody>
    </cdr:sp>
  </cdr:relSizeAnchor>
  <cdr:relSizeAnchor xmlns:cdr="http://schemas.openxmlformats.org/drawingml/2006/chartDrawing">
    <cdr:from>
      <cdr:x>0.92256</cdr:x>
      <cdr:y>0.94849</cdr:y>
    </cdr:from>
    <cdr:to>
      <cdr:x>1</cdr:x>
      <cdr:y>1</cdr:y>
    </cdr:to>
    <cdr:sp macro="" textlink="">
      <cdr:nvSpPr>
        <cdr:cNvPr id="20" name="e8673f10-6876-4ff2-978a-085f2e22349f" hidden="1">
          <a:extLst xmlns:a="http://schemas.openxmlformats.org/drawingml/2006/main">
            <a:ext uri="{FF2B5EF4-FFF2-40B4-BE49-F238E27FC236}">
              <a16:creationId xmlns:a16="http://schemas.microsoft.com/office/drawing/2014/main" id="{BD77A9F5-5F0B-4B99-B647-6156795BC7BC}"/>
            </a:ext>
          </a:extLst>
        </cdr:cNvPr>
        <cdr:cNvSpPr/>
      </cdr:nvSpPr>
      <cdr:spPr bwMode="auto">
        <a:xfrm xmlns:a="http://schemas.openxmlformats.org/drawingml/2006/main">
          <a:off x="7375614" y="1855858"/>
          <a:ext cx="189754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0.43167</cdr:x>
      <cdr:y>0.00334</cdr:y>
    </cdr:from>
    <cdr:to>
      <cdr:x>0.5383</cdr:x>
      <cdr:y>0.09513</cdr:y>
    </cdr:to>
    <cdr:sp macro="" textlink="">
      <cdr:nvSpPr>
        <cdr:cNvPr id="52" name="785a1520-816e-4acd-89f4-e2e193f0fc70">
          <a:extLst xmlns:a="http://schemas.openxmlformats.org/drawingml/2006/main">
            <a:ext uri="{FF2B5EF4-FFF2-40B4-BE49-F238E27FC236}">
              <a16:creationId xmlns:a16="http://schemas.microsoft.com/office/drawing/2014/main" id="{8747A0CF-0186-4E25-BA03-978DDC192F59}"/>
            </a:ext>
          </a:extLst>
        </cdr:cNvPr>
        <cdr:cNvSpPr/>
      </cdr:nvSpPr>
      <cdr:spPr bwMode="auto">
        <a:xfrm xmlns:a="http://schemas.openxmlformats.org/drawingml/2006/main">
          <a:off x="1057754" y="6537"/>
          <a:ext cx="261284" cy="179601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1D1D1D"/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-9%</a:t>
          </a:r>
        </a:p>
      </cdr:txBody>
    </cdr:sp>
  </cdr:relSizeAnchor>
  <cdr:relSizeAnchor xmlns:cdr="http://schemas.openxmlformats.org/drawingml/2006/chartDrawing">
    <cdr:from>
      <cdr:x>0.29504</cdr:x>
      <cdr:y>0.18797</cdr:y>
    </cdr:from>
    <cdr:to>
      <cdr:x>0.40166</cdr:x>
      <cdr:y>0.27976</cdr:y>
    </cdr:to>
    <cdr:sp macro="" textlink="">
      <cdr:nvSpPr>
        <cdr:cNvPr id="59" name="40c69712-ffee-4248-acdf-75979b54e4db">
          <a:extLst xmlns:a="http://schemas.openxmlformats.org/drawingml/2006/main">
            <a:ext uri="{FF2B5EF4-FFF2-40B4-BE49-F238E27FC236}">
              <a16:creationId xmlns:a16="http://schemas.microsoft.com/office/drawing/2014/main" id="{8C701556-DF87-4F17-A42B-C6F943E0ACA4}"/>
            </a:ext>
          </a:extLst>
        </cdr:cNvPr>
        <cdr:cNvSpPr/>
      </cdr:nvSpPr>
      <cdr:spPr bwMode="auto">
        <a:xfrm xmlns:a="http://schemas.openxmlformats.org/drawingml/2006/main">
          <a:off x="722959" y="367798"/>
          <a:ext cx="261259" cy="179601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1D1D1D"/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-2%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13" name="Picture 12">
          <a:extLst xmlns:a="http://schemas.openxmlformats.org/drawingml/2006/main">
            <a:ext uri="{FF2B5EF4-FFF2-40B4-BE49-F238E27FC236}">
              <a16:creationId xmlns:a16="http://schemas.microsoft.com/office/drawing/2014/main" id="{A8DBBA06-6D2B-4BC5-8F70-2B56F69AAC30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517077" cy="19397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0.06932</cdr:x>
      <cdr:y>0.94411</cdr:y>
    </cdr:from>
    <cdr:to>
      <cdr:x>0.26502</cdr:x>
      <cdr:y>0.99607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174488" y="1831368"/>
          <a:ext cx="492592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IGT65R035D2</a:t>
          </a:r>
        </a:p>
      </cdr:txBody>
    </cdr:sp>
  </cdr:relSizeAnchor>
  <cdr:relSizeAnchor xmlns:cdr="http://schemas.openxmlformats.org/drawingml/2006/chartDrawing">
    <cdr:from>
      <cdr:x>0.11718</cdr:x>
      <cdr:y>0.82441</cdr:y>
    </cdr:from>
    <cdr:to>
      <cdr:x>0.21615</cdr:x>
      <cdr:y>0.91155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294960" y="1599173"/>
          <a:ext cx="249106" cy="169032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 dirty="0">
              <a:solidFill>
                <a:srgbClr val="FFFFFF"/>
              </a:solidFill>
              <a:latin typeface="Arial" panose="020B0604020202020204" pitchFamily="34" charset="0"/>
            </a:rPr>
            <a:t>270</a:t>
          </a:r>
        </a:p>
      </cdr:txBody>
    </cdr:sp>
  </cdr:relSizeAnchor>
  <cdr:relSizeAnchor xmlns:cdr="http://schemas.openxmlformats.org/drawingml/2006/chartDrawing">
    <cdr:from>
      <cdr:x>0.92461</cdr:x>
      <cdr:y>0.94804</cdr:y>
    </cdr:from>
    <cdr:to>
      <cdr:x>1</cdr:x>
      <cdr:y>1</cdr:y>
    </cdr:to>
    <cdr:sp macro="" textlink="">
      <cdr:nvSpPr>
        <cdr:cNvPr id="35" name="5f64049a-efb9-4b8d-824c-9ab0cdb61120" hidden="1">
          <a:extLst xmlns:a="http://schemas.openxmlformats.org/drawingml/2006/main">
            <a:ext uri="{FF2B5EF4-FFF2-40B4-BE49-F238E27FC236}">
              <a16:creationId xmlns:a16="http://schemas.microsoft.com/office/drawing/2014/main" id="{4EBCB119-F258-4226-8641-81EA4ADAFAEE}"/>
            </a:ext>
          </a:extLst>
        </cdr:cNvPr>
        <cdr:cNvSpPr/>
      </cdr:nvSpPr>
      <cdr:spPr bwMode="auto">
        <a:xfrm xmlns:a="http://schemas.openxmlformats.org/drawingml/2006/main">
          <a:off x="7375614" y="1838988"/>
          <a:ext cx="189762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0.47586</cdr:x>
      <cdr:y>0.94411</cdr:y>
    </cdr:from>
    <cdr:to>
      <cdr:x>0.52515</cdr:x>
      <cdr:y>0.99607</cdr:y>
    </cdr:to>
    <cdr:sp macro="" textlink="">
      <cdr:nvSpPr>
        <cdr:cNvPr id="33" name="18222624-1a00-4dc1-815f-b626f6ee6b7f">
          <a:extLst xmlns:a="http://schemas.openxmlformats.org/drawingml/2006/main">
            <a:ext uri="{FF2B5EF4-FFF2-40B4-BE49-F238E27FC236}">
              <a16:creationId xmlns:a16="http://schemas.microsoft.com/office/drawing/2014/main" id="{7337F3A8-C0FE-4B25-9B6B-82F588887097}"/>
            </a:ext>
          </a:extLst>
        </cdr:cNvPr>
        <cdr:cNvSpPr txBox="1"/>
      </cdr:nvSpPr>
      <cdr:spPr>
        <a:xfrm xmlns:a="http://schemas.openxmlformats.org/drawingml/2006/main">
          <a:off x="1197769" y="1831368"/>
          <a:ext cx="124079" cy="100791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>
              <a:solidFill>
                <a:srgbClr val="1D1D1D"/>
              </a:solidFill>
              <a:latin typeface="Arial" panose="020B0604020202020204" pitchFamily="34" charset="0"/>
            </a:rPr>
            <a:t>SiC</a:t>
          </a:r>
        </a:p>
      </cdr:txBody>
    </cdr:sp>
  </cdr:relSizeAnchor>
  <cdr:relSizeAnchor xmlns:cdr="http://schemas.openxmlformats.org/drawingml/2006/chartDrawing">
    <cdr:from>
      <cdr:x>0.42949</cdr:x>
      <cdr:y>0.71235</cdr:y>
    </cdr:from>
    <cdr:to>
      <cdr:x>0.57051</cdr:x>
      <cdr:y>0.79948</cdr:y>
    </cdr:to>
    <cdr:sp macro="" textlink="">
      <cdr:nvSpPr>
        <cdr:cNvPr id="34" name="76c92554-51d3-4c80-bc85-37f170ae502d">
          <a:extLst xmlns:a="http://schemas.openxmlformats.org/drawingml/2006/main">
            <a:ext uri="{FF2B5EF4-FFF2-40B4-BE49-F238E27FC236}">
              <a16:creationId xmlns:a16="http://schemas.microsoft.com/office/drawing/2014/main" id="{9A150396-1565-445E-A364-967D143E7C5C}"/>
            </a:ext>
          </a:extLst>
        </cdr:cNvPr>
        <cdr:cNvSpPr txBox="1"/>
      </cdr:nvSpPr>
      <cdr:spPr>
        <a:xfrm xmlns:a="http://schemas.openxmlformats.org/drawingml/2006/main">
          <a:off x="1081048" y="1381800"/>
          <a:ext cx="354982" cy="169013"/>
        </a:xfrm>
        <a:prstGeom xmlns:a="http://schemas.openxmlformats.org/drawingml/2006/main" prst="rect">
          <a:avLst/>
        </a:prstGeom>
        <a:solidFill xmlns:a="http://schemas.openxmlformats.org/drawingml/2006/main">
          <a:srgbClr val="F97414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>
              <a:solidFill>
                <a:srgbClr val="FFFFFF"/>
              </a:solidFill>
              <a:latin typeface="Arial" panose="020B0604020202020204" pitchFamily="34" charset="0"/>
            </a:rPr>
            <a:t>1.089</a:t>
          </a:r>
        </a:p>
      </cdr:txBody>
    </cdr:sp>
  </cdr:relSizeAnchor>
  <cdr:relSizeAnchor xmlns:cdr="http://schemas.openxmlformats.org/drawingml/2006/chartDrawing">
    <cdr:from>
      <cdr:x>0.9044</cdr:x>
      <cdr:y>0.93597</cdr:y>
    </cdr:from>
    <cdr:to>
      <cdr:x>1</cdr:x>
      <cdr:y>1</cdr:y>
    </cdr:to>
    <cdr:sp macro="" textlink="">
      <cdr:nvSpPr>
        <cdr:cNvPr id="36" name="452c6e71-df14-46b1-9735-c970eb6e43e1" hidden="1">
          <a:extLst xmlns:a="http://schemas.openxmlformats.org/drawingml/2006/main">
            <a:ext uri="{FF2B5EF4-FFF2-40B4-BE49-F238E27FC236}">
              <a16:creationId xmlns:a16="http://schemas.microsoft.com/office/drawing/2014/main" id="{F5EBAF57-FC2F-45E3-9087-9632C4CEF149}"/>
            </a:ext>
          </a:extLst>
        </cdr:cNvPr>
        <cdr:cNvSpPr/>
      </cdr:nvSpPr>
      <cdr:spPr bwMode="auto">
        <a:xfrm xmlns:a="http://schemas.openxmlformats.org/drawingml/2006/main">
          <a:off x="7375614" y="1815578"/>
          <a:ext cx="240633" cy="12420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0.82012</cdr:x>
      <cdr:y>0.94411</cdr:y>
    </cdr:from>
    <cdr:to>
      <cdr:x>0.84755</cdr:x>
      <cdr:y>0.99607</cdr:y>
    </cdr:to>
    <cdr:sp macro="" textlink="">
      <cdr:nvSpPr>
        <cdr:cNvPr id="11" name="f8b4aca7-ec2f-4148-acb5-beaef535e114">
          <a:extLst xmlns:a="http://schemas.openxmlformats.org/drawingml/2006/main">
            <a:ext uri="{FF2B5EF4-FFF2-40B4-BE49-F238E27FC236}">
              <a16:creationId xmlns:a16="http://schemas.microsoft.com/office/drawing/2014/main" id="{5054564F-B483-41C5-A4D7-1F7589C029E1}"/>
            </a:ext>
          </a:extLst>
        </cdr:cNvPr>
        <cdr:cNvSpPr txBox="1"/>
      </cdr:nvSpPr>
      <cdr:spPr>
        <a:xfrm xmlns:a="http://schemas.openxmlformats.org/drawingml/2006/main">
          <a:off x="2064311" y="1831368"/>
          <a:ext cx="69046" cy="100791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>
              <a:solidFill>
                <a:srgbClr val="1D1D1D"/>
              </a:solidFill>
              <a:latin typeface="Arial" panose="020B0604020202020204" pitchFamily="34" charset="0"/>
            </a:rPr>
            <a:t>Si</a:t>
          </a:r>
        </a:p>
      </cdr:txBody>
    </cdr:sp>
  </cdr:relSizeAnchor>
  <cdr:relSizeAnchor xmlns:cdr="http://schemas.openxmlformats.org/drawingml/2006/chartDrawing">
    <cdr:from>
      <cdr:x>0.76282</cdr:x>
      <cdr:y>0.52638</cdr:y>
    </cdr:from>
    <cdr:to>
      <cdr:x>0.90385</cdr:x>
      <cdr:y>0.61351</cdr:y>
    </cdr:to>
    <cdr:sp macro="" textlink="">
      <cdr:nvSpPr>
        <cdr:cNvPr id="14" name="720a2af7-9156-4b47-8054-d29b42590c0f">
          <a:extLst xmlns:a="http://schemas.openxmlformats.org/drawingml/2006/main">
            <a:ext uri="{FF2B5EF4-FFF2-40B4-BE49-F238E27FC236}">
              <a16:creationId xmlns:a16="http://schemas.microsoft.com/office/drawing/2014/main" id="{77F77DC7-6A63-4756-B307-5B87797739A5}"/>
            </a:ext>
          </a:extLst>
        </cdr:cNvPr>
        <cdr:cNvSpPr txBox="1"/>
      </cdr:nvSpPr>
      <cdr:spPr>
        <a:xfrm xmlns:a="http://schemas.openxmlformats.org/drawingml/2006/main">
          <a:off x="1920073" y="1021060"/>
          <a:ext cx="354982" cy="169014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>
              <a:solidFill>
                <a:srgbClr val="FFFFFF"/>
              </a:solidFill>
              <a:latin typeface="Arial" panose="020B0604020202020204" pitchFamily="34" charset="0"/>
            </a:rPr>
            <a:t>2.449</a:t>
          </a:r>
        </a:p>
      </cdr:txBody>
    </cdr:sp>
  </cdr:relSizeAnchor>
  <cdr:relSizeAnchor xmlns:cdr="http://schemas.openxmlformats.org/drawingml/2006/chartDrawing">
    <cdr:from>
      <cdr:x>0.92461</cdr:x>
      <cdr:y>0.94804</cdr:y>
    </cdr:from>
    <cdr:to>
      <cdr:x>1</cdr:x>
      <cdr:y>1</cdr:y>
    </cdr:to>
    <cdr:sp macro="" textlink="">
      <cdr:nvSpPr>
        <cdr:cNvPr id="15" name="da75634d-1dd5-419c-9e94-c78daf2b03a9" hidden="1">
          <a:extLst xmlns:a="http://schemas.openxmlformats.org/drawingml/2006/main">
            <a:ext uri="{FF2B5EF4-FFF2-40B4-BE49-F238E27FC236}">
              <a16:creationId xmlns:a16="http://schemas.microsoft.com/office/drawing/2014/main" id="{7654E178-52BB-4F88-96C2-926016017C51}"/>
            </a:ext>
          </a:extLst>
        </cdr:cNvPr>
        <cdr:cNvSpPr/>
      </cdr:nvSpPr>
      <cdr:spPr bwMode="auto">
        <a:xfrm xmlns:a="http://schemas.openxmlformats.org/drawingml/2006/main">
          <a:off x="7375614" y="1838988"/>
          <a:ext cx="189754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0.26556</cdr:x>
      <cdr:y>0.00246</cdr:y>
    </cdr:from>
    <cdr:to>
      <cdr:x>0.40111</cdr:x>
      <cdr:y>0.09504</cdr:y>
    </cdr:to>
    <cdr:sp macro="" textlink="">
      <cdr:nvSpPr>
        <cdr:cNvPr id="16" name="9a90a73e-03c1-4680-8475-d1c57b4e1f8f">
          <a:extLst xmlns:a="http://schemas.openxmlformats.org/drawingml/2006/main">
            <a:ext uri="{FF2B5EF4-FFF2-40B4-BE49-F238E27FC236}">
              <a16:creationId xmlns:a16="http://schemas.microsoft.com/office/drawing/2014/main" id="{61803B00-4351-4889-8F85-8101C404FA3B}"/>
            </a:ext>
          </a:extLst>
        </cdr:cNvPr>
        <cdr:cNvSpPr/>
      </cdr:nvSpPr>
      <cdr:spPr bwMode="auto">
        <a:xfrm xmlns:a="http://schemas.openxmlformats.org/drawingml/2006/main">
          <a:off x="668434" y="4766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-75%</a:t>
          </a:r>
        </a:p>
      </cdr:txBody>
    </cdr:sp>
  </cdr:relSizeAnchor>
  <cdr:relSizeAnchor xmlns:cdr="http://schemas.openxmlformats.org/drawingml/2006/chartDrawing">
    <cdr:from>
      <cdr:x>0.59889</cdr:x>
      <cdr:y>0.00246</cdr:y>
    </cdr:from>
    <cdr:to>
      <cdr:x>0.73444</cdr:x>
      <cdr:y>0.09504</cdr:y>
    </cdr:to>
    <cdr:sp macro="" textlink="">
      <cdr:nvSpPr>
        <cdr:cNvPr id="17" name="a5768a1a-20fa-4056-8e68-29e95715304c">
          <a:extLst xmlns:a="http://schemas.openxmlformats.org/drawingml/2006/main">
            <a:ext uri="{FF2B5EF4-FFF2-40B4-BE49-F238E27FC236}">
              <a16:creationId xmlns:a16="http://schemas.microsoft.com/office/drawing/2014/main" id="{1CE0BC16-CAAB-418E-8E53-FF8D8523D2AB}"/>
            </a:ext>
          </a:extLst>
        </cdr:cNvPr>
        <cdr:cNvSpPr/>
      </cdr:nvSpPr>
      <cdr:spPr bwMode="auto">
        <a:xfrm xmlns:a="http://schemas.openxmlformats.org/drawingml/2006/main">
          <a:off x="1507459" y="4766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-89%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74" name="Picture 73">
          <a:extLst xmlns:a="http://schemas.openxmlformats.org/drawingml/2006/main">
            <a:ext uri="{FF2B5EF4-FFF2-40B4-BE49-F238E27FC236}">
              <a16:creationId xmlns:a16="http://schemas.microsoft.com/office/drawing/2014/main" id="{240DB217-436B-414D-BC80-AD7C8FE6133E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597213" cy="196060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0.07232</cdr:x>
      <cdr:y>0.9447</cdr:y>
    </cdr:from>
    <cdr:to>
      <cdr:x>0.26199</cdr:x>
      <cdr:y>0.99611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187843" y="1852193"/>
          <a:ext cx="492591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IGT65R035D2</a:t>
          </a:r>
        </a:p>
      </cdr:txBody>
    </cdr:sp>
  </cdr:relSizeAnchor>
  <cdr:relSizeAnchor xmlns:cdr="http://schemas.openxmlformats.org/drawingml/2006/chartDrawing">
    <cdr:from>
      <cdr:x>0.4766</cdr:x>
      <cdr:y>0.9447</cdr:y>
    </cdr:from>
    <cdr:to>
      <cdr:x>0.52438</cdr:x>
      <cdr:y>0.99611</cdr:y>
    </cdr:to>
    <cdr:sp macro="" textlink="">
      <cdr:nvSpPr>
        <cdr:cNvPr id="6" name="e976d520-ae3e-421f-9165-c5e1941d3cc0">
          <a:extLst xmlns:a="http://schemas.openxmlformats.org/drawingml/2006/main">
            <a:ext uri="{FF2B5EF4-FFF2-40B4-BE49-F238E27FC236}">
              <a16:creationId xmlns:a16="http://schemas.microsoft.com/office/drawing/2014/main" id="{BD0BA6AD-ACCF-4F07-9053-7CE6CF357760}"/>
            </a:ext>
          </a:extLst>
        </cdr:cNvPr>
        <cdr:cNvSpPr txBox="1"/>
      </cdr:nvSpPr>
      <cdr:spPr>
        <a:xfrm xmlns:a="http://schemas.openxmlformats.org/drawingml/2006/main">
          <a:off x="1237837" y="1852193"/>
          <a:ext cx="124079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SiC</a:t>
          </a:r>
        </a:p>
      </cdr:txBody>
    </cdr:sp>
  </cdr:relSizeAnchor>
  <cdr:relSizeAnchor xmlns:cdr="http://schemas.openxmlformats.org/drawingml/2006/chartDrawing">
    <cdr:from>
      <cdr:x>0.82053</cdr:x>
      <cdr:y>0.9447</cdr:y>
    </cdr:from>
    <cdr:to>
      <cdr:x>0.84711</cdr:x>
      <cdr:y>0.99611</cdr:y>
    </cdr:to>
    <cdr:sp macro="" textlink="">
      <cdr:nvSpPr>
        <cdr:cNvPr id="7" name="2ca468e6-9d2e-4755-a750-aaa0839724b6">
          <a:extLst xmlns:a="http://schemas.openxmlformats.org/drawingml/2006/main">
            <a:ext uri="{FF2B5EF4-FFF2-40B4-BE49-F238E27FC236}">
              <a16:creationId xmlns:a16="http://schemas.microsoft.com/office/drawing/2014/main" id="{B34C6D00-ABC1-487C-B441-5FAC544C7A38}"/>
            </a:ext>
          </a:extLst>
        </cdr:cNvPr>
        <cdr:cNvSpPr txBox="1"/>
      </cdr:nvSpPr>
      <cdr:spPr>
        <a:xfrm xmlns:a="http://schemas.openxmlformats.org/drawingml/2006/main">
          <a:off x="2131092" y="1852193"/>
          <a:ext cx="69046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Si</a:t>
          </a:r>
        </a:p>
      </cdr:txBody>
    </cdr:sp>
  </cdr:relSizeAnchor>
  <cdr:relSizeAnchor xmlns:cdr="http://schemas.openxmlformats.org/drawingml/2006/chartDrawing">
    <cdr:from>
      <cdr:x>0.09833</cdr:x>
      <cdr:y>0.82522</cdr:y>
    </cdr:from>
    <cdr:to>
      <cdr:x>0.23501</cdr:x>
      <cdr:y>0.91143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255378" y="1617928"/>
          <a:ext cx="354982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1.995</a:t>
          </a:r>
        </a:p>
      </cdr:txBody>
    </cdr:sp>
  </cdr:relSizeAnchor>
  <cdr:relSizeAnchor xmlns:cdr="http://schemas.openxmlformats.org/drawingml/2006/chartDrawing">
    <cdr:from>
      <cdr:x>0.43166</cdr:x>
      <cdr:y>0.82054</cdr:y>
    </cdr:from>
    <cdr:to>
      <cdr:x>0.56834</cdr:x>
      <cdr:y>0.90675</cdr:y>
    </cdr:to>
    <cdr:sp macro="" textlink="">
      <cdr:nvSpPr>
        <cdr:cNvPr id="11" name="d42242a1-c073-49b3-acb3-da7667dc8cfa">
          <a:extLst xmlns:a="http://schemas.openxmlformats.org/drawingml/2006/main">
            <a:ext uri="{FF2B5EF4-FFF2-40B4-BE49-F238E27FC236}">
              <a16:creationId xmlns:a16="http://schemas.microsoft.com/office/drawing/2014/main" id="{E8B3DB5A-0953-4434-BAE3-6AB65A98D754}"/>
            </a:ext>
          </a:extLst>
        </cdr:cNvPr>
        <cdr:cNvSpPr txBox="1"/>
      </cdr:nvSpPr>
      <cdr:spPr>
        <a:xfrm xmlns:a="http://schemas.openxmlformats.org/drawingml/2006/main">
          <a:off x="1121116" y="1608748"/>
          <a:ext cx="354982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F97414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2.244</a:t>
          </a:r>
        </a:p>
      </cdr:txBody>
    </cdr:sp>
  </cdr:relSizeAnchor>
  <cdr:relSizeAnchor xmlns:cdr="http://schemas.openxmlformats.org/drawingml/2006/chartDrawing">
    <cdr:from>
      <cdr:x>0.7514</cdr:x>
      <cdr:y>0.52987</cdr:y>
    </cdr:from>
    <cdr:to>
      <cdr:x>0.91527</cdr:x>
      <cdr:y>0.61608</cdr:y>
    </cdr:to>
    <cdr:sp macro="" textlink="">
      <cdr:nvSpPr>
        <cdr:cNvPr id="12" name="b5a82fc7-0ab6-4a2a-8f13-4da0398ab5a6">
          <a:extLst xmlns:a="http://schemas.openxmlformats.org/drawingml/2006/main">
            <a:ext uri="{FF2B5EF4-FFF2-40B4-BE49-F238E27FC236}">
              <a16:creationId xmlns:a16="http://schemas.microsoft.com/office/drawing/2014/main" id="{7AD44B04-C8DF-49BB-A99E-F7495A6F1015}"/>
            </a:ext>
          </a:extLst>
        </cdr:cNvPr>
        <cdr:cNvSpPr txBox="1"/>
      </cdr:nvSpPr>
      <cdr:spPr>
        <a:xfrm xmlns:a="http://schemas.openxmlformats.org/drawingml/2006/main">
          <a:off x="1951548" y="1038867"/>
          <a:ext cx="425594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17.701</a:t>
          </a:r>
        </a:p>
      </cdr:txBody>
    </cdr:sp>
  </cdr:relSizeAnchor>
  <cdr:relSizeAnchor xmlns:cdr="http://schemas.openxmlformats.org/drawingml/2006/chartDrawing">
    <cdr:from>
      <cdr:x>0.8878</cdr:x>
      <cdr:y>0.92114</cdr:y>
    </cdr:from>
    <cdr:to>
      <cdr:x>1</cdr:x>
      <cdr:y>1</cdr:y>
    </cdr:to>
    <cdr:sp macro="" textlink="">
      <cdr:nvSpPr>
        <cdr:cNvPr id="18" name="63f83915-e91c-4454-98ab-a55e1e5b99f0" hidden="1">
          <a:extLst xmlns:a="http://schemas.openxmlformats.org/drawingml/2006/main">
            <a:ext uri="{FF2B5EF4-FFF2-40B4-BE49-F238E27FC236}">
              <a16:creationId xmlns:a16="http://schemas.microsoft.com/office/drawing/2014/main" id="{B542202D-7287-451B-ACA3-173C5F80F21A}"/>
            </a:ext>
          </a:extLst>
        </cdr:cNvPr>
        <cdr:cNvSpPr/>
      </cdr:nvSpPr>
      <cdr:spPr bwMode="auto">
        <a:xfrm xmlns:a="http://schemas.openxmlformats.org/drawingml/2006/main">
          <a:off x="7375614" y="1805983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0.8878</cdr:x>
      <cdr:y>0.92114</cdr:y>
    </cdr:from>
    <cdr:to>
      <cdr:x>1</cdr:x>
      <cdr:y>1</cdr:y>
    </cdr:to>
    <cdr:sp macro="" textlink="">
      <cdr:nvSpPr>
        <cdr:cNvPr id="19" name="ce286923-ab70-4c36-a768-7d359d5b62cf" hidden="1">
          <a:extLst xmlns:a="http://schemas.openxmlformats.org/drawingml/2006/main">
            <a:ext uri="{FF2B5EF4-FFF2-40B4-BE49-F238E27FC236}">
              <a16:creationId xmlns:a16="http://schemas.microsoft.com/office/drawing/2014/main" id="{610CB7C1-31C2-4684-B263-15360C260CDE}"/>
            </a:ext>
          </a:extLst>
        </cdr:cNvPr>
        <cdr:cNvSpPr/>
      </cdr:nvSpPr>
      <cdr:spPr bwMode="auto">
        <a:xfrm xmlns:a="http://schemas.openxmlformats.org/drawingml/2006/main">
          <a:off x="7375614" y="1805983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0.8878</cdr:x>
      <cdr:y>0.92114</cdr:y>
    </cdr:from>
    <cdr:to>
      <cdr:x>1</cdr:x>
      <cdr:y>1</cdr:y>
    </cdr:to>
    <cdr:sp macro="" textlink="">
      <cdr:nvSpPr>
        <cdr:cNvPr id="21" name="8e55f650-e73e-4858-b0b9-2b8ff6ae1134" hidden="1">
          <a:extLst xmlns:a="http://schemas.openxmlformats.org/drawingml/2006/main">
            <a:ext uri="{FF2B5EF4-FFF2-40B4-BE49-F238E27FC236}">
              <a16:creationId xmlns:a16="http://schemas.microsoft.com/office/drawing/2014/main" id="{91926AB4-8B3E-4029-8E47-0040469DAF43}"/>
            </a:ext>
          </a:extLst>
        </cdr:cNvPr>
        <cdr:cNvSpPr/>
      </cdr:nvSpPr>
      <cdr:spPr bwMode="auto">
        <a:xfrm xmlns:a="http://schemas.openxmlformats.org/drawingml/2006/main">
          <a:off x="7375614" y="1805983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0.2697</cdr:x>
      <cdr:y>0.01005</cdr:y>
    </cdr:from>
    <cdr:to>
      <cdr:x>0.39696</cdr:x>
      <cdr:y>0.10165</cdr:y>
    </cdr:to>
    <cdr:sp macro="" textlink="">
      <cdr:nvSpPr>
        <cdr:cNvPr id="75" name="1ee18543-35ab-4fcc-bc5b-ae1e683322ce">
          <a:extLst xmlns:a="http://schemas.openxmlformats.org/drawingml/2006/main">
            <a:ext uri="{FF2B5EF4-FFF2-40B4-BE49-F238E27FC236}">
              <a16:creationId xmlns:a16="http://schemas.microsoft.com/office/drawing/2014/main" id="{DEADAC83-AAFB-4B86-BBE7-38AB6157948C}"/>
            </a:ext>
          </a:extLst>
        </cdr:cNvPr>
        <cdr:cNvSpPr/>
      </cdr:nvSpPr>
      <cdr:spPr bwMode="auto">
        <a:xfrm xmlns:a="http://schemas.openxmlformats.org/drawingml/2006/main">
          <a:off x="700474" y="19705"/>
          <a:ext cx="330527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-11%</a:t>
          </a:r>
        </a:p>
      </cdr:txBody>
    </cdr:sp>
  </cdr:relSizeAnchor>
  <cdr:relSizeAnchor xmlns:cdr="http://schemas.openxmlformats.org/drawingml/2006/chartDrawing">
    <cdr:from>
      <cdr:x>0.60098</cdr:x>
      <cdr:y>0.01005</cdr:y>
    </cdr:from>
    <cdr:to>
      <cdr:x>0.73235</cdr:x>
      <cdr:y>0.10165</cdr:y>
    </cdr:to>
    <cdr:sp macro="" textlink="">
      <cdr:nvSpPr>
        <cdr:cNvPr id="76" name="5a0213ce-5b67-46a9-8a60-469fa44694f8">
          <a:extLst xmlns:a="http://schemas.openxmlformats.org/drawingml/2006/main">
            <a:ext uri="{FF2B5EF4-FFF2-40B4-BE49-F238E27FC236}">
              <a16:creationId xmlns:a16="http://schemas.microsoft.com/office/drawing/2014/main" id="{F749C428-1B9F-458F-BEFC-74B99DD90E28}"/>
            </a:ext>
          </a:extLst>
        </cdr:cNvPr>
        <cdr:cNvSpPr/>
      </cdr:nvSpPr>
      <cdr:spPr bwMode="auto">
        <a:xfrm xmlns:a="http://schemas.openxmlformats.org/drawingml/2006/main">
          <a:off x="1560884" y="19705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-89%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3" name="Picture 22">
          <a:extLst xmlns:a="http://schemas.openxmlformats.org/drawingml/2006/main">
            <a:ext uri="{FF2B5EF4-FFF2-40B4-BE49-F238E27FC236}">
              <a16:creationId xmlns:a16="http://schemas.microsoft.com/office/drawing/2014/main" id="{74A2EB85-93BC-449A-8F63-9A6A3C78BE39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517077" cy="19397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0.06932</cdr:x>
      <cdr:y>0.94411</cdr:y>
    </cdr:from>
    <cdr:to>
      <cdr:x>0.26502</cdr:x>
      <cdr:y>0.99607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174488" y="1831368"/>
          <a:ext cx="492592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IGT65R035D2</a:t>
          </a:r>
        </a:p>
      </cdr:txBody>
    </cdr:sp>
  </cdr:relSizeAnchor>
  <cdr:relSizeAnchor xmlns:cdr="http://schemas.openxmlformats.org/drawingml/2006/chartDrawing">
    <cdr:from>
      <cdr:x>0.14524</cdr:x>
      <cdr:y>0.86126</cdr:y>
    </cdr:from>
    <cdr:to>
      <cdr:x>0.1881</cdr:x>
      <cdr:y>0.9484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365572" y="1670658"/>
          <a:ext cx="107882" cy="169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9C216E"/>
              </a:solidFill>
            </a14:hiddenFill>
          </a:ext>
        </a:extLst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0</a:t>
          </a:r>
          <a:endParaRPr lang="de-DE" sz="1000" dirty="0">
            <a:solidFill>
              <a:srgbClr val="1D1D1D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0.92461</cdr:x>
      <cdr:y>0.94804</cdr:y>
    </cdr:from>
    <cdr:to>
      <cdr:x>1</cdr:x>
      <cdr:y>1</cdr:y>
    </cdr:to>
    <cdr:sp macro="" textlink="">
      <cdr:nvSpPr>
        <cdr:cNvPr id="35" name="5f64049a-efb9-4b8d-824c-9ab0cdb61120" hidden="1">
          <a:extLst xmlns:a="http://schemas.openxmlformats.org/drawingml/2006/main">
            <a:ext uri="{FF2B5EF4-FFF2-40B4-BE49-F238E27FC236}">
              <a16:creationId xmlns:a16="http://schemas.microsoft.com/office/drawing/2014/main" id="{4EBCB119-F258-4226-8641-81EA4ADAFAEE}"/>
            </a:ext>
          </a:extLst>
        </cdr:cNvPr>
        <cdr:cNvSpPr/>
      </cdr:nvSpPr>
      <cdr:spPr bwMode="auto">
        <a:xfrm xmlns:a="http://schemas.openxmlformats.org/drawingml/2006/main">
          <a:off x="7375614" y="1838991"/>
          <a:ext cx="189762" cy="100791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0.47586</cdr:x>
      <cdr:y>0.94411</cdr:y>
    </cdr:from>
    <cdr:to>
      <cdr:x>0.52515</cdr:x>
      <cdr:y>0.99607</cdr:y>
    </cdr:to>
    <cdr:sp macro="" textlink="">
      <cdr:nvSpPr>
        <cdr:cNvPr id="33" name="18222624-1a00-4dc1-815f-b626f6ee6b7f">
          <a:extLst xmlns:a="http://schemas.openxmlformats.org/drawingml/2006/main">
            <a:ext uri="{FF2B5EF4-FFF2-40B4-BE49-F238E27FC236}">
              <a16:creationId xmlns:a16="http://schemas.microsoft.com/office/drawing/2014/main" id="{7337F3A8-C0FE-4B25-9B6B-82F588887097}"/>
            </a:ext>
          </a:extLst>
        </cdr:cNvPr>
        <cdr:cNvSpPr txBox="1"/>
      </cdr:nvSpPr>
      <cdr:spPr>
        <a:xfrm xmlns:a="http://schemas.openxmlformats.org/drawingml/2006/main">
          <a:off x="1197769" y="1831368"/>
          <a:ext cx="124079" cy="100791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>
              <a:solidFill>
                <a:srgbClr val="1D1D1D"/>
              </a:solidFill>
              <a:latin typeface="Arial" panose="020B0604020202020204" pitchFamily="34" charset="0"/>
            </a:rPr>
            <a:t>SiC</a:t>
          </a:r>
        </a:p>
      </cdr:txBody>
    </cdr:sp>
  </cdr:relSizeAnchor>
  <cdr:relSizeAnchor xmlns:cdr="http://schemas.openxmlformats.org/drawingml/2006/chartDrawing">
    <cdr:from>
      <cdr:x>0.45052</cdr:x>
      <cdr:y>0.83257</cdr:y>
    </cdr:from>
    <cdr:to>
      <cdr:x>0.54948</cdr:x>
      <cdr:y>0.9197</cdr:y>
    </cdr:to>
    <cdr:sp macro="" textlink="">
      <cdr:nvSpPr>
        <cdr:cNvPr id="34" name="76c92554-51d3-4c80-bc85-37f170ae502d">
          <a:extLst xmlns:a="http://schemas.openxmlformats.org/drawingml/2006/main">
            <a:ext uri="{FF2B5EF4-FFF2-40B4-BE49-F238E27FC236}">
              <a16:creationId xmlns:a16="http://schemas.microsoft.com/office/drawing/2014/main" id="{9A150396-1565-445E-A364-967D143E7C5C}"/>
            </a:ext>
          </a:extLst>
        </cdr:cNvPr>
        <cdr:cNvSpPr txBox="1"/>
      </cdr:nvSpPr>
      <cdr:spPr>
        <a:xfrm xmlns:a="http://schemas.openxmlformats.org/drawingml/2006/main">
          <a:off x="1133986" y="1615013"/>
          <a:ext cx="249106" cy="169013"/>
        </a:xfrm>
        <a:prstGeom xmlns:a="http://schemas.openxmlformats.org/drawingml/2006/main" prst="rect">
          <a:avLst/>
        </a:prstGeom>
        <a:solidFill xmlns:a="http://schemas.openxmlformats.org/drawingml/2006/main">
          <a:srgbClr val="F97414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>
              <a:solidFill>
                <a:srgbClr val="FFFFFF"/>
              </a:solidFill>
              <a:latin typeface="Arial" panose="020B0604020202020204" pitchFamily="34" charset="0"/>
            </a:rPr>
            <a:t>524</a:t>
          </a:r>
        </a:p>
      </cdr:txBody>
    </cdr:sp>
  </cdr:relSizeAnchor>
  <cdr:relSizeAnchor xmlns:cdr="http://schemas.openxmlformats.org/drawingml/2006/chartDrawing">
    <cdr:from>
      <cdr:x>0.9044</cdr:x>
      <cdr:y>0.93597</cdr:y>
    </cdr:from>
    <cdr:to>
      <cdr:x>1</cdr:x>
      <cdr:y>1</cdr:y>
    </cdr:to>
    <cdr:sp macro="" textlink="">
      <cdr:nvSpPr>
        <cdr:cNvPr id="36" name="452c6e71-df14-46b1-9735-c970eb6e43e1" hidden="1">
          <a:extLst xmlns:a="http://schemas.openxmlformats.org/drawingml/2006/main">
            <a:ext uri="{FF2B5EF4-FFF2-40B4-BE49-F238E27FC236}">
              <a16:creationId xmlns:a16="http://schemas.microsoft.com/office/drawing/2014/main" id="{F5EBAF57-FC2F-45E3-9087-9632C4CEF149}"/>
            </a:ext>
          </a:extLst>
        </cdr:cNvPr>
        <cdr:cNvSpPr/>
      </cdr:nvSpPr>
      <cdr:spPr bwMode="auto">
        <a:xfrm xmlns:a="http://schemas.openxmlformats.org/drawingml/2006/main">
          <a:off x="7375614" y="1815578"/>
          <a:ext cx="240633" cy="12420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0.82012</cdr:x>
      <cdr:y>0.94411</cdr:y>
    </cdr:from>
    <cdr:to>
      <cdr:x>0.84755</cdr:x>
      <cdr:y>0.99607</cdr:y>
    </cdr:to>
    <cdr:sp macro="" textlink="">
      <cdr:nvSpPr>
        <cdr:cNvPr id="11" name="f8b4aca7-ec2f-4148-acb5-beaef535e114">
          <a:extLst xmlns:a="http://schemas.openxmlformats.org/drawingml/2006/main">
            <a:ext uri="{FF2B5EF4-FFF2-40B4-BE49-F238E27FC236}">
              <a16:creationId xmlns:a16="http://schemas.microsoft.com/office/drawing/2014/main" id="{5054564F-B483-41C5-A4D7-1F7589C029E1}"/>
            </a:ext>
          </a:extLst>
        </cdr:cNvPr>
        <cdr:cNvSpPr txBox="1"/>
      </cdr:nvSpPr>
      <cdr:spPr>
        <a:xfrm xmlns:a="http://schemas.openxmlformats.org/drawingml/2006/main">
          <a:off x="2064311" y="1831368"/>
          <a:ext cx="69046" cy="100791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>
              <a:solidFill>
                <a:srgbClr val="1D1D1D"/>
              </a:solidFill>
              <a:latin typeface="Arial" panose="020B0604020202020204" pitchFamily="34" charset="0"/>
            </a:rPr>
            <a:t>Si</a:t>
          </a:r>
        </a:p>
      </cdr:txBody>
    </cdr:sp>
  </cdr:relSizeAnchor>
  <cdr:relSizeAnchor xmlns:cdr="http://schemas.openxmlformats.org/drawingml/2006/chartDrawing">
    <cdr:from>
      <cdr:x>0.76282</cdr:x>
      <cdr:y>0.52638</cdr:y>
    </cdr:from>
    <cdr:to>
      <cdr:x>0.90385</cdr:x>
      <cdr:y>0.61351</cdr:y>
    </cdr:to>
    <cdr:sp macro="" textlink="">
      <cdr:nvSpPr>
        <cdr:cNvPr id="14" name="720a2af7-9156-4b47-8054-d29b42590c0f">
          <a:extLst xmlns:a="http://schemas.openxmlformats.org/drawingml/2006/main">
            <a:ext uri="{FF2B5EF4-FFF2-40B4-BE49-F238E27FC236}">
              <a16:creationId xmlns:a16="http://schemas.microsoft.com/office/drawing/2014/main" id="{77F77DC7-6A63-4756-B307-5B87797739A5}"/>
            </a:ext>
          </a:extLst>
        </cdr:cNvPr>
        <cdr:cNvSpPr txBox="1"/>
      </cdr:nvSpPr>
      <cdr:spPr>
        <a:xfrm xmlns:a="http://schemas.openxmlformats.org/drawingml/2006/main">
          <a:off x="1920073" y="1021060"/>
          <a:ext cx="354982" cy="169014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>
              <a:solidFill>
                <a:srgbClr val="FFFFFF"/>
              </a:solidFill>
              <a:latin typeface="Arial" panose="020B0604020202020204" pitchFamily="34" charset="0"/>
            </a:rPr>
            <a:t>6.107</a:t>
          </a:r>
        </a:p>
      </cdr:txBody>
    </cdr:sp>
  </cdr:relSizeAnchor>
  <cdr:relSizeAnchor xmlns:cdr="http://schemas.openxmlformats.org/drawingml/2006/chartDrawing">
    <cdr:from>
      <cdr:x>0.92461</cdr:x>
      <cdr:y>0.94804</cdr:y>
    </cdr:from>
    <cdr:to>
      <cdr:x>1</cdr:x>
      <cdr:y>1</cdr:y>
    </cdr:to>
    <cdr:sp macro="" textlink="">
      <cdr:nvSpPr>
        <cdr:cNvPr id="15" name="da75634d-1dd5-419c-9e94-c78daf2b03a9" hidden="1">
          <a:extLst xmlns:a="http://schemas.openxmlformats.org/drawingml/2006/main">
            <a:ext uri="{FF2B5EF4-FFF2-40B4-BE49-F238E27FC236}">
              <a16:creationId xmlns:a16="http://schemas.microsoft.com/office/drawing/2014/main" id="{7654E178-52BB-4F88-96C2-926016017C51}"/>
            </a:ext>
          </a:extLst>
        </cdr:cNvPr>
        <cdr:cNvSpPr/>
      </cdr:nvSpPr>
      <cdr:spPr bwMode="auto">
        <a:xfrm xmlns:a="http://schemas.openxmlformats.org/drawingml/2006/main">
          <a:off x="7375614" y="1838991"/>
          <a:ext cx="189762" cy="100791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0.58302</cdr:x>
      <cdr:y>0.00247</cdr:y>
    </cdr:from>
    <cdr:to>
      <cdr:x>0.75032</cdr:x>
      <cdr:y>0.09506</cdr:y>
    </cdr:to>
    <cdr:sp macro="" textlink="">
      <cdr:nvSpPr>
        <cdr:cNvPr id="24" name="75846039-7e29-4909-a0a0-79aae002941b">
          <a:extLst xmlns:a="http://schemas.openxmlformats.org/drawingml/2006/main">
            <a:ext uri="{FF2B5EF4-FFF2-40B4-BE49-F238E27FC236}">
              <a16:creationId xmlns:a16="http://schemas.microsoft.com/office/drawing/2014/main" id="{7A1E4A0D-6578-4172-BD25-137511CBFE18}"/>
            </a:ext>
          </a:extLst>
        </cdr:cNvPr>
        <cdr:cNvSpPr/>
      </cdr:nvSpPr>
      <cdr:spPr bwMode="auto">
        <a:xfrm xmlns:a="http://schemas.openxmlformats.org/drawingml/2006/main">
          <a:off x="1467497" y="4800"/>
          <a:ext cx="421108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-100%</a:t>
          </a:r>
        </a:p>
      </cdr:txBody>
    </cdr:sp>
  </cdr:relSizeAnchor>
  <cdr:relSizeAnchor xmlns:cdr="http://schemas.openxmlformats.org/drawingml/2006/chartDrawing">
    <cdr:from>
      <cdr:x>0.24968</cdr:x>
      <cdr:y>0.00247</cdr:y>
    </cdr:from>
    <cdr:to>
      <cdr:x>0.41698</cdr:x>
      <cdr:y>0.09506</cdr:y>
    </cdr:to>
    <cdr:sp macro="" textlink="">
      <cdr:nvSpPr>
        <cdr:cNvPr id="25" name="55578fcb-336e-4285-8825-f7f457ef9ba9">
          <a:extLst xmlns:a="http://schemas.openxmlformats.org/drawingml/2006/main">
            <a:ext uri="{FF2B5EF4-FFF2-40B4-BE49-F238E27FC236}">
              <a16:creationId xmlns:a16="http://schemas.microsoft.com/office/drawing/2014/main" id="{A94B6116-731B-47EB-9EED-C85092DF465F}"/>
            </a:ext>
          </a:extLst>
        </cdr:cNvPr>
        <cdr:cNvSpPr/>
      </cdr:nvSpPr>
      <cdr:spPr bwMode="auto">
        <a:xfrm xmlns:a="http://schemas.openxmlformats.org/drawingml/2006/main">
          <a:off x="628472" y="4800"/>
          <a:ext cx="421108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-100%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7" name="Picture 6">
          <a:extLst xmlns:a="http://schemas.openxmlformats.org/drawingml/2006/main">
            <a:ext uri="{FF2B5EF4-FFF2-40B4-BE49-F238E27FC236}">
              <a16:creationId xmlns:a16="http://schemas.microsoft.com/office/drawing/2014/main" id="{CE7BD594-BFE0-439D-9563-67B021217AAB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481727" cy="273655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0.04732</cdr:x>
      <cdr:y>0.96038</cdr:y>
    </cdr:from>
    <cdr:to>
      <cdr:x>0.20341</cdr:x>
      <cdr:y>0.99722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164770" y="2628140"/>
          <a:ext cx="543433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 dirty="0">
              <a:solidFill>
                <a:srgbClr val="1D1D1D"/>
              </a:solidFill>
              <a:latin typeface="Arial" panose="020B0604020202020204" pitchFamily="34" charset="0"/>
            </a:rPr>
            <a:t>IGLR65R140D2</a:t>
          </a:r>
        </a:p>
      </cdr:txBody>
    </cdr:sp>
  </cdr:relSizeAnchor>
  <cdr:relSizeAnchor xmlns:cdr="http://schemas.openxmlformats.org/drawingml/2006/chartDrawing">
    <cdr:from>
      <cdr:x>0.08923</cdr:x>
      <cdr:y>0.76306</cdr:y>
    </cdr:from>
    <cdr:to>
      <cdr:x>0.16077</cdr:x>
      <cdr:y>0.82483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310663" y="2088158"/>
          <a:ext cx="249106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266</a:t>
          </a:r>
        </a:p>
      </cdr:txBody>
    </cdr:sp>
  </cdr:relSizeAnchor>
  <cdr:relSizeAnchor xmlns:cdr="http://schemas.openxmlformats.org/drawingml/2006/chartDrawing">
    <cdr:from>
      <cdr:x>0.9455</cdr:x>
      <cdr:y>0.96317</cdr:y>
    </cdr:from>
    <cdr:to>
      <cdr:x>1</cdr:x>
      <cdr:y>1</cdr:y>
    </cdr:to>
    <cdr:sp macro="" textlink="">
      <cdr:nvSpPr>
        <cdr:cNvPr id="35" name="5f64049a-efb9-4b8d-824c-9ab0cdb61120" hidden="1">
          <a:extLst xmlns:a="http://schemas.openxmlformats.org/drawingml/2006/main">
            <a:ext uri="{FF2B5EF4-FFF2-40B4-BE49-F238E27FC236}">
              <a16:creationId xmlns:a16="http://schemas.microsoft.com/office/drawing/2014/main" id="{4EBCB119-F258-4226-8641-81EA4ADAFAEE}"/>
            </a:ext>
          </a:extLst>
        </cdr:cNvPr>
        <cdr:cNvSpPr/>
      </cdr:nvSpPr>
      <cdr:spPr bwMode="auto">
        <a:xfrm xmlns:a="http://schemas.openxmlformats.org/drawingml/2006/main">
          <a:off x="7375614" y="2635767"/>
          <a:ext cx="189754" cy="100787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0.9455</cdr:x>
      <cdr:y>0.96317</cdr:y>
    </cdr:from>
    <cdr:to>
      <cdr:x>1</cdr:x>
      <cdr:y>1</cdr:y>
    </cdr:to>
    <cdr:sp macro="" textlink="">
      <cdr:nvSpPr>
        <cdr:cNvPr id="54" name="db024791-382a-4ea5-9dca-b341bfcf7d71" hidden="1">
          <a:extLst xmlns:a="http://schemas.openxmlformats.org/drawingml/2006/main">
            <a:ext uri="{FF2B5EF4-FFF2-40B4-BE49-F238E27FC236}">
              <a16:creationId xmlns:a16="http://schemas.microsoft.com/office/drawing/2014/main" id="{E1D0E419-C749-42E5-9FE0-5CFEBD3F3D99}"/>
            </a:ext>
          </a:extLst>
        </cdr:cNvPr>
        <cdr:cNvSpPr/>
      </cdr:nvSpPr>
      <cdr:spPr bwMode="auto">
        <a:xfrm xmlns:a="http://schemas.openxmlformats.org/drawingml/2006/main">
          <a:off x="7375614" y="2635767"/>
          <a:ext cx="189754" cy="100787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0.9455</cdr:x>
      <cdr:y>0.96317</cdr:y>
    </cdr:from>
    <cdr:to>
      <cdr:x>1</cdr:x>
      <cdr:y>1</cdr:y>
    </cdr:to>
    <cdr:sp macro="" textlink="">
      <cdr:nvSpPr>
        <cdr:cNvPr id="55" name="9d22cda9-0893-41a2-88d4-cea187324889" hidden="1">
          <a:extLst xmlns:a="http://schemas.openxmlformats.org/drawingml/2006/main">
            <a:ext uri="{FF2B5EF4-FFF2-40B4-BE49-F238E27FC236}">
              <a16:creationId xmlns:a16="http://schemas.microsoft.com/office/drawing/2014/main" id="{C685747D-33AE-4762-A7EE-1F33F9181A69}"/>
            </a:ext>
          </a:extLst>
        </cdr:cNvPr>
        <cdr:cNvSpPr/>
      </cdr:nvSpPr>
      <cdr:spPr bwMode="auto">
        <a:xfrm xmlns:a="http://schemas.openxmlformats.org/drawingml/2006/main">
          <a:off x="7375614" y="2635767"/>
          <a:ext cx="189754" cy="100787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0.29732</cdr:x>
      <cdr:y>0.96038</cdr:y>
    </cdr:from>
    <cdr:to>
      <cdr:x>0.45341</cdr:x>
      <cdr:y>0.99722</cdr:y>
    </cdr:to>
    <cdr:sp macro="" textlink="">
      <cdr:nvSpPr>
        <cdr:cNvPr id="56" name="7dca3df4-813e-40be-8a14-61e1782fe837">
          <a:extLst xmlns:a="http://schemas.openxmlformats.org/drawingml/2006/main">
            <a:ext uri="{FF2B5EF4-FFF2-40B4-BE49-F238E27FC236}">
              <a16:creationId xmlns:a16="http://schemas.microsoft.com/office/drawing/2014/main" id="{C33DBE4C-3E8E-4310-8F03-A4E2E7B6A7E9}"/>
            </a:ext>
          </a:extLst>
        </cdr:cNvPr>
        <cdr:cNvSpPr txBox="1"/>
      </cdr:nvSpPr>
      <cdr:spPr>
        <a:xfrm xmlns:a="http://schemas.openxmlformats.org/drawingml/2006/main">
          <a:off x="1035201" y="2628140"/>
          <a:ext cx="543433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 dirty="0">
              <a:solidFill>
                <a:srgbClr val="1D1D1D"/>
              </a:solidFill>
              <a:latin typeface="Arial" panose="020B0604020202020204" pitchFamily="34" charset="0"/>
            </a:rPr>
            <a:t>IGLR60R190D1</a:t>
          </a:r>
        </a:p>
      </cdr:txBody>
    </cdr:sp>
  </cdr:relSizeAnchor>
  <cdr:relSizeAnchor xmlns:cdr="http://schemas.openxmlformats.org/drawingml/2006/chartDrawing">
    <cdr:from>
      <cdr:x>0.56559</cdr:x>
      <cdr:y>0.96038</cdr:y>
    </cdr:from>
    <cdr:to>
      <cdr:x>0.68514</cdr:x>
      <cdr:y>0.99722</cdr:y>
    </cdr:to>
    <cdr:sp macro="" textlink="">
      <cdr:nvSpPr>
        <cdr:cNvPr id="57" name="c10a30a9-3f79-423a-b8e8-442986b34191">
          <a:extLst xmlns:a="http://schemas.openxmlformats.org/drawingml/2006/main">
            <a:ext uri="{FF2B5EF4-FFF2-40B4-BE49-F238E27FC236}">
              <a16:creationId xmlns:a16="http://schemas.microsoft.com/office/drawing/2014/main" id="{13EF9369-EF01-47B9-8319-57B98889E563}"/>
            </a:ext>
          </a:extLst>
        </cdr:cNvPr>
        <cdr:cNvSpPr txBox="1"/>
      </cdr:nvSpPr>
      <cdr:spPr>
        <a:xfrm xmlns:a="http://schemas.openxmlformats.org/drawingml/2006/main">
          <a:off x="1969239" y="2628140"/>
          <a:ext cx="416221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 dirty="0">
              <a:solidFill>
                <a:srgbClr val="1D1D1D"/>
              </a:solidFill>
              <a:latin typeface="Arial" panose="020B0604020202020204" pitchFamily="34" charset="0"/>
            </a:rPr>
            <a:t>Competitor I</a:t>
          </a:r>
        </a:p>
      </cdr:txBody>
    </cdr:sp>
  </cdr:relSizeAnchor>
  <cdr:relSizeAnchor xmlns:cdr="http://schemas.openxmlformats.org/drawingml/2006/chartDrawing">
    <cdr:from>
      <cdr:x>0.81214</cdr:x>
      <cdr:y>0.96038</cdr:y>
    </cdr:from>
    <cdr:to>
      <cdr:x>0.93859</cdr:x>
      <cdr:y>0.99722</cdr:y>
    </cdr:to>
    <cdr:sp macro="" textlink="">
      <cdr:nvSpPr>
        <cdr:cNvPr id="58" name="62b081ec-7525-4ec1-94cf-a8f364a688a1">
          <a:extLst xmlns:a="http://schemas.openxmlformats.org/drawingml/2006/main">
            <a:ext uri="{FF2B5EF4-FFF2-40B4-BE49-F238E27FC236}">
              <a16:creationId xmlns:a16="http://schemas.microsoft.com/office/drawing/2014/main" id="{6F0F6934-C3A0-4637-887B-A40646F7DD52}"/>
            </a:ext>
          </a:extLst>
        </cdr:cNvPr>
        <cdr:cNvSpPr txBox="1"/>
      </cdr:nvSpPr>
      <cdr:spPr>
        <a:xfrm xmlns:a="http://schemas.openxmlformats.org/drawingml/2006/main">
          <a:off x="2827648" y="2628140"/>
          <a:ext cx="440267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 dirty="0">
              <a:solidFill>
                <a:srgbClr val="1D1D1D"/>
              </a:solidFill>
              <a:latin typeface="Arial" panose="020B0604020202020204" pitchFamily="34" charset="0"/>
            </a:rPr>
            <a:t>Competitor T</a:t>
          </a:r>
        </a:p>
      </cdr:txBody>
    </cdr:sp>
  </cdr:relSizeAnchor>
  <cdr:relSizeAnchor xmlns:cdr="http://schemas.openxmlformats.org/drawingml/2006/chartDrawing">
    <cdr:from>
      <cdr:x>0.9455</cdr:x>
      <cdr:y>0.96317</cdr:y>
    </cdr:from>
    <cdr:to>
      <cdr:x>1</cdr:x>
      <cdr:y>1</cdr:y>
    </cdr:to>
    <cdr:sp macro="" textlink="">
      <cdr:nvSpPr>
        <cdr:cNvPr id="59" name="f382a2b8-356c-4f6b-a8a7-ae2ab3bf5beb" hidden="1">
          <a:extLst xmlns:a="http://schemas.openxmlformats.org/drawingml/2006/main">
            <a:ext uri="{FF2B5EF4-FFF2-40B4-BE49-F238E27FC236}">
              <a16:creationId xmlns:a16="http://schemas.microsoft.com/office/drawing/2014/main" id="{71A69780-BFEC-475B-B76D-C161D4D67833}"/>
            </a:ext>
          </a:extLst>
        </cdr:cNvPr>
        <cdr:cNvSpPr/>
      </cdr:nvSpPr>
      <cdr:spPr bwMode="auto">
        <a:xfrm xmlns:a="http://schemas.openxmlformats.org/drawingml/2006/main">
          <a:off x="7375614" y="2635767"/>
          <a:ext cx="189754" cy="100787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0.83923</cdr:x>
      <cdr:y>0.5187</cdr:y>
    </cdr:from>
    <cdr:to>
      <cdr:x>0.91077</cdr:x>
      <cdr:y>0.58046</cdr:y>
    </cdr:to>
    <cdr:sp macro="" textlink="">
      <cdr:nvSpPr>
        <cdr:cNvPr id="60" name="fe59ce5f-0468-427c-9df9-18758b819bbf">
          <a:extLst xmlns:a="http://schemas.openxmlformats.org/drawingml/2006/main">
            <a:ext uri="{FF2B5EF4-FFF2-40B4-BE49-F238E27FC236}">
              <a16:creationId xmlns:a16="http://schemas.microsoft.com/office/drawing/2014/main" id="{5E0561D4-2C8E-4880-AE28-683E71DDFEE3}"/>
            </a:ext>
          </a:extLst>
        </cdr:cNvPr>
        <cdr:cNvSpPr txBox="1"/>
      </cdr:nvSpPr>
      <cdr:spPr>
        <a:xfrm xmlns:a="http://schemas.openxmlformats.org/drawingml/2006/main">
          <a:off x="2921958" y="1419441"/>
          <a:ext cx="249106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 dirty="0">
              <a:solidFill>
                <a:srgbClr val="FFFFFF"/>
              </a:solidFill>
              <a:latin typeface="Arial" panose="020B0604020202020204" pitchFamily="34" charset="0"/>
            </a:rPr>
            <a:t>735</a:t>
          </a:r>
        </a:p>
      </cdr:txBody>
    </cdr:sp>
  </cdr:relSizeAnchor>
  <cdr:relSizeAnchor xmlns:cdr="http://schemas.openxmlformats.org/drawingml/2006/chartDrawing">
    <cdr:from>
      <cdr:x>0.58923</cdr:x>
      <cdr:y>0.70033</cdr:y>
    </cdr:from>
    <cdr:to>
      <cdr:x>0.66077</cdr:x>
      <cdr:y>0.76209</cdr:y>
    </cdr:to>
    <cdr:sp macro="" textlink="">
      <cdr:nvSpPr>
        <cdr:cNvPr id="61" name="c0b39df1-457e-4f78-8fe8-0d28f110faa3">
          <a:extLst xmlns:a="http://schemas.openxmlformats.org/drawingml/2006/main">
            <a:ext uri="{FF2B5EF4-FFF2-40B4-BE49-F238E27FC236}">
              <a16:creationId xmlns:a16="http://schemas.microsoft.com/office/drawing/2014/main" id="{3F8EA68C-A92D-40B7-AB83-09787428BACD}"/>
            </a:ext>
          </a:extLst>
        </cdr:cNvPr>
        <cdr:cNvSpPr txBox="1"/>
      </cdr:nvSpPr>
      <cdr:spPr>
        <a:xfrm xmlns:a="http://schemas.openxmlformats.org/drawingml/2006/main">
          <a:off x="2051527" y="1916491"/>
          <a:ext cx="249106" cy="169009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>
              <a:solidFill>
                <a:srgbClr val="FFFFFF"/>
              </a:solidFill>
              <a:latin typeface="Arial" panose="020B0604020202020204" pitchFamily="34" charset="0"/>
            </a:rPr>
            <a:t>386</a:t>
          </a:r>
          <a:endParaRPr lang="en-US" sz="1000" dirty="0">
            <a:solidFill>
              <a:srgbClr val="FFFFFF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0.33923</cdr:x>
      <cdr:y>0.66823</cdr:y>
    </cdr:from>
    <cdr:to>
      <cdr:x>0.41077</cdr:x>
      <cdr:y>0.73</cdr:y>
    </cdr:to>
    <cdr:sp macro="" textlink="">
      <cdr:nvSpPr>
        <cdr:cNvPr id="62" name="8b092a8c-cee2-4db3-b4a3-83855329fa43">
          <a:extLst xmlns:a="http://schemas.openxmlformats.org/drawingml/2006/main">
            <a:ext uri="{FF2B5EF4-FFF2-40B4-BE49-F238E27FC236}">
              <a16:creationId xmlns:a16="http://schemas.microsoft.com/office/drawing/2014/main" id="{4701AAC4-DA30-465B-A176-C7DF611B1522}"/>
            </a:ext>
          </a:extLst>
        </cdr:cNvPr>
        <cdr:cNvSpPr txBox="1"/>
      </cdr:nvSpPr>
      <cdr:spPr>
        <a:xfrm xmlns:a="http://schemas.openxmlformats.org/drawingml/2006/main">
          <a:off x="1181094" y="1828656"/>
          <a:ext cx="249106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 dirty="0">
              <a:solidFill>
                <a:srgbClr val="FFFFFF"/>
              </a:solidFill>
              <a:latin typeface="Arial" panose="020B0604020202020204" pitchFamily="34" charset="0"/>
            </a:rPr>
            <a:t>448</a:t>
          </a:r>
        </a:p>
      </cdr:txBody>
    </cdr:sp>
  </cdr:relSizeAnchor>
  <cdr:relSizeAnchor xmlns:cdr="http://schemas.openxmlformats.org/drawingml/2006/chartDrawing">
    <cdr:from>
      <cdr:x>0.201</cdr:x>
      <cdr:y>0.00174</cdr:y>
    </cdr:from>
    <cdr:to>
      <cdr:x>0.299</cdr:x>
      <cdr:y>0.06737</cdr:y>
    </cdr:to>
    <cdr:sp macro="" textlink="">
      <cdr:nvSpPr>
        <cdr:cNvPr id="8" name="69b8d9a6-3db8-4b26-a170-5ceefd7c4b2f">
          <a:extLst xmlns:a="http://schemas.openxmlformats.org/drawingml/2006/main">
            <a:ext uri="{FF2B5EF4-FFF2-40B4-BE49-F238E27FC236}">
              <a16:creationId xmlns:a16="http://schemas.microsoft.com/office/drawing/2014/main" id="{AD52093C-078A-4886-8D72-CBEFE8B43068}"/>
            </a:ext>
          </a:extLst>
        </cdr:cNvPr>
        <cdr:cNvSpPr/>
      </cdr:nvSpPr>
      <cdr:spPr bwMode="auto">
        <a:xfrm xmlns:a="http://schemas.openxmlformats.org/drawingml/2006/main">
          <a:off x="699840" y="4766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-41%</a:t>
          </a:r>
        </a:p>
      </cdr:txBody>
    </cdr:sp>
  </cdr:relSizeAnchor>
  <cdr:relSizeAnchor xmlns:cdr="http://schemas.openxmlformats.org/drawingml/2006/chartDrawing">
    <cdr:from>
      <cdr:x>0.576</cdr:x>
      <cdr:y>0.00174</cdr:y>
    </cdr:from>
    <cdr:to>
      <cdr:x>0.674</cdr:x>
      <cdr:y>0.06737</cdr:y>
    </cdr:to>
    <cdr:sp macro="" textlink="">
      <cdr:nvSpPr>
        <cdr:cNvPr id="9" name="36c7d74a-c188-44e8-93df-1ef30e2a5aeb">
          <a:extLst xmlns:a="http://schemas.openxmlformats.org/drawingml/2006/main">
            <a:ext uri="{FF2B5EF4-FFF2-40B4-BE49-F238E27FC236}">
              <a16:creationId xmlns:a16="http://schemas.microsoft.com/office/drawing/2014/main" id="{728438F9-065C-491D-88D4-B415553B3AC8}"/>
            </a:ext>
          </a:extLst>
        </cdr:cNvPr>
        <cdr:cNvSpPr/>
      </cdr:nvSpPr>
      <cdr:spPr bwMode="auto">
        <a:xfrm xmlns:a="http://schemas.openxmlformats.org/drawingml/2006/main">
          <a:off x="2005487" y="4766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-64%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41964357-2B17-4FDF-98F0-0C97CE3E4EAB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376349" cy="281362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0.0199</cdr:x>
      <cdr:y>0.96147</cdr:y>
    </cdr:from>
    <cdr:to>
      <cdr:x>0.18085</cdr:x>
      <cdr:y>0.99729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67189" y="2705211"/>
          <a:ext cx="543433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IGLR65R140D2</a:t>
          </a:r>
        </a:p>
      </cdr:txBody>
    </cdr:sp>
  </cdr:relSizeAnchor>
  <cdr:relSizeAnchor xmlns:cdr="http://schemas.openxmlformats.org/drawingml/2006/chartDrawing">
    <cdr:from>
      <cdr:x>0.2199</cdr:x>
      <cdr:y>0.96147</cdr:y>
    </cdr:from>
    <cdr:to>
      <cdr:x>0.38085</cdr:x>
      <cdr:y>0.99729</cdr:y>
    </cdr:to>
    <cdr:sp macro="" textlink="">
      <cdr:nvSpPr>
        <cdr:cNvPr id="7" name="2ca468e6-9d2e-4755-a750-aaa0839724b6">
          <a:extLst xmlns:a="http://schemas.openxmlformats.org/drawingml/2006/main">
            <a:ext uri="{FF2B5EF4-FFF2-40B4-BE49-F238E27FC236}">
              <a16:creationId xmlns:a16="http://schemas.microsoft.com/office/drawing/2014/main" id="{B34C6D00-ABC1-487C-B441-5FAC544C7A38}"/>
            </a:ext>
          </a:extLst>
        </cdr:cNvPr>
        <cdr:cNvSpPr txBox="1"/>
      </cdr:nvSpPr>
      <cdr:spPr>
        <a:xfrm xmlns:a="http://schemas.openxmlformats.org/drawingml/2006/main">
          <a:off x="742458" y="2705211"/>
          <a:ext cx="543433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IGLR60R190D1</a:t>
          </a:r>
        </a:p>
      </cdr:txBody>
    </cdr:sp>
  </cdr:relSizeAnchor>
  <cdr:relSizeAnchor xmlns:cdr="http://schemas.openxmlformats.org/drawingml/2006/chartDrawing">
    <cdr:from>
      <cdr:x>0.43874</cdr:x>
      <cdr:y>0.96147</cdr:y>
    </cdr:from>
    <cdr:to>
      <cdr:x>0.56201</cdr:x>
      <cdr:y>0.99729</cdr:y>
    </cdr:to>
    <cdr:sp macro="" textlink="">
      <cdr:nvSpPr>
        <cdr:cNvPr id="8" name="9e5a2a2e-b9a3-4936-9c5a-0020bb78aa9e">
          <a:extLst xmlns:a="http://schemas.openxmlformats.org/drawingml/2006/main">
            <a:ext uri="{FF2B5EF4-FFF2-40B4-BE49-F238E27FC236}">
              <a16:creationId xmlns:a16="http://schemas.microsoft.com/office/drawing/2014/main" id="{16F3D323-F199-4D81-954F-6451BDE308CE}"/>
            </a:ext>
          </a:extLst>
        </cdr:cNvPr>
        <cdr:cNvSpPr txBox="1"/>
      </cdr:nvSpPr>
      <cdr:spPr>
        <a:xfrm xmlns:a="http://schemas.openxmlformats.org/drawingml/2006/main">
          <a:off x="1481334" y="2705211"/>
          <a:ext cx="416221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Competitor I</a:t>
          </a:r>
        </a:p>
      </cdr:txBody>
    </cdr:sp>
  </cdr:relSizeAnchor>
  <cdr:relSizeAnchor xmlns:cdr="http://schemas.openxmlformats.org/drawingml/2006/chartDrawing">
    <cdr:from>
      <cdr:x>0.63372</cdr:x>
      <cdr:y>0.96147</cdr:y>
    </cdr:from>
    <cdr:to>
      <cdr:x>0.76703</cdr:x>
      <cdr:y>0.99729</cdr:y>
    </cdr:to>
    <cdr:sp macro="" textlink="">
      <cdr:nvSpPr>
        <cdr:cNvPr id="9" name="452d22ab-19e6-421a-9491-1284062d7644">
          <a:extLst xmlns:a="http://schemas.openxmlformats.org/drawingml/2006/main">
            <a:ext uri="{FF2B5EF4-FFF2-40B4-BE49-F238E27FC236}">
              <a16:creationId xmlns:a16="http://schemas.microsoft.com/office/drawing/2014/main" id="{549EA0BE-D19C-4F96-8B62-B230FE039751}"/>
            </a:ext>
          </a:extLst>
        </cdr:cNvPr>
        <cdr:cNvSpPr txBox="1"/>
      </cdr:nvSpPr>
      <cdr:spPr>
        <a:xfrm xmlns:a="http://schemas.openxmlformats.org/drawingml/2006/main">
          <a:off x="2139671" y="2705211"/>
          <a:ext cx="450088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Competitor N</a:t>
          </a:r>
        </a:p>
      </cdr:txBody>
    </cdr:sp>
  </cdr:relSizeAnchor>
  <cdr:relSizeAnchor xmlns:cdr="http://schemas.openxmlformats.org/drawingml/2006/chartDrawing">
    <cdr:from>
      <cdr:x>0.05265</cdr:x>
      <cdr:y>0.76018</cdr:y>
    </cdr:from>
    <cdr:to>
      <cdr:x>0.14735</cdr:x>
      <cdr:y>0.82026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177776" y="2138869"/>
          <a:ext cx="319718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1960</a:t>
          </a:r>
        </a:p>
      </cdr:txBody>
    </cdr:sp>
  </cdr:relSizeAnchor>
  <cdr:relSizeAnchor xmlns:cdr="http://schemas.openxmlformats.org/drawingml/2006/chartDrawing">
    <cdr:from>
      <cdr:x>0.25265</cdr:x>
      <cdr:y>0.73959</cdr:y>
    </cdr:from>
    <cdr:to>
      <cdr:x>0.34735</cdr:x>
      <cdr:y>0.79966</cdr:y>
    </cdr:to>
    <cdr:sp macro="" textlink="">
      <cdr:nvSpPr>
        <cdr:cNvPr id="12" name="b5a82fc7-0ab6-4a2a-8f13-4da0398ab5a6">
          <a:extLst xmlns:a="http://schemas.openxmlformats.org/drawingml/2006/main">
            <a:ext uri="{FF2B5EF4-FFF2-40B4-BE49-F238E27FC236}">
              <a16:creationId xmlns:a16="http://schemas.microsoft.com/office/drawing/2014/main" id="{7AD44B04-C8DF-49BB-A99E-F7495A6F1015}"/>
            </a:ext>
          </a:extLst>
        </cdr:cNvPr>
        <cdr:cNvSpPr txBox="1"/>
      </cdr:nvSpPr>
      <cdr:spPr>
        <a:xfrm xmlns:a="http://schemas.openxmlformats.org/drawingml/2006/main">
          <a:off x="853046" y="2080921"/>
          <a:ext cx="319718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2240</a:t>
          </a:r>
        </a:p>
      </cdr:txBody>
    </cdr:sp>
  </cdr:relSizeAnchor>
  <cdr:relSizeAnchor xmlns:cdr="http://schemas.openxmlformats.org/drawingml/2006/chartDrawing">
    <cdr:from>
      <cdr:x>0.45265</cdr:x>
      <cdr:y>0.65566</cdr:y>
    </cdr:from>
    <cdr:to>
      <cdr:x>0.54735</cdr:x>
      <cdr:y>0.71573</cdr:y>
    </cdr:to>
    <cdr:sp macro="" textlink="">
      <cdr:nvSpPr>
        <cdr:cNvPr id="13" name="42fa811b-1003-40d0-9375-52e4194dcee0">
          <a:extLst xmlns:a="http://schemas.openxmlformats.org/drawingml/2006/main">
            <a:ext uri="{FF2B5EF4-FFF2-40B4-BE49-F238E27FC236}">
              <a16:creationId xmlns:a16="http://schemas.microsoft.com/office/drawing/2014/main" id="{6006D2B7-3B22-433E-97BA-E65B64999B25}"/>
            </a:ext>
          </a:extLst>
        </cdr:cNvPr>
        <cdr:cNvSpPr txBox="1"/>
      </cdr:nvSpPr>
      <cdr:spPr>
        <a:xfrm xmlns:a="http://schemas.openxmlformats.org/drawingml/2006/main">
          <a:off x="1528316" y="1844786"/>
          <a:ext cx="319718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3381</a:t>
          </a:r>
        </a:p>
      </cdr:txBody>
    </cdr:sp>
  </cdr:relSizeAnchor>
  <cdr:relSizeAnchor xmlns:cdr="http://schemas.openxmlformats.org/drawingml/2006/chartDrawing">
    <cdr:from>
      <cdr:x>0.65265</cdr:x>
      <cdr:y>0.66603</cdr:y>
    </cdr:from>
    <cdr:to>
      <cdr:x>0.74735</cdr:x>
      <cdr:y>0.72611</cdr:y>
    </cdr:to>
    <cdr:sp macro="" textlink="">
      <cdr:nvSpPr>
        <cdr:cNvPr id="14" name="6b9071d5-7597-42ca-bc78-c67deb9f2988">
          <a:extLst xmlns:a="http://schemas.openxmlformats.org/drawingml/2006/main">
            <a:ext uri="{FF2B5EF4-FFF2-40B4-BE49-F238E27FC236}">
              <a16:creationId xmlns:a16="http://schemas.microsoft.com/office/drawing/2014/main" id="{FD023F91-B35C-47EB-84D6-21E740776C1F}"/>
            </a:ext>
          </a:extLst>
        </cdr:cNvPr>
        <cdr:cNvSpPr txBox="1"/>
      </cdr:nvSpPr>
      <cdr:spPr>
        <a:xfrm xmlns:a="http://schemas.openxmlformats.org/drawingml/2006/main">
          <a:off x="2203585" y="1873966"/>
          <a:ext cx="319718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3240</a:t>
          </a:r>
        </a:p>
      </cdr:txBody>
    </cdr:sp>
  </cdr:relSizeAnchor>
  <cdr:relSizeAnchor xmlns:cdr="http://schemas.openxmlformats.org/drawingml/2006/chartDrawing">
    <cdr:from>
      <cdr:x>0.9438</cdr:x>
      <cdr:y>0.96418</cdr:y>
    </cdr:from>
    <cdr:to>
      <cdr:x>1</cdr:x>
      <cdr:y>1</cdr:y>
    </cdr:to>
    <cdr:sp macro="" textlink="">
      <cdr:nvSpPr>
        <cdr:cNvPr id="16" name="a70c0d60-79fe-45e6-8f4e-a148c18c2fdb" hidden="1">
          <a:extLst xmlns:a="http://schemas.openxmlformats.org/drawingml/2006/main">
            <a:ext uri="{FF2B5EF4-FFF2-40B4-BE49-F238E27FC236}">
              <a16:creationId xmlns:a16="http://schemas.microsoft.com/office/drawing/2014/main" id="{DD0FB629-8D64-449C-9F02-EA707EC317D4}"/>
            </a:ext>
          </a:extLst>
        </cdr:cNvPr>
        <cdr:cNvSpPr/>
      </cdr:nvSpPr>
      <cdr:spPr bwMode="auto">
        <a:xfrm xmlns:a="http://schemas.openxmlformats.org/drawingml/2006/main">
          <a:off x="7375614" y="2712831"/>
          <a:ext cx="189755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0.9438</cdr:x>
      <cdr:y>0.96418</cdr:y>
    </cdr:from>
    <cdr:to>
      <cdr:x>1</cdr:x>
      <cdr:y>1</cdr:y>
    </cdr:to>
    <cdr:sp macro="" textlink="">
      <cdr:nvSpPr>
        <cdr:cNvPr id="17" name="2dbdfe56-7aa7-4b41-89c4-80e8a51b9d29" hidden="1">
          <a:extLst xmlns:a="http://schemas.openxmlformats.org/drawingml/2006/main">
            <a:ext uri="{FF2B5EF4-FFF2-40B4-BE49-F238E27FC236}">
              <a16:creationId xmlns:a16="http://schemas.microsoft.com/office/drawing/2014/main" id="{81EEFCA6-D5A4-4DB3-9A1D-7648A51742E2}"/>
            </a:ext>
          </a:extLst>
        </cdr:cNvPr>
        <cdr:cNvSpPr/>
      </cdr:nvSpPr>
      <cdr:spPr bwMode="auto">
        <a:xfrm xmlns:a="http://schemas.openxmlformats.org/drawingml/2006/main">
          <a:off x="7375614" y="2712831"/>
          <a:ext cx="189755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0.9438</cdr:x>
      <cdr:y>0.96418</cdr:y>
    </cdr:from>
    <cdr:to>
      <cdr:x>1</cdr:x>
      <cdr:y>1</cdr:y>
    </cdr:to>
    <cdr:sp macro="" textlink="">
      <cdr:nvSpPr>
        <cdr:cNvPr id="18" name="63f83915-e91c-4454-98ab-a55e1e5b99f0" hidden="1">
          <a:extLst xmlns:a="http://schemas.openxmlformats.org/drawingml/2006/main">
            <a:ext uri="{FF2B5EF4-FFF2-40B4-BE49-F238E27FC236}">
              <a16:creationId xmlns:a16="http://schemas.microsoft.com/office/drawing/2014/main" id="{B542202D-7287-451B-ACA3-173C5F80F21A}"/>
            </a:ext>
          </a:extLst>
        </cdr:cNvPr>
        <cdr:cNvSpPr/>
      </cdr:nvSpPr>
      <cdr:spPr bwMode="auto">
        <a:xfrm xmlns:a="http://schemas.openxmlformats.org/drawingml/2006/main">
          <a:off x="7375614" y="2712831"/>
          <a:ext cx="189755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0.9438</cdr:x>
      <cdr:y>0.96418</cdr:y>
    </cdr:from>
    <cdr:to>
      <cdr:x>1</cdr:x>
      <cdr:y>1</cdr:y>
    </cdr:to>
    <cdr:sp macro="" textlink="">
      <cdr:nvSpPr>
        <cdr:cNvPr id="21" name="8e55f650-e73e-4858-b0b9-2b8ff6ae1134" hidden="1">
          <a:extLst xmlns:a="http://schemas.openxmlformats.org/drawingml/2006/main">
            <a:ext uri="{FF2B5EF4-FFF2-40B4-BE49-F238E27FC236}">
              <a16:creationId xmlns:a16="http://schemas.microsoft.com/office/drawing/2014/main" id="{91926AB4-8B3E-4029-8E47-0040469DAF43}"/>
            </a:ext>
          </a:extLst>
        </cdr:cNvPr>
        <cdr:cNvSpPr/>
      </cdr:nvSpPr>
      <cdr:spPr bwMode="auto">
        <a:xfrm xmlns:a="http://schemas.openxmlformats.org/drawingml/2006/main">
          <a:off x="7375614" y="2712831"/>
          <a:ext cx="189755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0.8352</cdr:x>
      <cdr:y>0.96147</cdr:y>
    </cdr:from>
    <cdr:to>
      <cdr:x>0.96559</cdr:x>
      <cdr:y>0.99729</cdr:y>
    </cdr:to>
    <cdr:sp macro="" textlink="">
      <cdr:nvSpPr>
        <cdr:cNvPr id="24" name="848d0305-63c1-44b5-b954-917753b0f33e">
          <a:extLst xmlns:a="http://schemas.openxmlformats.org/drawingml/2006/main">
            <a:ext uri="{FF2B5EF4-FFF2-40B4-BE49-F238E27FC236}">
              <a16:creationId xmlns:a16="http://schemas.microsoft.com/office/drawing/2014/main" id="{F9D020E1-12E2-4322-B944-3B4CFE083A6B}"/>
            </a:ext>
          </a:extLst>
        </cdr:cNvPr>
        <cdr:cNvSpPr txBox="1"/>
      </cdr:nvSpPr>
      <cdr:spPr>
        <a:xfrm xmlns:a="http://schemas.openxmlformats.org/drawingml/2006/main">
          <a:off x="2819912" y="2705211"/>
          <a:ext cx="440267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 dirty="0">
              <a:solidFill>
                <a:srgbClr val="1D1D1D"/>
              </a:solidFill>
              <a:latin typeface="Arial" panose="020B0604020202020204" pitchFamily="34" charset="0"/>
            </a:rPr>
            <a:t>Competitor T</a:t>
          </a:r>
        </a:p>
      </cdr:txBody>
    </cdr:sp>
  </cdr:relSizeAnchor>
  <cdr:relSizeAnchor xmlns:cdr="http://schemas.openxmlformats.org/drawingml/2006/chartDrawing">
    <cdr:from>
      <cdr:x>0.85267</cdr:x>
      <cdr:y>0.51819</cdr:y>
    </cdr:from>
    <cdr:to>
      <cdr:x>0.94736</cdr:x>
      <cdr:y>0.57826</cdr:y>
    </cdr:to>
    <cdr:sp macro="" textlink="">
      <cdr:nvSpPr>
        <cdr:cNvPr id="30" name="dd62fdcb-e4ea-457e-b0b8-b19d0da69ca3">
          <a:extLst xmlns:a="http://schemas.openxmlformats.org/drawingml/2006/main">
            <a:ext uri="{FF2B5EF4-FFF2-40B4-BE49-F238E27FC236}">
              <a16:creationId xmlns:a16="http://schemas.microsoft.com/office/drawing/2014/main" id="{143A7AA5-158D-47DF-BD67-6DF633B73B66}"/>
            </a:ext>
          </a:extLst>
        </cdr:cNvPr>
        <cdr:cNvSpPr txBox="1"/>
      </cdr:nvSpPr>
      <cdr:spPr>
        <a:xfrm xmlns:a="http://schemas.openxmlformats.org/drawingml/2006/main">
          <a:off x="2878916" y="1457987"/>
          <a:ext cx="319718" cy="169022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 dirty="0">
              <a:solidFill>
                <a:srgbClr val="FFFFFF"/>
              </a:solidFill>
              <a:latin typeface="Arial" panose="020B0604020202020204" pitchFamily="34" charset="0"/>
            </a:rPr>
            <a:t>5250</a:t>
          </a:r>
        </a:p>
      </cdr:txBody>
    </cdr:sp>
  </cdr:relSizeAnchor>
  <cdr:relSizeAnchor xmlns:cdr="http://schemas.openxmlformats.org/drawingml/2006/chartDrawing">
    <cdr:from>
      <cdr:x>0.9438</cdr:x>
      <cdr:y>0.96418</cdr:y>
    </cdr:from>
    <cdr:to>
      <cdr:x>1</cdr:x>
      <cdr:y>1</cdr:y>
    </cdr:to>
    <cdr:sp macro="" textlink="">
      <cdr:nvSpPr>
        <cdr:cNvPr id="31" name="692599f0-e942-4a1b-b5f8-03aa0a182468" hidden="1">
          <a:extLst xmlns:a="http://schemas.openxmlformats.org/drawingml/2006/main">
            <a:ext uri="{FF2B5EF4-FFF2-40B4-BE49-F238E27FC236}">
              <a16:creationId xmlns:a16="http://schemas.microsoft.com/office/drawing/2014/main" id="{51FA3F3C-38B0-4083-B41A-91CEC88BB697}"/>
            </a:ext>
          </a:extLst>
        </cdr:cNvPr>
        <cdr:cNvSpPr/>
      </cdr:nvSpPr>
      <cdr:spPr bwMode="auto">
        <a:xfrm xmlns:a="http://schemas.openxmlformats.org/drawingml/2006/main">
          <a:off x="7375614" y="2712831"/>
          <a:ext cx="189755" cy="10079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0.14947</cdr:x>
      <cdr:y>0.0017</cdr:y>
    </cdr:from>
    <cdr:to>
      <cdr:x>0.25053</cdr:x>
      <cdr:y>0.06553</cdr:y>
    </cdr:to>
    <cdr:sp macro="" textlink="">
      <cdr:nvSpPr>
        <cdr:cNvPr id="4" name="365f1024-b721-4c6e-8dbf-f4d8b6f8e293">
          <a:extLst xmlns:a="http://schemas.openxmlformats.org/drawingml/2006/main">
            <a:ext uri="{FF2B5EF4-FFF2-40B4-BE49-F238E27FC236}">
              <a16:creationId xmlns:a16="http://schemas.microsoft.com/office/drawing/2014/main" id="{8A550C8A-0DB7-4465-BBA5-2B0531E88B48}"/>
            </a:ext>
          </a:extLst>
        </cdr:cNvPr>
        <cdr:cNvSpPr/>
      </cdr:nvSpPr>
      <cdr:spPr bwMode="auto">
        <a:xfrm xmlns:a="http://schemas.openxmlformats.org/drawingml/2006/main">
          <a:off x="504678" y="4770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-13%</a:t>
          </a:r>
        </a:p>
      </cdr:txBody>
    </cdr:sp>
  </cdr:relSizeAnchor>
  <cdr:relSizeAnchor xmlns:cdr="http://schemas.openxmlformats.org/drawingml/2006/chartDrawing">
    <cdr:from>
      <cdr:x>0.54947</cdr:x>
      <cdr:y>0.0017</cdr:y>
    </cdr:from>
    <cdr:to>
      <cdr:x>0.65053</cdr:x>
      <cdr:y>0.06553</cdr:y>
    </cdr:to>
    <cdr:sp macro="" textlink="">
      <cdr:nvSpPr>
        <cdr:cNvPr id="6" name="66917de2-f0ca-48a0-972a-443608aa7d33">
          <a:extLst xmlns:a="http://schemas.openxmlformats.org/drawingml/2006/main">
            <a:ext uri="{FF2B5EF4-FFF2-40B4-BE49-F238E27FC236}">
              <a16:creationId xmlns:a16="http://schemas.microsoft.com/office/drawing/2014/main" id="{C369642D-5421-44F4-AB61-CC95BB724E34}"/>
            </a:ext>
          </a:extLst>
        </cdr:cNvPr>
        <cdr:cNvSpPr/>
      </cdr:nvSpPr>
      <cdr:spPr bwMode="auto">
        <a:xfrm xmlns:a="http://schemas.openxmlformats.org/drawingml/2006/main">
          <a:off x="1855217" y="4770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-63%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:a16="http://schemas.microsoft.com/office/drawing/2014/main" id="{E864A84D-1E33-4C14-A881-0A9954D8CEF8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439656" cy="283472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0.02137</cdr:x>
      <cdr:y>0.96176</cdr:y>
    </cdr:from>
    <cdr:to>
      <cdr:x>0.17936</cdr:x>
      <cdr:y>0.99731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73519" y="2726314"/>
          <a:ext cx="543433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IGLR65R140D2</a:t>
          </a:r>
        </a:p>
      </cdr:txBody>
    </cdr:sp>
  </cdr:relSizeAnchor>
  <cdr:relSizeAnchor xmlns:cdr="http://schemas.openxmlformats.org/drawingml/2006/chartDrawing">
    <cdr:from>
      <cdr:x>0.22137</cdr:x>
      <cdr:y>0.96176</cdr:y>
    </cdr:from>
    <cdr:to>
      <cdr:x>0.37936</cdr:x>
      <cdr:y>0.99731</cdr:y>
    </cdr:to>
    <cdr:sp macro="" textlink="">
      <cdr:nvSpPr>
        <cdr:cNvPr id="7" name="2ca468e6-9d2e-4755-a750-aaa0839724b6">
          <a:extLst xmlns:a="http://schemas.openxmlformats.org/drawingml/2006/main">
            <a:ext uri="{FF2B5EF4-FFF2-40B4-BE49-F238E27FC236}">
              <a16:creationId xmlns:a16="http://schemas.microsoft.com/office/drawing/2014/main" id="{B34C6D00-ABC1-487C-B441-5FAC544C7A38}"/>
            </a:ext>
          </a:extLst>
        </cdr:cNvPr>
        <cdr:cNvSpPr txBox="1"/>
      </cdr:nvSpPr>
      <cdr:spPr>
        <a:xfrm xmlns:a="http://schemas.openxmlformats.org/drawingml/2006/main">
          <a:off x="761451" y="2726314"/>
          <a:ext cx="543433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IGLR60R190D1</a:t>
          </a:r>
        </a:p>
      </cdr:txBody>
    </cdr:sp>
  </cdr:relSizeAnchor>
  <cdr:relSizeAnchor xmlns:cdr="http://schemas.openxmlformats.org/drawingml/2006/chartDrawing">
    <cdr:from>
      <cdr:x>0.43987</cdr:x>
      <cdr:y>0.96176</cdr:y>
    </cdr:from>
    <cdr:to>
      <cdr:x>0.56087</cdr:x>
      <cdr:y>0.99731</cdr:y>
    </cdr:to>
    <cdr:sp macro="" textlink="">
      <cdr:nvSpPr>
        <cdr:cNvPr id="8" name="9e5a2a2e-b9a3-4936-9c5a-0020bb78aa9e">
          <a:extLst xmlns:a="http://schemas.openxmlformats.org/drawingml/2006/main">
            <a:ext uri="{FF2B5EF4-FFF2-40B4-BE49-F238E27FC236}">
              <a16:creationId xmlns:a16="http://schemas.microsoft.com/office/drawing/2014/main" id="{16F3D323-F199-4D81-954F-6451BDE308CE}"/>
            </a:ext>
          </a:extLst>
        </cdr:cNvPr>
        <cdr:cNvSpPr txBox="1"/>
      </cdr:nvSpPr>
      <cdr:spPr>
        <a:xfrm xmlns:a="http://schemas.openxmlformats.org/drawingml/2006/main">
          <a:off x="1512987" y="2726314"/>
          <a:ext cx="416221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Competitor I</a:t>
          </a:r>
        </a:p>
      </cdr:txBody>
    </cdr:sp>
  </cdr:relSizeAnchor>
  <cdr:relSizeAnchor xmlns:cdr="http://schemas.openxmlformats.org/drawingml/2006/chartDrawing">
    <cdr:from>
      <cdr:x>0.63494</cdr:x>
      <cdr:y>0.96176</cdr:y>
    </cdr:from>
    <cdr:to>
      <cdr:x>0.7658</cdr:x>
      <cdr:y>0.99731</cdr:y>
    </cdr:to>
    <cdr:sp macro="" textlink="">
      <cdr:nvSpPr>
        <cdr:cNvPr id="9" name="452d22ab-19e6-421a-9491-1284062d7644">
          <a:extLst xmlns:a="http://schemas.openxmlformats.org/drawingml/2006/main">
            <a:ext uri="{FF2B5EF4-FFF2-40B4-BE49-F238E27FC236}">
              <a16:creationId xmlns:a16="http://schemas.microsoft.com/office/drawing/2014/main" id="{549EA0BE-D19C-4F96-8B62-B230FE039751}"/>
            </a:ext>
          </a:extLst>
        </cdr:cNvPr>
        <cdr:cNvSpPr txBox="1"/>
      </cdr:nvSpPr>
      <cdr:spPr>
        <a:xfrm xmlns:a="http://schemas.openxmlformats.org/drawingml/2006/main">
          <a:off x="2183985" y="2726314"/>
          <a:ext cx="450088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600">
              <a:solidFill>
                <a:srgbClr val="1D1D1D"/>
              </a:solidFill>
              <a:latin typeface="Arial" panose="020B0604020202020204" pitchFamily="34" charset="0"/>
            </a:rPr>
            <a:t>Competitor N</a:t>
          </a:r>
        </a:p>
      </cdr:txBody>
    </cdr:sp>
  </cdr:relSizeAnchor>
  <cdr:relSizeAnchor xmlns:cdr="http://schemas.openxmlformats.org/drawingml/2006/chartDrawing">
    <cdr:from>
      <cdr:x>0.06379</cdr:x>
      <cdr:y>0.71983</cdr:y>
    </cdr:from>
    <cdr:to>
      <cdr:x>0.13621</cdr:x>
      <cdr:y>0.77945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219416" y="2040516"/>
          <a:ext cx="249100" cy="169007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280</a:t>
          </a:r>
        </a:p>
      </cdr:txBody>
    </cdr:sp>
  </cdr:relSizeAnchor>
  <cdr:relSizeAnchor xmlns:cdr="http://schemas.openxmlformats.org/drawingml/2006/chartDrawing">
    <cdr:from>
      <cdr:x>0.26379</cdr:x>
      <cdr:y>0.67352</cdr:y>
    </cdr:from>
    <cdr:to>
      <cdr:x>0.33621</cdr:x>
      <cdr:y>0.73314</cdr:y>
    </cdr:to>
    <cdr:sp macro="" textlink="">
      <cdr:nvSpPr>
        <cdr:cNvPr id="12" name="b5a82fc7-0ab6-4a2a-8f13-4da0398ab5a6">
          <a:extLst xmlns:a="http://schemas.openxmlformats.org/drawingml/2006/main">
            <a:ext uri="{FF2B5EF4-FFF2-40B4-BE49-F238E27FC236}">
              <a16:creationId xmlns:a16="http://schemas.microsoft.com/office/drawing/2014/main" id="{7AD44B04-C8DF-49BB-A99E-F7495A6F1015}"/>
            </a:ext>
          </a:extLst>
        </cdr:cNvPr>
        <cdr:cNvSpPr txBox="1"/>
      </cdr:nvSpPr>
      <cdr:spPr>
        <a:xfrm xmlns:a="http://schemas.openxmlformats.org/drawingml/2006/main">
          <a:off x="907347" y="1909244"/>
          <a:ext cx="249100" cy="169006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350</a:t>
          </a:r>
        </a:p>
      </cdr:txBody>
    </cdr:sp>
  </cdr:relSizeAnchor>
  <cdr:relSizeAnchor xmlns:cdr="http://schemas.openxmlformats.org/drawingml/2006/chartDrawing">
    <cdr:from>
      <cdr:x>0.46379</cdr:x>
      <cdr:y>0.5764</cdr:y>
    </cdr:from>
    <cdr:to>
      <cdr:x>0.53621</cdr:x>
      <cdr:y>0.63603</cdr:y>
    </cdr:to>
    <cdr:sp macro="" textlink="">
      <cdr:nvSpPr>
        <cdr:cNvPr id="13" name="42fa811b-1003-40d0-9375-52e4194dcee0">
          <a:extLst xmlns:a="http://schemas.openxmlformats.org/drawingml/2006/main">
            <a:ext uri="{FF2B5EF4-FFF2-40B4-BE49-F238E27FC236}">
              <a16:creationId xmlns:a16="http://schemas.microsoft.com/office/drawing/2014/main" id="{6006D2B7-3B22-433E-97BA-E65B64999B25}"/>
            </a:ext>
          </a:extLst>
        </cdr:cNvPr>
        <cdr:cNvSpPr txBox="1"/>
      </cdr:nvSpPr>
      <cdr:spPr>
        <a:xfrm xmlns:a="http://schemas.openxmlformats.org/drawingml/2006/main">
          <a:off x="1595275" y="1633937"/>
          <a:ext cx="249106" cy="169035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497</a:t>
          </a:r>
        </a:p>
      </cdr:txBody>
    </cdr:sp>
  </cdr:relSizeAnchor>
  <cdr:relSizeAnchor xmlns:cdr="http://schemas.openxmlformats.org/drawingml/2006/chartDrawing">
    <cdr:from>
      <cdr:x>0.66379</cdr:x>
      <cdr:y>0.65103</cdr:y>
    </cdr:from>
    <cdr:to>
      <cdr:x>0.73621</cdr:x>
      <cdr:y>0.71065</cdr:y>
    </cdr:to>
    <cdr:sp macro="" textlink="">
      <cdr:nvSpPr>
        <cdr:cNvPr id="14" name="6b9071d5-7597-42ca-bc78-c67deb9f2988">
          <a:extLst xmlns:a="http://schemas.openxmlformats.org/drawingml/2006/main">
            <a:ext uri="{FF2B5EF4-FFF2-40B4-BE49-F238E27FC236}">
              <a16:creationId xmlns:a16="http://schemas.microsoft.com/office/drawing/2014/main" id="{FD023F91-B35C-47EB-84D6-21E740776C1F}"/>
            </a:ext>
          </a:extLst>
        </cdr:cNvPr>
        <cdr:cNvSpPr txBox="1"/>
      </cdr:nvSpPr>
      <cdr:spPr>
        <a:xfrm xmlns:a="http://schemas.openxmlformats.org/drawingml/2006/main">
          <a:off x="2283209" y="1845484"/>
          <a:ext cx="249100" cy="169007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384</a:t>
          </a:r>
        </a:p>
      </cdr:txBody>
    </cdr:sp>
  </cdr:relSizeAnchor>
  <cdr:relSizeAnchor xmlns:cdr="http://schemas.openxmlformats.org/drawingml/2006/chartDrawing">
    <cdr:from>
      <cdr:x>0.91528</cdr:x>
      <cdr:y>0.94545</cdr:y>
    </cdr:from>
    <cdr:to>
      <cdr:x>1</cdr:x>
      <cdr:y>1</cdr:y>
    </cdr:to>
    <cdr:sp macro="" textlink="">
      <cdr:nvSpPr>
        <cdr:cNvPr id="16" name="a70c0d60-79fe-45e6-8f4e-a148c18c2fdb" hidden="1">
          <a:extLst xmlns:a="http://schemas.openxmlformats.org/drawingml/2006/main">
            <a:ext uri="{FF2B5EF4-FFF2-40B4-BE49-F238E27FC236}">
              <a16:creationId xmlns:a16="http://schemas.microsoft.com/office/drawing/2014/main" id="{DD0FB629-8D64-449C-9F02-EA707EC317D4}"/>
            </a:ext>
          </a:extLst>
        </cdr:cNvPr>
        <cdr:cNvSpPr/>
      </cdr:nvSpPr>
      <cdr:spPr bwMode="auto">
        <a:xfrm xmlns:a="http://schemas.openxmlformats.org/drawingml/2006/main">
          <a:off x="7375614" y="268010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0.91528</cdr:x>
      <cdr:y>0.94545</cdr:y>
    </cdr:from>
    <cdr:to>
      <cdr:x>1</cdr:x>
      <cdr:y>1</cdr:y>
    </cdr:to>
    <cdr:sp macro="" textlink="">
      <cdr:nvSpPr>
        <cdr:cNvPr id="17" name="2dbdfe56-7aa7-4b41-89c4-80e8a51b9d29" hidden="1">
          <a:extLst xmlns:a="http://schemas.openxmlformats.org/drawingml/2006/main">
            <a:ext uri="{FF2B5EF4-FFF2-40B4-BE49-F238E27FC236}">
              <a16:creationId xmlns:a16="http://schemas.microsoft.com/office/drawing/2014/main" id="{81EEFCA6-D5A4-4DB3-9A1D-7648A51742E2}"/>
            </a:ext>
          </a:extLst>
        </cdr:cNvPr>
        <cdr:cNvSpPr/>
      </cdr:nvSpPr>
      <cdr:spPr bwMode="auto">
        <a:xfrm xmlns:a="http://schemas.openxmlformats.org/drawingml/2006/main">
          <a:off x="7375614" y="268010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0.91528</cdr:x>
      <cdr:y>0.94545</cdr:y>
    </cdr:from>
    <cdr:to>
      <cdr:x>1</cdr:x>
      <cdr:y>1</cdr:y>
    </cdr:to>
    <cdr:sp macro="" textlink="">
      <cdr:nvSpPr>
        <cdr:cNvPr id="18" name="63f83915-e91c-4454-98ab-a55e1e5b99f0" hidden="1">
          <a:extLst xmlns:a="http://schemas.openxmlformats.org/drawingml/2006/main">
            <a:ext uri="{FF2B5EF4-FFF2-40B4-BE49-F238E27FC236}">
              <a16:creationId xmlns:a16="http://schemas.microsoft.com/office/drawing/2014/main" id="{B542202D-7287-451B-ACA3-173C5F80F21A}"/>
            </a:ext>
          </a:extLst>
        </cdr:cNvPr>
        <cdr:cNvSpPr/>
      </cdr:nvSpPr>
      <cdr:spPr bwMode="auto">
        <a:xfrm xmlns:a="http://schemas.openxmlformats.org/drawingml/2006/main">
          <a:off x="7375614" y="268010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0.91528</cdr:x>
      <cdr:y>0.94545</cdr:y>
    </cdr:from>
    <cdr:to>
      <cdr:x>1</cdr:x>
      <cdr:y>1</cdr:y>
    </cdr:to>
    <cdr:sp macro="" textlink="">
      <cdr:nvSpPr>
        <cdr:cNvPr id="21" name="8e55f650-e73e-4858-b0b9-2b8ff6ae1134" hidden="1">
          <a:extLst xmlns:a="http://schemas.openxmlformats.org/drawingml/2006/main">
            <a:ext uri="{FF2B5EF4-FFF2-40B4-BE49-F238E27FC236}">
              <a16:creationId xmlns:a16="http://schemas.microsoft.com/office/drawing/2014/main" id="{91926AB4-8B3E-4029-8E47-0040469DAF43}"/>
            </a:ext>
          </a:extLst>
        </cdr:cNvPr>
        <cdr:cNvSpPr/>
      </cdr:nvSpPr>
      <cdr:spPr bwMode="auto">
        <a:xfrm xmlns:a="http://schemas.openxmlformats.org/drawingml/2006/main">
          <a:off x="7375614" y="268010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0.83637</cdr:x>
      <cdr:y>0.96176</cdr:y>
    </cdr:from>
    <cdr:to>
      <cdr:x>0.96437</cdr:x>
      <cdr:y>0.99731</cdr:y>
    </cdr:to>
    <cdr:sp macro="" textlink="">
      <cdr:nvSpPr>
        <cdr:cNvPr id="22" name="746d1431-05e4-465d-8974-93a9a096319e">
          <a:extLst xmlns:a="http://schemas.openxmlformats.org/drawingml/2006/main">
            <a:ext uri="{FF2B5EF4-FFF2-40B4-BE49-F238E27FC236}">
              <a16:creationId xmlns:a16="http://schemas.microsoft.com/office/drawing/2014/main" id="{E4C62C19-5A8E-4B27-9BA9-D7F93807FFE7}"/>
            </a:ext>
          </a:extLst>
        </cdr:cNvPr>
        <cdr:cNvSpPr txBox="1"/>
      </cdr:nvSpPr>
      <cdr:spPr>
        <a:xfrm xmlns:a="http://schemas.openxmlformats.org/drawingml/2006/main">
          <a:off x="2876827" y="2726314"/>
          <a:ext cx="440267" cy="100794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600" dirty="0">
              <a:solidFill>
                <a:srgbClr val="1D1D1D"/>
              </a:solidFill>
              <a:latin typeface="Arial" panose="020B0604020202020204" pitchFamily="34" charset="0"/>
            </a:rPr>
            <a:t>Competitor T</a:t>
          </a:r>
        </a:p>
      </cdr:txBody>
    </cdr:sp>
  </cdr:relSizeAnchor>
  <cdr:relSizeAnchor xmlns:cdr="http://schemas.openxmlformats.org/drawingml/2006/chartDrawing">
    <cdr:from>
      <cdr:x>0.86379</cdr:x>
      <cdr:y>0.51806</cdr:y>
    </cdr:from>
    <cdr:to>
      <cdr:x>0.93621</cdr:x>
      <cdr:y>0.57769</cdr:y>
    </cdr:to>
    <cdr:sp macro="" textlink="">
      <cdr:nvSpPr>
        <cdr:cNvPr id="23" name="80dd34f8-0d3c-4180-86e6-249c3bf7f7c4">
          <a:extLst xmlns:a="http://schemas.openxmlformats.org/drawingml/2006/main">
            <a:ext uri="{FF2B5EF4-FFF2-40B4-BE49-F238E27FC236}">
              <a16:creationId xmlns:a16="http://schemas.microsoft.com/office/drawing/2014/main" id="{B41D805E-492D-45E2-A119-41350759DD51}"/>
            </a:ext>
          </a:extLst>
        </cdr:cNvPr>
        <cdr:cNvSpPr txBox="1"/>
      </cdr:nvSpPr>
      <cdr:spPr>
        <a:xfrm xmlns:a="http://schemas.openxmlformats.org/drawingml/2006/main">
          <a:off x="2971140" y="1468546"/>
          <a:ext cx="249100" cy="169035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en-US" sz="1000" dirty="0">
              <a:solidFill>
                <a:srgbClr val="FFFFFF"/>
              </a:solidFill>
              <a:latin typeface="Arial" panose="020B0604020202020204" pitchFamily="34" charset="0"/>
            </a:rPr>
            <a:t>585</a:t>
          </a:r>
        </a:p>
      </cdr:txBody>
    </cdr:sp>
  </cdr:relSizeAnchor>
  <cdr:relSizeAnchor xmlns:cdr="http://schemas.openxmlformats.org/drawingml/2006/chartDrawing">
    <cdr:from>
      <cdr:x>0.91528</cdr:x>
      <cdr:y>0.94545</cdr:y>
    </cdr:from>
    <cdr:to>
      <cdr:x>1</cdr:x>
      <cdr:y>1</cdr:y>
    </cdr:to>
    <cdr:sp macro="" textlink="">
      <cdr:nvSpPr>
        <cdr:cNvPr id="24" name="4af29930-1105-4d17-8ac2-cbd7e6c7c76a" hidden="1">
          <a:extLst xmlns:a="http://schemas.openxmlformats.org/drawingml/2006/main">
            <a:ext uri="{FF2B5EF4-FFF2-40B4-BE49-F238E27FC236}">
              <a16:creationId xmlns:a16="http://schemas.microsoft.com/office/drawing/2014/main" id="{071D7326-7C4F-4696-BEA3-FA939AA54FF8}"/>
            </a:ext>
          </a:extLst>
        </cdr:cNvPr>
        <cdr:cNvSpPr/>
      </cdr:nvSpPr>
      <cdr:spPr bwMode="auto">
        <a:xfrm xmlns:a="http://schemas.openxmlformats.org/drawingml/2006/main">
          <a:off x="7375614" y="268010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0.5504</cdr:x>
      <cdr:y>0.00168</cdr:y>
    </cdr:from>
    <cdr:to>
      <cdr:x>0.6496</cdr:x>
      <cdr:y>0.06504</cdr:y>
    </cdr:to>
    <cdr:sp macro="" textlink="">
      <cdr:nvSpPr>
        <cdr:cNvPr id="4" name="2ce4bb42-49dc-421b-9604-7c500da8433d">
          <a:extLst xmlns:a="http://schemas.openxmlformats.org/drawingml/2006/main">
            <a:ext uri="{FF2B5EF4-FFF2-40B4-BE49-F238E27FC236}">
              <a16:creationId xmlns:a16="http://schemas.microsoft.com/office/drawing/2014/main" id="{E7ADF6E3-CB7F-4B22-B1DE-A8918C476052}"/>
            </a:ext>
          </a:extLst>
        </cdr:cNvPr>
        <cdr:cNvSpPr/>
      </cdr:nvSpPr>
      <cdr:spPr bwMode="auto">
        <a:xfrm xmlns:a="http://schemas.openxmlformats.org/drawingml/2006/main">
          <a:off x="1893202" y="4768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>
            <a:alpha val="0"/>
          </a:srgbClr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-52%</a:t>
          </a:r>
        </a:p>
      </cdr:txBody>
    </cdr:sp>
  </cdr:relSizeAnchor>
  <cdr:relSizeAnchor xmlns:cdr="http://schemas.openxmlformats.org/drawingml/2006/chartDrawing">
    <cdr:from>
      <cdr:x>0.1504</cdr:x>
      <cdr:y>0.00168</cdr:y>
    </cdr:from>
    <cdr:to>
      <cdr:x>0.2496</cdr:x>
      <cdr:y>0.06504</cdr:y>
    </cdr:to>
    <cdr:sp macro="" textlink="">
      <cdr:nvSpPr>
        <cdr:cNvPr id="6" name="5ed33b9e-fffc-4137-8d5c-c9b29cdcaedd">
          <a:extLst xmlns:a="http://schemas.openxmlformats.org/drawingml/2006/main">
            <a:ext uri="{FF2B5EF4-FFF2-40B4-BE49-F238E27FC236}">
              <a16:creationId xmlns:a16="http://schemas.microsoft.com/office/drawing/2014/main" id="{2B158939-D217-4AB4-BCD1-0F5F1CB367FF}"/>
            </a:ext>
          </a:extLst>
        </cdr:cNvPr>
        <cdr:cNvSpPr/>
      </cdr:nvSpPr>
      <cdr:spPr bwMode="auto">
        <a:xfrm xmlns:a="http://schemas.openxmlformats.org/drawingml/2006/main">
          <a:off x="517339" y="4768"/>
          <a:ext cx="341184" cy="17959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1D1D1D"/>
          </a:solidFill>
          <a:miter lim="800000"/>
          <a:headEnd/>
          <a:tailEnd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-20%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2" name="Picture 21">
          <a:extLst xmlns:a="http://schemas.openxmlformats.org/drawingml/2006/main">
            <a:ext uri="{FF2B5EF4-FFF2-40B4-BE49-F238E27FC236}">
              <a16:creationId xmlns:a16="http://schemas.microsoft.com/office/drawing/2014/main" id="{D34DE8D0-8C80-4081-A741-587C17272801}"/>
            </a:ext>
          </a:extLst>
        </cdr:cNvPr>
        <cdr:cNvPicPr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390418" cy="294023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0.03269</cdr:x>
      <cdr:y>0.9543</cdr:y>
    </cdr:from>
    <cdr:to>
      <cdr:x>0.24631</cdr:x>
      <cdr:y>0.99654</cdr:y>
    </cdr:to>
    <cdr:sp macro="" textlink="">
      <cdr:nvSpPr>
        <cdr:cNvPr id="5" name="6f146172-5d09-449f-8245-5a1a5a5927ed">
          <a:extLst xmlns:a="http://schemas.openxmlformats.org/drawingml/2006/main">
            <a:ext uri="{FF2B5EF4-FFF2-40B4-BE49-F238E27FC236}">
              <a16:creationId xmlns:a16="http://schemas.microsoft.com/office/drawing/2014/main" id="{C8F44B9A-4E05-4F3A-9067-6EA294A066CA}"/>
            </a:ext>
          </a:extLst>
        </cdr:cNvPr>
        <cdr:cNvSpPr txBox="1"/>
      </cdr:nvSpPr>
      <cdr:spPr>
        <a:xfrm xmlns:a="http://schemas.openxmlformats.org/drawingml/2006/main">
          <a:off x="110843" y="2805869"/>
          <a:ext cx="724261" cy="124196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 dirty="0">
              <a:solidFill>
                <a:srgbClr val="1D1D1D"/>
              </a:solidFill>
              <a:latin typeface="Arial" panose="020B0604020202020204" pitchFamily="34" charset="0"/>
            </a:rPr>
            <a:t>IGLR65R140D2</a:t>
          </a:r>
        </a:p>
      </cdr:txBody>
    </cdr:sp>
  </cdr:relSizeAnchor>
  <cdr:relSizeAnchor xmlns:cdr="http://schemas.openxmlformats.org/drawingml/2006/chartDrawing">
    <cdr:from>
      <cdr:x>0.31094</cdr:x>
      <cdr:y>0.9543</cdr:y>
    </cdr:from>
    <cdr:to>
      <cdr:x>0.52455</cdr:x>
      <cdr:y>0.99654</cdr:y>
    </cdr:to>
    <cdr:sp macro="" textlink="">
      <cdr:nvSpPr>
        <cdr:cNvPr id="6" name="e976d520-ae3e-421f-9165-c5e1941d3cc0">
          <a:extLst xmlns:a="http://schemas.openxmlformats.org/drawingml/2006/main">
            <a:ext uri="{FF2B5EF4-FFF2-40B4-BE49-F238E27FC236}">
              <a16:creationId xmlns:a16="http://schemas.microsoft.com/office/drawing/2014/main" id="{BD0BA6AD-ACCF-4F07-9053-7CE6CF357760}"/>
            </a:ext>
          </a:extLst>
        </cdr:cNvPr>
        <cdr:cNvSpPr txBox="1"/>
      </cdr:nvSpPr>
      <cdr:spPr>
        <a:xfrm xmlns:a="http://schemas.openxmlformats.org/drawingml/2006/main">
          <a:off x="1054226" y="2805869"/>
          <a:ext cx="724227" cy="124196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IGLR60R190D1</a:t>
          </a:r>
        </a:p>
      </cdr:txBody>
    </cdr:sp>
  </cdr:relSizeAnchor>
  <cdr:relSizeAnchor xmlns:cdr="http://schemas.openxmlformats.org/drawingml/2006/chartDrawing">
    <cdr:from>
      <cdr:x>0.6142</cdr:x>
      <cdr:y>0.9543</cdr:y>
    </cdr:from>
    <cdr:to>
      <cdr:x>0.77779</cdr:x>
      <cdr:y>0.99654</cdr:y>
    </cdr:to>
    <cdr:sp macro="" textlink="">
      <cdr:nvSpPr>
        <cdr:cNvPr id="7" name="2ca468e6-9d2e-4755-a750-aaa0839724b6">
          <a:extLst xmlns:a="http://schemas.openxmlformats.org/drawingml/2006/main">
            <a:ext uri="{FF2B5EF4-FFF2-40B4-BE49-F238E27FC236}">
              <a16:creationId xmlns:a16="http://schemas.microsoft.com/office/drawing/2014/main" id="{B34C6D00-ABC1-487C-B441-5FAC544C7A38}"/>
            </a:ext>
          </a:extLst>
        </cdr:cNvPr>
        <cdr:cNvSpPr txBox="1"/>
      </cdr:nvSpPr>
      <cdr:spPr>
        <a:xfrm xmlns:a="http://schemas.openxmlformats.org/drawingml/2006/main">
          <a:off x="2082403" y="2805869"/>
          <a:ext cx="554639" cy="124196"/>
        </a:xfrm>
        <a:prstGeom xmlns:a="http://schemas.openxmlformats.org/drawingml/2006/main" prst="rect">
          <a:avLst/>
        </a:prstGeom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0" tIns="0" rIns="0" bIns="0" rtlCol="0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800">
              <a:solidFill>
                <a:srgbClr val="1D1D1D"/>
              </a:solidFill>
              <a:latin typeface="Arial" panose="020B0604020202020204" pitchFamily="34" charset="0"/>
            </a:rPr>
            <a:t>Competitor I</a:t>
          </a:r>
        </a:p>
      </cdr:txBody>
    </cdr:sp>
  </cdr:relSizeAnchor>
  <cdr:relSizeAnchor xmlns:cdr="http://schemas.openxmlformats.org/drawingml/2006/chartDrawing">
    <cdr:from>
      <cdr:x>0.1128</cdr:x>
      <cdr:y>0.51229</cdr:y>
    </cdr:from>
    <cdr:to>
      <cdr:x>0.16545</cdr:x>
      <cdr:y>0.56977</cdr:y>
    </cdr:to>
    <cdr:sp macro="" textlink="">
      <cdr:nvSpPr>
        <cdr:cNvPr id="10" name="677b80fa-2940-40f8-8529-fd3d4833309b">
          <a:extLst xmlns:a="http://schemas.openxmlformats.org/drawingml/2006/main">
            <a:ext uri="{FF2B5EF4-FFF2-40B4-BE49-F238E27FC236}">
              <a16:creationId xmlns:a16="http://schemas.microsoft.com/office/drawing/2014/main" id="{8B97F976-7443-4B09-A7C2-E475C44A6E19}"/>
            </a:ext>
          </a:extLst>
        </cdr:cNvPr>
        <cdr:cNvSpPr txBox="1"/>
      </cdr:nvSpPr>
      <cdr:spPr>
        <a:xfrm xmlns:a="http://schemas.openxmlformats.org/drawingml/2006/main">
          <a:off x="382445" y="1506255"/>
          <a:ext cx="178506" cy="169004"/>
        </a:xfrm>
        <a:prstGeom xmlns:a="http://schemas.openxmlformats.org/drawingml/2006/main" prst="rect">
          <a:avLst/>
        </a:prstGeom>
        <a:solidFill xmlns:a="http://schemas.openxmlformats.org/drawingml/2006/main">
          <a:srgbClr val="9C216E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14</a:t>
          </a:r>
        </a:p>
      </cdr:txBody>
    </cdr:sp>
  </cdr:relSizeAnchor>
  <cdr:relSizeAnchor xmlns:cdr="http://schemas.openxmlformats.org/drawingml/2006/chartDrawing">
    <cdr:from>
      <cdr:x>0.39244</cdr:x>
      <cdr:y>0.59344</cdr:y>
    </cdr:from>
    <cdr:to>
      <cdr:x>0.44232</cdr:x>
      <cdr:y>0.65093</cdr:y>
    </cdr:to>
    <cdr:sp macro="" textlink="">
      <cdr:nvSpPr>
        <cdr:cNvPr id="11" name="d42242a1-c073-49b3-acb3-da7667dc8cfa">
          <a:extLst xmlns:a="http://schemas.openxmlformats.org/drawingml/2006/main">
            <a:ext uri="{FF2B5EF4-FFF2-40B4-BE49-F238E27FC236}">
              <a16:creationId xmlns:a16="http://schemas.microsoft.com/office/drawing/2014/main" id="{E8B3DB5A-0953-4434-BAE3-6AB65A98D754}"/>
            </a:ext>
          </a:extLst>
        </cdr:cNvPr>
        <cdr:cNvSpPr txBox="1"/>
      </cdr:nvSpPr>
      <cdr:spPr>
        <a:xfrm xmlns:a="http://schemas.openxmlformats.org/drawingml/2006/main">
          <a:off x="1330528" y="1744855"/>
          <a:ext cx="169114" cy="169034"/>
        </a:xfrm>
        <a:prstGeom xmlns:a="http://schemas.openxmlformats.org/drawingml/2006/main" prst="rect">
          <a:avLst/>
        </a:prstGeom>
        <a:solidFill xmlns:a="http://schemas.openxmlformats.org/drawingml/2006/main">
          <a:srgbClr val="0A827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11</a:t>
          </a:r>
        </a:p>
      </cdr:txBody>
    </cdr:sp>
  </cdr:relSizeAnchor>
  <cdr:relSizeAnchor xmlns:cdr="http://schemas.openxmlformats.org/drawingml/2006/chartDrawing">
    <cdr:from>
      <cdr:x>0.65507</cdr:x>
      <cdr:y>0.57992</cdr:y>
    </cdr:from>
    <cdr:to>
      <cdr:x>0.73617</cdr:x>
      <cdr:y>0.6374</cdr:y>
    </cdr:to>
    <cdr:sp macro="" textlink="">
      <cdr:nvSpPr>
        <cdr:cNvPr id="12" name="b5a82fc7-0ab6-4a2a-8f13-4da0398ab5a6">
          <a:extLst xmlns:a="http://schemas.openxmlformats.org/drawingml/2006/main">
            <a:ext uri="{FF2B5EF4-FFF2-40B4-BE49-F238E27FC236}">
              <a16:creationId xmlns:a16="http://schemas.microsoft.com/office/drawing/2014/main" id="{7AD44B04-C8DF-49BB-A99E-F7495A6F1015}"/>
            </a:ext>
          </a:extLst>
        </cdr:cNvPr>
        <cdr:cNvSpPr txBox="1"/>
      </cdr:nvSpPr>
      <cdr:spPr>
        <a:xfrm xmlns:a="http://schemas.openxmlformats.org/drawingml/2006/main">
          <a:off x="2220973" y="1705103"/>
          <a:ext cx="274962" cy="169005"/>
        </a:xfrm>
        <a:prstGeom xmlns:a="http://schemas.openxmlformats.org/drawingml/2006/main" prst="rect">
          <a:avLst/>
        </a:prstGeom>
        <a:solidFill xmlns:a="http://schemas.openxmlformats.org/drawingml/2006/main">
          <a:srgbClr val="8D8786"/>
        </a:solidFill>
        <a:ln xmlns:a="http://schemas.openxmlformats.org/drawingml/2006/main" w="0" cap="flat" cmpd="sng" algn="ctr">
          <a:solidFill>
            <a:prstClr val="black">
              <a:alpha val="0"/>
            </a:prstClr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vertOverflow="clip" vert="horz" wrap="none" lIns="18000" tIns="7200" rIns="18000" bIns="7200" rtlCol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FFFFFF"/>
              </a:solidFill>
              <a:latin typeface="Arial" panose="020B0604020202020204" pitchFamily="34" charset="0"/>
            </a:rPr>
            <a:t>11,5</a:t>
          </a:r>
        </a:p>
      </cdr:txBody>
    </cdr:sp>
  </cdr:relSizeAnchor>
  <cdr:relSizeAnchor xmlns:cdr="http://schemas.openxmlformats.org/drawingml/2006/chartDrawing">
    <cdr:from>
      <cdr:x>0.91405</cdr:x>
      <cdr:y>0.94741</cdr:y>
    </cdr:from>
    <cdr:to>
      <cdr:x>1</cdr:x>
      <cdr:y>1</cdr:y>
    </cdr:to>
    <cdr:sp macro="" textlink="">
      <cdr:nvSpPr>
        <cdr:cNvPr id="18" name="63f83915-e91c-4454-98ab-a55e1e5b99f0" hidden="1">
          <a:extLst xmlns:a="http://schemas.openxmlformats.org/drawingml/2006/main">
            <a:ext uri="{FF2B5EF4-FFF2-40B4-BE49-F238E27FC236}">
              <a16:creationId xmlns:a16="http://schemas.microsoft.com/office/drawing/2014/main" id="{B542202D-7287-451B-ACA3-173C5F80F21A}"/>
            </a:ext>
          </a:extLst>
        </cdr:cNvPr>
        <cdr:cNvSpPr/>
      </cdr:nvSpPr>
      <cdr:spPr bwMode="auto">
        <a:xfrm xmlns:a="http://schemas.openxmlformats.org/drawingml/2006/main">
          <a:off x="7375614" y="278561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0.91405</cdr:x>
      <cdr:y>0.94741</cdr:y>
    </cdr:from>
    <cdr:to>
      <cdr:x>1</cdr:x>
      <cdr:y>1</cdr:y>
    </cdr:to>
    <cdr:sp macro="" textlink="">
      <cdr:nvSpPr>
        <cdr:cNvPr id="19" name="ce286923-ab70-4c36-a768-7d359d5b62cf" hidden="1">
          <a:extLst xmlns:a="http://schemas.openxmlformats.org/drawingml/2006/main">
            <a:ext uri="{FF2B5EF4-FFF2-40B4-BE49-F238E27FC236}">
              <a16:creationId xmlns:a16="http://schemas.microsoft.com/office/drawing/2014/main" id="{610CB7C1-31C2-4684-B263-15360C260CDE}"/>
            </a:ext>
          </a:extLst>
        </cdr:cNvPr>
        <cdr:cNvSpPr/>
      </cdr:nvSpPr>
      <cdr:spPr bwMode="auto">
        <a:xfrm xmlns:a="http://schemas.openxmlformats.org/drawingml/2006/main">
          <a:off x="7375614" y="278561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0.91405</cdr:x>
      <cdr:y>0.94741</cdr:y>
    </cdr:from>
    <cdr:to>
      <cdr:x>1</cdr:x>
      <cdr:y>1</cdr:y>
    </cdr:to>
    <cdr:sp macro="" textlink="">
      <cdr:nvSpPr>
        <cdr:cNvPr id="21" name="8e55f650-e73e-4858-b0b9-2b8ff6ae1134" hidden="1">
          <a:extLst xmlns:a="http://schemas.openxmlformats.org/drawingml/2006/main">
            <a:ext uri="{FF2B5EF4-FFF2-40B4-BE49-F238E27FC236}">
              <a16:creationId xmlns:a16="http://schemas.microsoft.com/office/drawing/2014/main" id="{91926AB4-8B3E-4029-8E47-0040469DAF43}"/>
            </a:ext>
          </a:extLst>
        </cdr:cNvPr>
        <cdr:cNvSpPr/>
      </cdr:nvSpPr>
      <cdr:spPr bwMode="auto">
        <a:xfrm xmlns:a="http://schemas.openxmlformats.org/drawingml/2006/main">
          <a:off x="7375614" y="2785615"/>
          <a:ext cx="291397" cy="154623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0"/>
          </a:srgbClr>
        </a:solidFill>
        <a:ln xmlns:a="http://schemas.openxmlformats.org/drawingml/2006/main" w="0" cap="flat" cmpd="sng" algn="ctr">
          <a:solidFill>
            <a:srgbClr val="FFFFFF">
              <a:alpha val="0"/>
            </a:srgbClr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3600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1000">
              <a:solidFill>
                <a:srgbClr val="1D1D1D"/>
              </a:solidFill>
              <a:latin typeface="Arial" panose="020B0604020202020204" pitchFamily="34" charset="0"/>
            </a:rPr>
            <a:t>-272</a:t>
          </a:r>
        </a:p>
      </cdr:txBody>
    </cdr:sp>
  </cdr:relSizeAnchor>
  <cdr:relSizeAnchor xmlns:cdr="http://schemas.openxmlformats.org/drawingml/2006/chartDrawing">
    <cdr:from>
      <cdr:x>0.21576</cdr:x>
      <cdr:y>0.00165</cdr:y>
    </cdr:from>
    <cdr:to>
      <cdr:x>0.34074</cdr:x>
      <cdr:y>0.06999</cdr:y>
    </cdr:to>
    <cdr:sp macro="" textlink="">
      <cdr:nvSpPr>
        <cdr:cNvPr id="32" name="47699e0d-0337-4eab-b37d-487b18198996">
          <a:extLst xmlns:a="http://schemas.openxmlformats.org/drawingml/2006/main">
            <a:ext uri="{FF2B5EF4-FFF2-40B4-BE49-F238E27FC236}">
              <a16:creationId xmlns:a16="http://schemas.microsoft.com/office/drawing/2014/main" id="{E4B65ADA-035C-4D32-BEFC-24EE6D3C8CE1}"/>
            </a:ext>
          </a:extLst>
        </cdr:cNvPr>
        <cdr:cNvSpPr/>
      </cdr:nvSpPr>
      <cdr:spPr bwMode="auto">
        <a:xfrm xmlns:a="http://schemas.openxmlformats.org/drawingml/2006/main">
          <a:off x="731513" y="4851"/>
          <a:ext cx="423734" cy="2009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1D1D1D"/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4763" tIns="4763" rIns="4763" bIns="4763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900">
              <a:solidFill>
                <a:srgbClr val="1D1D1D"/>
              </a:solidFill>
              <a:latin typeface="Arial" panose="020B0604020202020204" pitchFamily="34" charset="0"/>
            </a:rPr>
            <a:t>+27%</a:t>
          </a:r>
        </a:p>
      </cdr:txBody>
    </cdr:sp>
  </cdr:relSizeAnchor>
  <cdr:relSizeAnchor xmlns:cdr="http://schemas.openxmlformats.org/drawingml/2006/chartDrawing">
    <cdr:from>
      <cdr:x>0.81345</cdr:x>
      <cdr:y>0.19575</cdr:y>
    </cdr:from>
    <cdr:to>
      <cdr:x>0.93843</cdr:x>
      <cdr:y>0.26408</cdr:y>
    </cdr:to>
    <cdr:sp macro="" textlink="">
      <cdr:nvSpPr>
        <cdr:cNvPr id="8" name="0aa828cc-40a1-4cc4-a5a4-4b7eeed00817">
          <a:extLst xmlns:a="http://schemas.openxmlformats.org/drawingml/2006/main">
            <a:ext uri="{FF2B5EF4-FFF2-40B4-BE49-F238E27FC236}">
              <a16:creationId xmlns:a16="http://schemas.microsoft.com/office/drawing/2014/main" id="{7CEC7982-C7ED-4890-B580-B87291982CE6}"/>
            </a:ext>
          </a:extLst>
        </cdr:cNvPr>
        <cdr:cNvSpPr/>
      </cdr:nvSpPr>
      <cdr:spPr bwMode="auto">
        <a:xfrm xmlns:a="http://schemas.openxmlformats.org/drawingml/2006/main">
          <a:off x="2757926" y="575538"/>
          <a:ext cx="423742" cy="200927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1D1D1D"/>
          </a:solidFill>
          <a:prstDash val="solid"/>
          <a:miter lim="800000"/>
          <a:headEnd type="none" w="med" len="med"/>
          <a:tailEnd type="none" w="med" len="med"/>
        </a:ln>
      </cdr:spPr>
      <cdr:txBody>
        <a:bodyPr xmlns:a="http://schemas.openxmlformats.org/drawingml/2006/main" vertOverflow="clip" wrap="none" lIns="0" tIns="0" rIns="0" bIns="0" anchor="ctr" anchorCtr="1"/>
        <a:lstStyle xmlns:a="http://schemas.openxmlformats.org/drawingml/2006/main"/>
        <a:p xmlns:a="http://schemas.openxmlformats.org/drawingml/2006/main">
          <a:pPr algn="ctr" defTabSz="495300"/>
          <a:r>
            <a:rPr lang="de-DE" sz="900">
              <a:solidFill>
                <a:srgbClr val="1D1D1D"/>
              </a:solidFill>
              <a:latin typeface="Arial" panose="020B0604020202020204" pitchFamily="34" charset="0"/>
            </a:rPr>
            <a:t>+22%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848.xml"/><Relationship Id="rId3" Type="http://schemas.openxmlformats.org/officeDocument/2006/relationships/tags" Target="../tags/tag843.xml"/><Relationship Id="rId7" Type="http://schemas.openxmlformats.org/officeDocument/2006/relationships/tags" Target="../tags/tag847.xml"/><Relationship Id="rId12" Type="http://schemas.openxmlformats.org/officeDocument/2006/relationships/image" Target="../media/image22.png"/><Relationship Id="rId2" Type="http://schemas.openxmlformats.org/officeDocument/2006/relationships/tags" Target="../tags/tag842.xml"/><Relationship Id="rId1" Type="http://schemas.openxmlformats.org/officeDocument/2006/relationships/theme" Target="../theme/theme6.xml"/><Relationship Id="rId6" Type="http://schemas.openxmlformats.org/officeDocument/2006/relationships/tags" Target="../tags/tag846.xml"/><Relationship Id="rId11" Type="http://schemas.openxmlformats.org/officeDocument/2006/relationships/tags" Target="../tags/tag851.xml"/><Relationship Id="rId5" Type="http://schemas.openxmlformats.org/officeDocument/2006/relationships/tags" Target="../tags/tag845.xml"/><Relationship Id="rId10" Type="http://schemas.openxmlformats.org/officeDocument/2006/relationships/tags" Target="../tags/tag850.xml"/><Relationship Id="rId4" Type="http://schemas.openxmlformats.org/officeDocument/2006/relationships/tags" Target="../tags/tag844.xml"/><Relationship Id="rId9" Type="http://schemas.openxmlformats.org/officeDocument/2006/relationships/tags" Target="../tags/tag84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ader Placeholder" hidden="1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709930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55819">
              <a:defRPr sz="1200">
                <a:latin typeface="Tahoma" pitchFamily="34" charset="0"/>
              </a:defRPr>
            </a:lvl1pPr>
          </a:lstStyle>
          <a:p>
            <a:endParaRPr lang="en-US" sz="100" dirty="0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" hidden="1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ctr"/>
            <a:r>
              <a:rPr lang="en-US" sz="100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pPr algn="ctr"/>
            <a:r>
              <a:rPr lang="en-US" sz="100" b="1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9" name="Date Placeholder" hidden="1"/>
          <p:cNvSpPr>
            <a:spLocks noGrp="1"/>
          </p:cNvSpPr>
          <p:nvPr>
            <p:ph type="dt" sz="quarter" idx="1"/>
            <p:custDataLst>
              <p:tags r:id="rId4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 algn="l"/>
            <a:r>
              <a:rPr lang="en-US" sz="100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2020-09-28</a:t>
            </a:r>
          </a:p>
          <a:p>
            <a:pPr algn="l"/>
            <a:endParaRPr lang="en-US" sz="100" dirty="0">
              <a:noFill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3"/>
          </p:nvPr>
        </p:nvSpPr>
        <p:spPr>
          <a:xfrm>
            <a:off x="5997922" y="9833798"/>
            <a:ext cx="612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4F5EA4BF-E9AE-43AF-B3B0-E8B2B4D213BF}" type="slidenum">
              <a:rPr lang="en-US" sz="80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" name="empower_document_placeholder" hidden="1">
            <a:extLst>
              <a:ext uri="{FF2B5EF4-FFF2-40B4-BE49-F238E27FC236}">
                <a16:creationId xmlns:a16="http://schemas.microsoft.com/office/drawing/2014/main" id="{AB77BC53-8E05-4977-B193-6A6AD69A870A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auto">
          <a:xfrm>
            <a:off x="489310" y="426585"/>
            <a:ext cx="259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[Owner:   Doc ID:   Vers.: ]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empower_proprietary_placeholder">
            <a:extLst>
              <a:ext uri="{FF2B5EF4-FFF2-40B4-BE49-F238E27FC236}">
                <a16:creationId xmlns:a16="http://schemas.microsoft.com/office/drawing/2014/main" id="{8A3F532B-9233-4B6C-A1AE-20F78C1A46B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5637922" y="9545798"/>
            <a:ext cx="97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Infineon Proprietary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empower_draft_placeholder" hidden="1">
            <a:extLst>
              <a:ext uri="{FF2B5EF4-FFF2-40B4-BE49-F238E27FC236}">
                <a16:creationId xmlns:a16="http://schemas.microsoft.com/office/drawing/2014/main" id="{707F235E-2AB2-45AA-AAE4-3CA5D9E6B28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 bwMode="auto">
          <a:xfrm>
            <a:off x="489310" y="9545798"/>
            <a:ext cx="360362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DRAFT -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empower_footer_placeholder">
            <a:extLst>
              <a:ext uri="{FF2B5EF4-FFF2-40B4-BE49-F238E27FC236}">
                <a16:creationId xmlns:a16="http://schemas.microsoft.com/office/drawing/2014/main" id="{5B6337D7-EF4A-437B-98C9-7A76CBDDE797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auto">
          <a:xfrm>
            <a:off x="2001479" y="9833798"/>
            <a:ext cx="309634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dirty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2025. All rights reserved.</a:t>
            </a:r>
          </a:p>
        </p:txBody>
      </p:sp>
      <p:sp>
        <p:nvSpPr>
          <p:cNvPr id="16" name="empower_classification_attention_placeholder" hidden="1">
            <a:extLst>
              <a:ext uri="{FF2B5EF4-FFF2-40B4-BE49-F238E27FC236}">
                <a16:creationId xmlns:a16="http://schemas.microsoft.com/office/drawing/2014/main" id="{07AA87B6-2D72-4228-A7D0-DDCA437050BF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 bwMode="auto">
          <a:xfrm>
            <a:off x="3063723" y="426585"/>
            <a:ext cx="971855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empower_classification_placeholder">
            <a:extLst>
              <a:ext uri="{FF2B5EF4-FFF2-40B4-BE49-F238E27FC236}">
                <a16:creationId xmlns:a16="http://schemas.microsoft.com/office/drawing/2014/main" id="{162FD7ED-CC36-4F26-ADD4-95B9EFF2AE3D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 bwMode="auto">
          <a:xfrm>
            <a:off x="3062327" y="426585"/>
            <a:ext cx="973251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empower_date_placeholder">
            <a:extLst>
              <a:ext uri="{FF2B5EF4-FFF2-40B4-BE49-F238E27FC236}">
                <a16:creationId xmlns:a16="http://schemas.microsoft.com/office/drawing/2014/main" id="{17C46F5C-5E8F-4CC2-80E6-B88261E13B5B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 bwMode="auto">
          <a:xfrm>
            <a:off x="489309" y="9833798"/>
            <a:ext cx="61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04.2025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26" name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7072" y="295163"/>
            <a:ext cx="880886" cy="4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428692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838.xml"/><Relationship Id="rId3" Type="http://schemas.openxmlformats.org/officeDocument/2006/relationships/tags" Target="../tags/tag833.xml"/><Relationship Id="rId7" Type="http://schemas.openxmlformats.org/officeDocument/2006/relationships/tags" Target="../tags/tag837.xml"/><Relationship Id="rId12" Type="http://schemas.openxmlformats.org/officeDocument/2006/relationships/image" Target="../media/image22.png"/><Relationship Id="rId2" Type="http://schemas.openxmlformats.org/officeDocument/2006/relationships/tags" Target="../tags/tag832.xml"/><Relationship Id="rId1" Type="http://schemas.openxmlformats.org/officeDocument/2006/relationships/theme" Target="../theme/theme5.xml"/><Relationship Id="rId6" Type="http://schemas.openxmlformats.org/officeDocument/2006/relationships/tags" Target="../tags/tag836.xml"/><Relationship Id="rId11" Type="http://schemas.openxmlformats.org/officeDocument/2006/relationships/tags" Target="../tags/tag841.xml"/><Relationship Id="rId5" Type="http://schemas.openxmlformats.org/officeDocument/2006/relationships/tags" Target="../tags/tag835.xml"/><Relationship Id="rId10" Type="http://schemas.openxmlformats.org/officeDocument/2006/relationships/tags" Target="../tags/tag840.xml"/><Relationship Id="rId4" Type="http://schemas.openxmlformats.org/officeDocument/2006/relationships/tags" Target="../tags/tag834.xml"/><Relationship Id="rId9" Type="http://schemas.openxmlformats.org/officeDocument/2006/relationships/tags" Target="../tags/tag8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Slide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1012825"/>
            <a:ext cx="61912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997" name="Notes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3306" y="4757266"/>
            <a:ext cx="6191968" cy="478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Notes</a:t>
            </a:r>
          </a:p>
        </p:txBody>
      </p:sp>
      <p:sp>
        <p:nvSpPr>
          <p:cNvPr id="28" name="Header Placeholder" hidden="1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709930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55819">
              <a:defRPr sz="10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100" dirty="0"/>
          </a:p>
        </p:txBody>
      </p:sp>
      <p:sp>
        <p:nvSpPr>
          <p:cNvPr id="10" name="Footer Placeholder" hidden="1"/>
          <p:cNvSpPr>
            <a:spLocks noGrp="1"/>
          </p:cNvSpPr>
          <p:nvPr>
            <p:ph type="ftr" sz="quarter" idx="4"/>
            <p:custDataLst>
              <p:tags r:id="rId3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1" name="Date Placeholder" hidden="1"/>
          <p:cNvSpPr>
            <a:spLocks noGrp="1"/>
          </p:cNvSpPr>
          <p:nvPr>
            <p:ph type="dt" idx="1"/>
            <p:custDataLst>
              <p:tags r:id="rId4"/>
            </p:custDataLst>
          </p:nvPr>
        </p:nvSpPr>
        <p:spPr>
          <a:xfrm>
            <a:off x="7099300" y="10234613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2020-09-28</a:t>
            </a:r>
          </a:p>
          <a:p>
            <a:endParaRPr lang="en-US" dirty="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6033274" y="9833798"/>
            <a:ext cx="612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92828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165D906-55BD-49C5-997D-27A40DB53D15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mpower_document_placeholder" hidden="1">
            <a:extLst>
              <a:ext uri="{FF2B5EF4-FFF2-40B4-BE49-F238E27FC236}">
                <a16:creationId xmlns:a16="http://schemas.microsoft.com/office/drawing/2014/main" id="{E8AE2277-2635-47CE-8461-F921E010AD6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auto">
          <a:xfrm>
            <a:off x="453306" y="426585"/>
            <a:ext cx="259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[Owner:   Doc ID:   Vers.: ]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empower_proprietary_placeholder">
            <a:extLst>
              <a:ext uri="{FF2B5EF4-FFF2-40B4-BE49-F238E27FC236}">
                <a16:creationId xmlns:a16="http://schemas.microsoft.com/office/drawing/2014/main" id="{1ED6373F-3656-4DFD-9B9C-BC0ABABA2CBF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5673274" y="9545798"/>
            <a:ext cx="97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Infineon Proprietary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empower_draft_placeholder" hidden="1">
            <a:extLst>
              <a:ext uri="{FF2B5EF4-FFF2-40B4-BE49-F238E27FC236}">
                <a16:creationId xmlns:a16="http://schemas.microsoft.com/office/drawing/2014/main" id="{3D3123B4-E08C-4CCD-9703-AD1F689F1FB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 bwMode="auto">
          <a:xfrm>
            <a:off x="453306" y="9545798"/>
            <a:ext cx="360362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DRAFT -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empower_footer_placeholder">
            <a:extLst>
              <a:ext uri="{FF2B5EF4-FFF2-40B4-BE49-F238E27FC236}">
                <a16:creationId xmlns:a16="http://schemas.microsoft.com/office/drawing/2014/main" id="{7E51E007-F5B3-45C7-900F-9B0FFE9F37F6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auto">
          <a:xfrm>
            <a:off x="2001479" y="9833798"/>
            <a:ext cx="309634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dirty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2025. All rights reserved.</a:t>
            </a:r>
          </a:p>
        </p:txBody>
      </p:sp>
      <p:sp>
        <p:nvSpPr>
          <p:cNvPr id="6" name="empower_classification_attention_placeholder" hidden="1">
            <a:extLst>
              <a:ext uri="{FF2B5EF4-FFF2-40B4-BE49-F238E27FC236}">
                <a16:creationId xmlns:a16="http://schemas.microsoft.com/office/drawing/2014/main" id="{CD1E0C77-9862-4B96-A3C1-8F3320EB5330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 bwMode="auto">
          <a:xfrm>
            <a:off x="3063723" y="426585"/>
            <a:ext cx="971855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E30034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empower_classification_placeholder">
            <a:extLst>
              <a:ext uri="{FF2B5EF4-FFF2-40B4-BE49-F238E27FC236}">
                <a16:creationId xmlns:a16="http://schemas.microsoft.com/office/drawing/2014/main" id="{9F464BB7-63C3-4B8A-A50E-5FC32FA6A18F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 bwMode="auto">
          <a:xfrm>
            <a:off x="3062327" y="426585"/>
            <a:ext cx="973251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b="1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public</a:t>
            </a:r>
            <a:endParaRPr lang="de-DE" sz="800" b="1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8" name="empower_date_placeholder">
            <a:extLst>
              <a:ext uri="{FF2B5EF4-FFF2-40B4-BE49-F238E27FC236}">
                <a16:creationId xmlns:a16="http://schemas.microsoft.com/office/drawing/2014/main" id="{7E930412-6BBA-43BF-B0D5-11DDE46E471E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 bwMode="auto">
          <a:xfrm>
            <a:off x="453306" y="9833798"/>
            <a:ext cx="612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de-DE" sz="800" kern="0">
                <a:solidFill>
                  <a:srgbClr val="92828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04.2025</a:t>
            </a:r>
            <a:endParaRPr lang="de-DE" sz="800" kern="0" dirty="0">
              <a:solidFill>
                <a:srgbClr val="92828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32" name="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7072" y="295163"/>
            <a:ext cx="880886" cy="4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00418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9585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2pPr>
    <a:lvl3pPr marL="1219170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3pPr>
    <a:lvl4pPr marL="1828754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4pPr>
    <a:lvl5pPr marL="2438339" algn="l" rtl="0" fontAlgn="base">
      <a:spcBef>
        <a:spcPct val="30000"/>
      </a:spcBef>
      <a:spcAft>
        <a:spcPct val="0"/>
      </a:spcAft>
      <a:defRPr sz="1600" kern="1200">
        <a:solidFill>
          <a:srgbClr val="00214A"/>
        </a:solidFill>
        <a:latin typeface="Verdana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for Moderator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8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8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2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8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34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92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3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9300F-C071-9239-DDAD-7AAAB5C8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722FC-7B91-BD54-64FD-15EE9D7AC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010C75-40A4-1287-F352-A435903E1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554BA2C-223F-502C-6519-74C0806B19E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67C2F-85E4-BF60-E695-C33A45F306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D3CEFE-CE97-F8CA-96FD-8566F1E1E8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FB755-9950-17AC-50CD-D388EAE6D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43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21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6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D0E6-C0BC-8DFA-773C-98D9F484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4CEE2C-0CED-920E-8C55-608AFF776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F948E-E8AB-BAE5-E74A-CC2821532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for Moderator</a:t>
            </a:r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66C29E8-B22C-049C-290E-FC2B1F56AB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A6B9C-56C6-9775-4E8E-D5A68A80E0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361A83-3BE0-89BB-0BAF-49E4E369F4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E2E52-93D8-04A8-A5E3-819E572F0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03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Slide for Moderator</a:t>
            </a:r>
          </a:p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6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00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81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27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57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25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54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74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45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8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Slide for Moderator</a:t>
            </a:r>
          </a:p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09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21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73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Slide for Moderator</a:t>
            </a:r>
          </a:p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restricted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2020-09-28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65D906-55BD-49C5-997D-27A40DB53D1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2828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22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restricted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2020-09-28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65D906-55BD-49C5-997D-27A40DB53D1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2828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96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62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99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restricted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2020-09-28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65D906-55BD-49C5-997D-27A40DB53D1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2828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82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14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42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3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887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66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031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restricted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2020-09-28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65D906-55BD-49C5-997D-27A40DB53D1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2828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932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490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627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28285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68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for Moderator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85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for Moderator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5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1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FXSHAPE"/>
          <p:cNvSpPr>
            <a:spLocks noGrp="1" noRot="1" noChangeAspect="1"/>
          </p:cNvSpPr>
          <p:nvPr>
            <p:ph type="sldImg"/>
          </p:nvPr>
        </p:nvSpPr>
        <p:spPr>
          <a:xfrm>
            <a:off x="-577850" y="1012825"/>
            <a:ext cx="8255000" cy="4643438"/>
          </a:xfrm>
        </p:spPr>
      </p:sp>
      <p:sp>
        <p:nvSpPr>
          <p:cNvPr id="3" name="IFXSHAPE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FXSHAPE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5581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IFXSHAP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IFXSHAPE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" name="IFXSHAPE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8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Copyright © Infineon Technologies AG 2020. All rights reserved.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2020-09-28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5D906-55BD-49C5-997D-27A40DB53D1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94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sz="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4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2.jpg"/><Relationship Id="rId5" Type="http://schemas.openxmlformats.org/officeDocument/2006/relationships/tags" Target="../tags/tag1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5" Type="http://schemas.openxmlformats.org/officeDocument/2006/relationships/tags" Target="../tags/tag108.xml"/><Relationship Id="rId10" Type="http://schemas.openxmlformats.org/officeDocument/2006/relationships/tags" Target="../tags/tag113.xml"/><Relationship Id="rId4" Type="http://schemas.openxmlformats.org/officeDocument/2006/relationships/tags" Target="../tags/tag107.xml"/><Relationship Id="rId9" Type="http://schemas.openxmlformats.org/officeDocument/2006/relationships/tags" Target="../tags/tag1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0" Type="http://schemas.openxmlformats.org/officeDocument/2006/relationships/tags" Target="../tags/tag161.xml"/><Relationship Id="rId4" Type="http://schemas.openxmlformats.org/officeDocument/2006/relationships/tags" Target="../tags/tag155.xml"/><Relationship Id="rId9" Type="http://schemas.openxmlformats.org/officeDocument/2006/relationships/tags" Target="../tags/tag16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5" Type="http://schemas.openxmlformats.org/officeDocument/2006/relationships/tags" Target="../tags/tag168.xml"/><Relationship Id="rId10" Type="http://schemas.openxmlformats.org/officeDocument/2006/relationships/tags" Target="../tags/tag173.xml"/><Relationship Id="rId4" Type="http://schemas.openxmlformats.org/officeDocument/2006/relationships/tags" Target="../tags/tag167.xml"/><Relationship Id="rId9" Type="http://schemas.openxmlformats.org/officeDocument/2006/relationships/tags" Target="../tags/tag17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5.sv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.jpeg"/><Relationship Id="rId5" Type="http://schemas.openxmlformats.org/officeDocument/2006/relationships/tags" Target="../tags/tag19.xml"/><Relationship Id="rId15" Type="http://schemas.openxmlformats.org/officeDocument/2006/relationships/image" Target="../media/image7.pn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image" Target="../media/image1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12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2.jpg"/><Relationship Id="rId5" Type="http://schemas.openxmlformats.org/officeDocument/2006/relationships/tags" Target="../tags/tag20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5.xml"/><Relationship Id="rId9" Type="http://schemas.openxmlformats.org/officeDocument/2006/relationships/tags" Target="../tags/tag21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image" Target="../media/image4.pn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13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image" Target="../media/image3.jpeg"/><Relationship Id="rId5" Type="http://schemas.openxmlformats.org/officeDocument/2006/relationships/tags" Target="../tags/tag2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image" Target="../media/image12.png"/><Relationship Id="rId5" Type="http://schemas.openxmlformats.org/officeDocument/2006/relationships/tags" Target="../tags/tag224.xml"/><Relationship Id="rId10" Type="http://schemas.openxmlformats.org/officeDocument/2006/relationships/image" Target="../media/image8.jpg"/><Relationship Id="rId4" Type="http://schemas.openxmlformats.org/officeDocument/2006/relationships/tags" Target="../tags/tag223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image" Target="../media/image5.sv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image" Target="../media/image4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image" Target="../media/image13.png"/><Relationship Id="rId5" Type="http://schemas.openxmlformats.org/officeDocument/2006/relationships/tags" Target="../tags/tag232.xml"/><Relationship Id="rId10" Type="http://schemas.openxmlformats.org/officeDocument/2006/relationships/image" Target="../media/image9.jpeg"/><Relationship Id="rId4" Type="http://schemas.openxmlformats.org/officeDocument/2006/relationships/tags" Target="../tags/tag231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image" Target="../media/image12.png"/><Relationship Id="rId5" Type="http://schemas.openxmlformats.org/officeDocument/2006/relationships/tags" Target="../tags/tag24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9.xml"/><Relationship Id="rId9" Type="http://schemas.openxmlformats.org/officeDocument/2006/relationships/tags" Target="../tags/tag24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3" Type="http://schemas.openxmlformats.org/officeDocument/2006/relationships/tags" Target="../tags/tag247.xml"/><Relationship Id="rId7" Type="http://schemas.openxmlformats.org/officeDocument/2006/relationships/tags" Target="../tags/tag251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49.xml"/><Relationship Id="rId10" Type="http://schemas.openxmlformats.org/officeDocument/2006/relationships/tags" Target="../tags/tag254.xml"/><Relationship Id="rId4" Type="http://schemas.openxmlformats.org/officeDocument/2006/relationships/tags" Target="../tags/tag248.xml"/><Relationship Id="rId9" Type="http://schemas.openxmlformats.org/officeDocument/2006/relationships/tags" Target="../tags/tag25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59.xml"/><Relationship Id="rId10" Type="http://schemas.openxmlformats.org/officeDocument/2006/relationships/tags" Target="../tags/tag264.xml"/><Relationship Id="rId4" Type="http://schemas.openxmlformats.org/officeDocument/2006/relationships/tags" Target="../tags/tag258.xml"/><Relationship Id="rId9" Type="http://schemas.openxmlformats.org/officeDocument/2006/relationships/tags" Target="../tags/tag26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0" Type="http://schemas.openxmlformats.org/officeDocument/2006/relationships/tags" Target="../tags/tag274.xml"/><Relationship Id="rId4" Type="http://schemas.openxmlformats.org/officeDocument/2006/relationships/tags" Target="../tags/tag268.xml"/><Relationship Id="rId9" Type="http://schemas.openxmlformats.org/officeDocument/2006/relationships/tags" Target="../tags/tag27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8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.png"/><Relationship Id="rId5" Type="http://schemas.openxmlformats.org/officeDocument/2006/relationships/tags" Target="../tags/tag28.xml"/><Relationship Id="rId10" Type="http://schemas.openxmlformats.org/officeDocument/2006/relationships/image" Target="../media/image8.jpg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image" Target="../media/image14.png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0" Type="http://schemas.openxmlformats.org/officeDocument/2006/relationships/tags" Target="../tags/tag293.xml"/><Relationship Id="rId4" Type="http://schemas.openxmlformats.org/officeDocument/2006/relationships/tags" Target="../tags/tag287.xml"/><Relationship Id="rId9" Type="http://schemas.openxmlformats.org/officeDocument/2006/relationships/tags" Target="../tags/tag29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tags" Target="../tags/tag307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5" Type="http://schemas.openxmlformats.org/officeDocument/2006/relationships/tags" Target="../tags/tag300.xml"/><Relationship Id="rId10" Type="http://schemas.openxmlformats.org/officeDocument/2006/relationships/tags" Target="../tags/tag305.xml"/><Relationship Id="rId4" Type="http://schemas.openxmlformats.org/officeDocument/2006/relationships/tags" Target="../tags/tag299.xml"/><Relationship Id="rId9" Type="http://schemas.openxmlformats.org/officeDocument/2006/relationships/tags" Target="../tags/tag30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0" Type="http://schemas.openxmlformats.org/officeDocument/2006/relationships/tags" Target="../tags/tag317.xml"/><Relationship Id="rId4" Type="http://schemas.openxmlformats.org/officeDocument/2006/relationships/tags" Target="../tags/tag311.xml"/><Relationship Id="rId9" Type="http://schemas.openxmlformats.org/officeDocument/2006/relationships/tags" Target="../tags/tag316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tags" Target="../tags/tag331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tags" Target="../tags/tag330.xml"/><Relationship Id="rId5" Type="http://schemas.openxmlformats.org/officeDocument/2006/relationships/tags" Target="../tags/tag324.xml"/><Relationship Id="rId10" Type="http://schemas.openxmlformats.org/officeDocument/2006/relationships/tags" Target="../tags/tag329.xml"/><Relationship Id="rId4" Type="http://schemas.openxmlformats.org/officeDocument/2006/relationships/tags" Target="../tags/tag323.xml"/><Relationship Id="rId9" Type="http://schemas.openxmlformats.org/officeDocument/2006/relationships/tags" Target="../tags/tag328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0" Type="http://schemas.openxmlformats.org/officeDocument/2006/relationships/tags" Target="../tags/tag341.xml"/><Relationship Id="rId4" Type="http://schemas.openxmlformats.org/officeDocument/2006/relationships/tags" Target="../tags/tag335.xml"/><Relationship Id="rId9" Type="http://schemas.openxmlformats.org/officeDocument/2006/relationships/tags" Target="../tags/tag340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5" Type="http://schemas.openxmlformats.org/officeDocument/2006/relationships/tags" Target="../tags/tag348.xml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5" Type="http://schemas.openxmlformats.org/officeDocument/2006/relationships/tags" Target="../tags/tag360.xml"/><Relationship Id="rId10" Type="http://schemas.openxmlformats.org/officeDocument/2006/relationships/tags" Target="../tags/tag365.xml"/><Relationship Id="rId4" Type="http://schemas.openxmlformats.org/officeDocument/2006/relationships/tags" Target="../tags/tag359.xml"/><Relationship Id="rId9" Type="http://schemas.openxmlformats.org/officeDocument/2006/relationships/tags" Target="../tags/tag36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5" Type="http://schemas.openxmlformats.org/officeDocument/2006/relationships/tags" Target="../tags/tag372.xml"/><Relationship Id="rId10" Type="http://schemas.openxmlformats.org/officeDocument/2006/relationships/tags" Target="../tags/tag377.xml"/><Relationship Id="rId4" Type="http://schemas.openxmlformats.org/officeDocument/2006/relationships/tags" Target="../tags/tag371.xml"/><Relationship Id="rId9" Type="http://schemas.openxmlformats.org/officeDocument/2006/relationships/tags" Target="../tags/tag37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6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5.sv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4.png"/><Relationship Id="rId5" Type="http://schemas.openxmlformats.org/officeDocument/2006/relationships/tags" Target="../tags/tag36.xml"/><Relationship Id="rId10" Type="http://schemas.openxmlformats.org/officeDocument/2006/relationships/image" Target="../media/image9.jpeg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1.xml"/><Relationship Id="rId1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84.xml"/><Relationship Id="rId7" Type="http://schemas.openxmlformats.org/officeDocument/2006/relationships/image" Target="../media/image15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6.xml"/><Relationship Id="rId4" Type="http://schemas.openxmlformats.org/officeDocument/2006/relationships/tags" Target="../tags/tag38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image" Target="../media/image12.png"/><Relationship Id="rId3" Type="http://schemas.openxmlformats.org/officeDocument/2006/relationships/tags" Target="../tags/tag389.xml"/><Relationship Id="rId7" Type="http://schemas.openxmlformats.org/officeDocument/2006/relationships/tags" Target="../tags/tag393.xml"/><Relationship Id="rId12" Type="http://schemas.openxmlformats.org/officeDocument/2006/relationships/image" Target="../media/image2.jp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391.xml"/><Relationship Id="rId10" Type="http://schemas.openxmlformats.org/officeDocument/2006/relationships/tags" Target="../tags/tag396.xml"/><Relationship Id="rId4" Type="http://schemas.openxmlformats.org/officeDocument/2006/relationships/tags" Target="../tags/tag390.xml"/><Relationship Id="rId9" Type="http://schemas.openxmlformats.org/officeDocument/2006/relationships/tags" Target="../tags/tag39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image" Target="../media/image12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image" Target="../media/image8.jpg"/><Relationship Id="rId5" Type="http://schemas.openxmlformats.org/officeDocument/2006/relationships/tags" Target="../tags/tag40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00.xml"/><Relationship Id="rId9" Type="http://schemas.openxmlformats.org/officeDocument/2006/relationships/tags" Target="../tags/tag40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413.xml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12" Type="http://schemas.openxmlformats.org/officeDocument/2006/relationships/image" Target="../media/image12.png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410.xml"/><Relationship Id="rId10" Type="http://schemas.openxmlformats.org/officeDocument/2006/relationships/tags" Target="../tags/tag415.xml"/><Relationship Id="rId4" Type="http://schemas.openxmlformats.org/officeDocument/2006/relationships/tags" Target="../tags/tag409.xml"/><Relationship Id="rId9" Type="http://schemas.openxmlformats.org/officeDocument/2006/relationships/tags" Target="../tags/tag41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image" Target="../media/image16.png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image" Target="../media/image2.jp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420.xml"/><Relationship Id="rId10" Type="http://schemas.openxmlformats.org/officeDocument/2006/relationships/tags" Target="../tags/tag425.xml"/><Relationship Id="rId4" Type="http://schemas.openxmlformats.org/officeDocument/2006/relationships/tags" Target="../tags/tag419.xml"/><Relationship Id="rId9" Type="http://schemas.openxmlformats.org/officeDocument/2006/relationships/tags" Target="../tags/tag42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433.xml"/><Relationship Id="rId3" Type="http://schemas.openxmlformats.org/officeDocument/2006/relationships/tags" Target="../tags/tag428.xml"/><Relationship Id="rId7" Type="http://schemas.openxmlformats.org/officeDocument/2006/relationships/tags" Target="../tags/tag432.xml"/><Relationship Id="rId12" Type="http://schemas.openxmlformats.org/officeDocument/2006/relationships/image" Target="../media/image16.png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image" Target="../media/image8.jpg"/><Relationship Id="rId5" Type="http://schemas.openxmlformats.org/officeDocument/2006/relationships/tags" Target="../tags/tag43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29.xml"/><Relationship Id="rId9" Type="http://schemas.openxmlformats.org/officeDocument/2006/relationships/tags" Target="../tags/tag43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image" Target="../media/image16.pn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439.xml"/><Relationship Id="rId10" Type="http://schemas.openxmlformats.org/officeDocument/2006/relationships/tags" Target="../tags/tag444.xml"/><Relationship Id="rId4" Type="http://schemas.openxmlformats.org/officeDocument/2006/relationships/tags" Target="../tags/tag438.xml"/><Relationship Id="rId9" Type="http://schemas.openxmlformats.org/officeDocument/2006/relationships/tags" Target="../tags/tag44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image" Target="../media/image12.png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image" Target="../media/image2.jpg"/><Relationship Id="rId5" Type="http://schemas.openxmlformats.org/officeDocument/2006/relationships/tags" Target="../tags/tag44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48.xml"/><Relationship Id="rId9" Type="http://schemas.openxmlformats.org/officeDocument/2006/relationships/tags" Target="../tags/tag45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12" Type="http://schemas.openxmlformats.org/officeDocument/2006/relationships/image" Target="../media/image12.png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image" Target="../media/image8.jpg"/><Relationship Id="rId5" Type="http://schemas.openxmlformats.org/officeDocument/2006/relationships/tags" Target="../tags/tag458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57.xml"/><Relationship Id="rId9" Type="http://schemas.openxmlformats.org/officeDocument/2006/relationships/tags" Target="../tags/tag462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image" Target="../media/image12.png"/><Relationship Id="rId5" Type="http://schemas.openxmlformats.org/officeDocument/2006/relationships/tags" Target="../tags/tag4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66.xml"/><Relationship Id="rId9" Type="http://schemas.openxmlformats.org/officeDocument/2006/relationships/tags" Target="../tags/tag47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.png"/><Relationship Id="rId5" Type="http://schemas.openxmlformats.org/officeDocument/2006/relationships/tags" Target="../tags/tag4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3.xml"/><Relationship Id="rId9" Type="http://schemas.openxmlformats.org/officeDocument/2006/relationships/tags" Target="../tags/tag48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3.xml"/><Relationship Id="rId1" Type="http://schemas.openxmlformats.org/officeDocument/2006/relationships/tags" Target="../tags/tag47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image" Target="../media/image1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image" Target="../media/image2.jpg"/><Relationship Id="rId5" Type="http://schemas.openxmlformats.org/officeDocument/2006/relationships/tags" Target="../tags/tag48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484.xml"/><Relationship Id="rId9" Type="http://schemas.openxmlformats.org/officeDocument/2006/relationships/tags" Target="../tags/tag489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image" Target="../media/image5.svg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image" Target="../media/image4.png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image" Target="../media/image3.jpeg"/><Relationship Id="rId5" Type="http://schemas.openxmlformats.org/officeDocument/2006/relationships/tags" Target="../tags/tag494.xml"/><Relationship Id="rId15" Type="http://schemas.openxmlformats.org/officeDocument/2006/relationships/image" Target="../media/image7.png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1.png"/><Relationship Id="rId5" Type="http://schemas.openxmlformats.org/officeDocument/2006/relationships/tags" Target="../tags/tag503.xml"/><Relationship Id="rId10" Type="http://schemas.openxmlformats.org/officeDocument/2006/relationships/image" Target="../media/image8.jpg"/><Relationship Id="rId4" Type="http://schemas.openxmlformats.org/officeDocument/2006/relationships/tags" Target="../tags/tag502.xml"/><Relationship Id="rId9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514.xml"/><Relationship Id="rId13" Type="http://schemas.openxmlformats.org/officeDocument/2006/relationships/image" Target="../media/image6.png"/><Relationship Id="rId3" Type="http://schemas.openxmlformats.org/officeDocument/2006/relationships/tags" Target="../tags/tag509.xml"/><Relationship Id="rId7" Type="http://schemas.openxmlformats.org/officeDocument/2006/relationships/tags" Target="../tags/tag513.xml"/><Relationship Id="rId12" Type="http://schemas.openxmlformats.org/officeDocument/2006/relationships/image" Target="../media/image5.svg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image" Target="../media/image4.png"/><Relationship Id="rId5" Type="http://schemas.openxmlformats.org/officeDocument/2006/relationships/tags" Target="../tags/tag511.xml"/><Relationship Id="rId10" Type="http://schemas.openxmlformats.org/officeDocument/2006/relationships/image" Target="../media/image9.jpeg"/><Relationship Id="rId4" Type="http://schemas.openxmlformats.org/officeDocument/2006/relationships/tags" Target="../tags/tag510.xml"/><Relationship Id="rId9" Type="http://schemas.openxmlformats.org/officeDocument/2006/relationships/slideMaster" Target="../slideMasters/slideMaster3.xml"/><Relationship Id="rId1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522.xml"/><Relationship Id="rId3" Type="http://schemas.openxmlformats.org/officeDocument/2006/relationships/tags" Target="../tags/tag517.xml"/><Relationship Id="rId7" Type="http://schemas.openxmlformats.org/officeDocument/2006/relationships/tags" Target="../tags/tag521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tags" Target="../tags/tag520.xml"/><Relationship Id="rId11" Type="http://schemas.openxmlformats.org/officeDocument/2006/relationships/image" Target="../media/image1.png"/><Relationship Id="rId5" Type="http://schemas.openxmlformats.org/officeDocument/2006/relationships/tags" Target="../tags/tag519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518.xml"/><Relationship Id="rId9" Type="http://schemas.openxmlformats.org/officeDocument/2006/relationships/tags" Target="../tags/tag52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531.xml"/><Relationship Id="rId3" Type="http://schemas.openxmlformats.org/officeDocument/2006/relationships/tags" Target="../tags/tag526.xml"/><Relationship Id="rId7" Type="http://schemas.openxmlformats.org/officeDocument/2006/relationships/tags" Target="../tags/tag530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528.xml"/><Relationship Id="rId10" Type="http://schemas.openxmlformats.org/officeDocument/2006/relationships/tags" Target="../tags/tag533.xml"/><Relationship Id="rId4" Type="http://schemas.openxmlformats.org/officeDocument/2006/relationships/tags" Target="../tags/tag527.xml"/><Relationship Id="rId9" Type="http://schemas.openxmlformats.org/officeDocument/2006/relationships/tags" Target="../tags/tag532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538.xml"/><Relationship Id="rId10" Type="http://schemas.openxmlformats.org/officeDocument/2006/relationships/tags" Target="../tags/tag543.xml"/><Relationship Id="rId4" Type="http://schemas.openxmlformats.org/officeDocument/2006/relationships/tags" Target="../tags/tag537.xml"/><Relationship Id="rId9" Type="http://schemas.openxmlformats.org/officeDocument/2006/relationships/tags" Target="../tags/tag542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548.xml"/><Relationship Id="rId10" Type="http://schemas.openxmlformats.org/officeDocument/2006/relationships/tags" Target="../tags/tag553.xml"/><Relationship Id="rId4" Type="http://schemas.openxmlformats.org/officeDocument/2006/relationships/tags" Target="../tags/tag547.xml"/><Relationship Id="rId9" Type="http://schemas.openxmlformats.org/officeDocument/2006/relationships/tags" Target="../tags/tag55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556.xml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5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60.xml"/><Relationship Id="rId2" Type="http://schemas.openxmlformats.org/officeDocument/2006/relationships/tags" Target="../tags/tag559.xml"/><Relationship Id="rId1" Type="http://schemas.openxmlformats.org/officeDocument/2006/relationships/tags" Target="../tags/tag558.xml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568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563.xml"/><Relationship Id="rId7" Type="http://schemas.openxmlformats.org/officeDocument/2006/relationships/tags" Target="../tags/tag567.xml"/><Relationship Id="rId12" Type="http://schemas.openxmlformats.org/officeDocument/2006/relationships/tags" Target="../tags/tag572.xml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1" Type="http://schemas.openxmlformats.org/officeDocument/2006/relationships/tags" Target="../tags/tag571.xml"/><Relationship Id="rId5" Type="http://schemas.openxmlformats.org/officeDocument/2006/relationships/tags" Target="../tags/tag565.xml"/><Relationship Id="rId10" Type="http://schemas.openxmlformats.org/officeDocument/2006/relationships/tags" Target="../tags/tag570.xml"/><Relationship Id="rId4" Type="http://schemas.openxmlformats.org/officeDocument/2006/relationships/tags" Target="../tags/tag564.xml"/><Relationship Id="rId9" Type="http://schemas.openxmlformats.org/officeDocument/2006/relationships/tags" Target="../tags/tag569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580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575.xml"/><Relationship Id="rId7" Type="http://schemas.openxmlformats.org/officeDocument/2006/relationships/tags" Target="../tags/tag579.xml"/><Relationship Id="rId12" Type="http://schemas.openxmlformats.org/officeDocument/2006/relationships/tags" Target="../tags/tag584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5" Type="http://schemas.openxmlformats.org/officeDocument/2006/relationships/tags" Target="../tags/tag577.xml"/><Relationship Id="rId10" Type="http://schemas.openxmlformats.org/officeDocument/2006/relationships/tags" Target="../tags/tag582.xml"/><Relationship Id="rId4" Type="http://schemas.openxmlformats.org/officeDocument/2006/relationships/tags" Target="../tags/tag576.xml"/><Relationship Id="rId9" Type="http://schemas.openxmlformats.org/officeDocument/2006/relationships/tags" Target="../tags/tag581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592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587.xml"/><Relationship Id="rId7" Type="http://schemas.openxmlformats.org/officeDocument/2006/relationships/tags" Target="../tags/tag591.xml"/><Relationship Id="rId12" Type="http://schemas.openxmlformats.org/officeDocument/2006/relationships/tags" Target="../tags/tag596.xml"/><Relationship Id="rId2" Type="http://schemas.openxmlformats.org/officeDocument/2006/relationships/tags" Target="../tags/tag586.xml"/><Relationship Id="rId1" Type="http://schemas.openxmlformats.org/officeDocument/2006/relationships/tags" Target="../tags/tag585.xml"/><Relationship Id="rId6" Type="http://schemas.openxmlformats.org/officeDocument/2006/relationships/tags" Target="../tags/tag590.xml"/><Relationship Id="rId11" Type="http://schemas.openxmlformats.org/officeDocument/2006/relationships/tags" Target="../tags/tag595.xml"/><Relationship Id="rId5" Type="http://schemas.openxmlformats.org/officeDocument/2006/relationships/tags" Target="../tags/tag589.xml"/><Relationship Id="rId10" Type="http://schemas.openxmlformats.org/officeDocument/2006/relationships/tags" Target="../tags/tag594.xml"/><Relationship Id="rId4" Type="http://schemas.openxmlformats.org/officeDocument/2006/relationships/tags" Target="../tags/tag588.xml"/><Relationship Id="rId9" Type="http://schemas.openxmlformats.org/officeDocument/2006/relationships/tags" Target="../tags/tag593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604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599.xml"/><Relationship Id="rId7" Type="http://schemas.openxmlformats.org/officeDocument/2006/relationships/tags" Target="../tags/tag603.xml"/><Relationship Id="rId12" Type="http://schemas.openxmlformats.org/officeDocument/2006/relationships/tags" Target="../tags/tag608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11" Type="http://schemas.openxmlformats.org/officeDocument/2006/relationships/tags" Target="../tags/tag607.xml"/><Relationship Id="rId5" Type="http://schemas.openxmlformats.org/officeDocument/2006/relationships/tags" Target="../tags/tag601.xml"/><Relationship Id="rId10" Type="http://schemas.openxmlformats.org/officeDocument/2006/relationships/tags" Target="../tags/tag606.xml"/><Relationship Id="rId4" Type="http://schemas.openxmlformats.org/officeDocument/2006/relationships/tags" Target="../tags/tag600.xml"/><Relationship Id="rId9" Type="http://schemas.openxmlformats.org/officeDocument/2006/relationships/tags" Target="../tags/tag60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616.xml"/><Relationship Id="rId13" Type="http://schemas.openxmlformats.org/officeDocument/2006/relationships/slideMaster" Target="../slideMasters/slideMaster3.xml"/><Relationship Id="rId3" Type="http://schemas.openxmlformats.org/officeDocument/2006/relationships/tags" Target="../tags/tag611.xml"/><Relationship Id="rId7" Type="http://schemas.openxmlformats.org/officeDocument/2006/relationships/tags" Target="../tags/tag615.xml"/><Relationship Id="rId12" Type="http://schemas.openxmlformats.org/officeDocument/2006/relationships/tags" Target="../tags/tag620.xml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11" Type="http://schemas.openxmlformats.org/officeDocument/2006/relationships/tags" Target="../tags/tag619.xml"/><Relationship Id="rId5" Type="http://schemas.openxmlformats.org/officeDocument/2006/relationships/tags" Target="../tags/tag613.xml"/><Relationship Id="rId10" Type="http://schemas.openxmlformats.org/officeDocument/2006/relationships/tags" Target="../tags/tag618.xml"/><Relationship Id="rId4" Type="http://schemas.openxmlformats.org/officeDocument/2006/relationships/tags" Target="../tags/tag612.xml"/><Relationship Id="rId9" Type="http://schemas.openxmlformats.org/officeDocument/2006/relationships/tags" Target="../tags/tag617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628.xml"/><Relationship Id="rId3" Type="http://schemas.openxmlformats.org/officeDocument/2006/relationships/tags" Target="../tags/tag623.xml"/><Relationship Id="rId7" Type="http://schemas.openxmlformats.org/officeDocument/2006/relationships/tags" Target="../tags/tag627.xml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tags" Target="../tags/tag626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625.xml"/><Relationship Id="rId10" Type="http://schemas.openxmlformats.org/officeDocument/2006/relationships/tags" Target="../tags/tag630.xml"/><Relationship Id="rId4" Type="http://schemas.openxmlformats.org/officeDocument/2006/relationships/tags" Target="../tags/tag624.xml"/><Relationship Id="rId9" Type="http://schemas.openxmlformats.org/officeDocument/2006/relationships/tags" Target="../tags/tag629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638.xml"/><Relationship Id="rId3" Type="http://schemas.openxmlformats.org/officeDocument/2006/relationships/tags" Target="../tags/tag633.xml"/><Relationship Id="rId7" Type="http://schemas.openxmlformats.org/officeDocument/2006/relationships/tags" Target="../tags/tag637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tags" Target="../tags/tag636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635.xml"/><Relationship Id="rId10" Type="http://schemas.openxmlformats.org/officeDocument/2006/relationships/tags" Target="../tags/tag640.xml"/><Relationship Id="rId4" Type="http://schemas.openxmlformats.org/officeDocument/2006/relationships/tags" Target="../tags/tag634.xml"/><Relationship Id="rId9" Type="http://schemas.openxmlformats.org/officeDocument/2006/relationships/tags" Target="../tags/tag639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648.xml"/><Relationship Id="rId3" Type="http://schemas.openxmlformats.org/officeDocument/2006/relationships/tags" Target="../tags/tag643.xml"/><Relationship Id="rId7" Type="http://schemas.openxmlformats.org/officeDocument/2006/relationships/tags" Target="../tags/tag647.xml"/><Relationship Id="rId2" Type="http://schemas.openxmlformats.org/officeDocument/2006/relationships/tags" Target="../tags/tag642.xml"/><Relationship Id="rId1" Type="http://schemas.openxmlformats.org/officeDocument/2006/relationships/tags" Target="../tags/tag641.xml"/><Relationship Id="rId6" Type="http://schemas.openxmlformats.org/officeDocument/2006/relationships/tags" Target="../tags/tag646.xml"/><Relationship Id="rId5" Type="http://schemas.openxmlformats.org/officeDocument/2006/relationships/tags" Target="../tags/tag64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644.xml"/><Relationship Id="rId9" Type="http://schemas.openxmlformats.org/officeDocument/2006/relationships/tags" Target="../tags/tag64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652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4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655.xml"/><Relationship Id="rId7" Type="http://schemas.openxmlformats.org/officeDocument/2006/relationships/image" Target="../media/image1.png"/><Relationship Id="rId2" Type="http://schemas.openxmlformats.org/officeDocument/2006/relationships/tags" Target="../tags/tag654.xml"/><Relationship Id="rId1" Type="http://schemas.openxmlformats.org/officeDocument/2006/relationships/tags" Target="../tags/tag65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57.xml"/><Relationship Id="rId4" Type="http://schemas.openxmlformats.org/officeDocument/2006/relationships/tags" Target="../tags/tag656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672.xml"/><Relationship Id="rId3" Type="http://schemas.openxmlformats.org/officeDocument/2006/relationships/tags" Target="../tags/tag667.xml"/><Relationship Id="rId7" Type="http://schemas.openxmlformats.org/officeDocument/2006/relationships/tags" Target="../tags/tag671.xml"/><Relationship Id="rId12" Type="http://schemas.openxmlformats.org/officeDocument/2006/relationships/image" Target="../media/image18.png"/><Relationship Id="rId2" Type="http://schemas.openxmlformats.org/officeDocument/2006/relationships/tags" Target="../tags/tag666.xml"/><Relationship Id="rId1" Type="http://schemas.openxmlformats.org/officeDocument/2006/relationships/tags" Target="../tags/tag665.xml"/><Relationship Id="rId6" Type="http://schemas.openxmlformats.org/officeDocument/2006/relationships/tags" Target="../tags/tag670.xml"/><Relationship Id="rId11" Type="http://schemas.openxmlformats.org/officeDocument/2006/relationships/image" Target="../media/image2.jpg"/><Relationship Id="rId5" Type="http://schemas.openxmlformats.org/officeDocument/2006/relationships/tags" Target="../tags/tag669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668.xml"/><Relationship Id="rId9" Type="http://schemas.openxmlformats.org/officeDocument/2006/relationships/tags" Target="../tags/tag673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tags" Target="../tags/tag681.xml"/><Relationship Id="rId13" Type="http://schemas.openxmlformats.org/officeDocument/2006/relationships/image" Target="../media/image4.png"/><Relationship Id="rId3" Type="http://schemas.openxmlformats.org/officeDocument/2006/relationships/tags" Target="../tags/tag676.xml"/><Relationship Id="rId7" Type="http://schemas.openxmlformats.org/officeDocument/2006/relationships/tags" Target="../tags/tag680.xml"/><Relationship Id="rId12" Type="http://schemas.openxmlformats.org/officeDocument/2006/relationships/image" Target="../media/image19.png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6" Type="http://schemas.openxmlformats.org/officeDocument/2006/relationships/tags" Target="../tags/tag679.xml"/><Relationship Id="rId11" Type="http://schemas.openxmlformats.org/officeDocument/2006/relationships/image" Target="../media/image3.jpeg"/><Relationship Id="rId5" Type="http://schemas.openxmlformats.org/officeDocument/2006/relationships/tags" Target="../tags/tag678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677.xml"/><Relationship Id="rId9" Type="http://schemas.openxmlformats.org/officeDocument/2006/relationships/tags" Target="../tags/tag682.xml"/><Relationship Id="rId14" Type="http://schemas.openxmlformats.org/officeDocument/2006/relationships/image" Target="../media/image5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tags" Target="../tags/tag690.xml"/><Relationship Id="rId3" Type="http://schemas.openxmlformats.org/officeDocument/2006/relationships/tags" Target="../tags/tag685.xml"/><Relationship Id="rId7" Type="http://schemas.openxmlformats.org/officeDocument/2006/relationships/tags" Target="../tags/tag689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6" Type="http://schemas.openxmlformats.org/officeDocument/2006/relationships/tags" Target="../tags/tag688.xml"/><Relationship Id="rId11" Type="http://schemas.openxmlformats.org/officeDocument/2006/relationships/image" Target="../media/image18.png"/><Relationship Id="rId5" Type="http://schemas.openxmlformats.org/officeDocument/2006/relationships/tags" Target="../tags/tag687.xml"/><Relationship Id="rId10" Type="http://schemas.openxmlformats.org/officeDocument/2006/relationships/image" Target="../media/image8.jpg"/><Relationship Id="rId4" Type="http://schemas.openxmlformats.org/officeDocument/2006/relationships/tags" Target="../tags/tag686.xml"/><Relationship Id="rId9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tags" Target="../tags/tag698.xml"/><Relationship Id="rId13" Type="http://schemas.openxmlformats.org/officeDocument/2006/relationships/image" Target="../media/image20.svg"/><Relationship Id="rId3" Type="http://schemas.openxmlformats.org/officeDocument/2006/relationships/tags" Target="../tags/tag693.xml"/><Relationship Id="rId7" Type="http://schemas.openxmlformats.org/officeDocument/2006/relationships/tags" Target="../tags/tag697.xml"/><Relationship Id="rId12" Type="http://schemas.openxmlformats.org/officeDocument/2006/relationships/image" Target="../media/image4.png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11" Type="http://schemas.openxmlformats.org/officeDocument/2006/relationships/image" Target="../media/image19.png"/><Relationship Id="rId5" Type="http://schemas.openxmlformats.org/officeDocument/2006/relationships/tags" Target="../tags/tag695.xml"/><Relationship Id="rId10" Type="http://schemas.openxmlformats.org/officeDocument/2006/relationships/image" Target="../media/image9.jpeg"/><Relationship Id="rId4" Type="http://schemas.openxmlformats.org/officeDocument/2006/relationships/tags" Target="../tags/tag694.xml"/><Relationship Id="rId9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706.xml"/><Relationship Id="rId3" Type="http://schemas.openxmlformats.org/officeDocument/2006/relationships/tags" Target="../tags/tag701.xml"/><Relationship Id="rId7" Type="http://schemas.openxmlformats.org/officeDocument/2006/relationships/tags" Target="../tags/tag705.xml"/><Relationship Id="rId2" Type="http://schemas.openxmlformats.org/officeDocument/2006/relationships/tags" Target="../tags/tag700.xml"/><Relationship Id="rId1" Type="http://schemas.openxmlformats.org/officeDocument/2006/relationships/tags" Target="../tags/tag699.xml"/><Relationship Id="rId6" Type="http://schemas.openxmlformats.org/officeDocument/2006/relationships/tags" Target="../tags/tag704.xml"/><Relationship Id="rId11" Type="http://schemas.openxmlformats.org/officeDocument/2006/relationships/image" Target="../media/image18.png"/><Relationship Id="rId5" Type="http://schemas.openxmlformats.org/officeDocument/2006/relationships/tags" Target="../tags/tag703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702.xml"/><Relationship Id="rId9" Type="http://schemas.openxmlformats.org/officeDocument/2006/relationships/tags" Target="../tags/tag70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715.xml"/><Relationship Id="rId3" Type="http://schemas.openxmlformats.org/officeDocument/2006/relationships/tags" Target="../tags/tag710.xml"/><Relationship Id="rId7" Type="http://schemas.openxmlformats.org/officeDocument/2006/relationships/tags" Target="../tags/tag714.xml"/><Relationship Id="rId2" Type="http://schemas.openxmlformats.org/officeDocument/2006/relationships/tags" Target="../tags/tag709.xml"/><Relationship Id="rId1" Type="http://schemas.openxmlformats.org/officeDocument/2006/relationships/tags" Target="../tags/tag708.xml"/><Relationship Id="rId6" Type="http://schemas.openxmlformats.org/officeDocument/2006/relationships/tags" Target="../tags/tag713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12.xml"/><Relationship Id="rId10" Type="http://schemas.openxmlformats.org/officeDocument/2006/relationships/tags" Target="../tags/tag717.xml"/><Relationship Id="rId4" Type="http://schemas.openxmlformats.org/officeDocument/2006/relationships/tags" Target="../tags/tag711.xml"/><Relationship Id="rId9" Type="http://schemas.openxmlformats.org/officeDocument/2006/relationships/tags" Target="../tags/tag716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725.xml"/><Relationship Id="rId3" Type="http://schemas.openxmlformats.org/officeDocument/2006/relationships/tags" Target="../tags/tag720.xml"/><Relationship Id="rId7" Type="http://schemas.openxmlformats.org/officeDocument/2006/relationships/tags" Target="../tags/tag724.xml"/><Relationship Id="rId2" Type="http://schemas.openxmlformats.org/officeDocument/2006/relationships/tags" Target="../tags/tag719.xml"/><Relationship Id="rId1" Type="http://schemas.openxmlformats.org/officeDocument/2006/relationships/tags" Target="../tags/tag718.xml"/><Relationship Id="rId6" Type="http://schemas.openxmlformats.org/officeDocument/2006/relationships/tags" Target="../tags/tag723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22.xml"/><Relationship Id="rId10" Type="http://schemas.openxmlformats.org/officeDocument/2006/relationships/tags" Target="../tags/tag727.xml"/><Relationship Id="rId4" Type="http://schemas.openxmlformats.org/officeDocument/2006/relationships/tags" Target="../tags/tag721.xml"/><Relationship Id="rId9" Type="http://schemas.openxmlformats.org/officeDocument/2006/relationships/tags" Target="../tags/tag726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735.xml"/><Relationship Id="rId3" Type="http://schemas.openxmlformats.org/officeDocument/2006/relationships/tags" Target="../tags/tag730.xml"/><Relationship Id="rId7" Type="http://schemas.openxmlformats.org/officeDocument/2006/relationships/tags" Target="../tags/tag734.xml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6" Type="http://schemas.openxmlformats.org/officeDocument/2006/relationships/tags" Target="../tags/tag733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32.xml"/><Relationship Id="rId10" Type="http://schemas.openxmlformats.org/officeDocument/2006/relationships/tags" Target="../tags/tag737.xml"/><Relationship Id="rId4" Type="http://schemas.openxmlformats.org/officeDocument/2006/relationships/tags" Target="../tags/tag731.xml"/><Relationship Id="rId9" Type="http://schemas.openxmlformats.org/officeDocument/2006/relationships/tags" Target="../tags/tag73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740.xml"/><Relationship Id="rId2" Type="http://schemas.openxmlformats.org/officeDocument/2006/relationships/tags" Target="../tags/tag739.xml"/><Relationship Id="rId1" Type="http://schemas.openxmlformats.org/officeDocument/2006/relationships/tags" Target="../tags/tag73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4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744.xml"/><Relationship Id="rId2" Type="http://schemas.openxmlformats.org/officeDocument/2006/relationships/tags" Target="../tags/tag743.xml"/><Relationship Id="rId1" Type="http://schemas.openxmlformats.org/officeDocument/2006/relationships/tags" Target="../tags/tag742.xml"/><Relationship Id="rId5" Type="http://schemas.openxmlformats.org/officeDocument/2006/relationships/image" Target="../media/image21.png"/><Relationship Id="rId4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752.xml"/><Relationship Id="rId3" Type="http://schemas.openxmlformats.org/officeDocument/2006/relationships/tags" Target="../tags/tag747.xml"/><Relationship Id="rId7" Type="http://schemas.openxmlformats.org/officeDocument/2006/relationships/tags" Target="../tags/tag751.xml"/><Relationship Id="rId2" Type="http://schemas.openxmlformats.org/officeDocument/2006/relationships/tags" Target="../tags/tag746.xml"/><Relationship Id="rId1" Type="http://schemas.openxmlformats.org/officeDocument/2006/relationships/tags" Target="../tags/tag745.xml"/><Relationship Id="rId6" Type="http://schemas.openxmlformats.org/officeDocument/2006/relationships/tags" Target="../tags/tag75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49.xml"/><Relationship Id="rId10" Type="http://schemas.openxmlformats.org/officeDocument/2006/relationships/tags" Target="../tags/tag754.xml"/><Relationship Id="rId4" Type="http://schemas.openxmlformats.org/officeDocument/2006/relationships/tags" Target="../tags/tag748.xml"/><Relationship Id="rId9" Type="http://schemas.openxmlformats.org/officeDocument/2006/relationships/tags" Target="../tags/tag753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762.xml"/><Relationship Id="rId3" Type="http://schemas.openxmlformats.org/officeDocument/2006/relationships/tags" Target="../tags/tag757.xml"/><Relationship Id="rId7" Type="http://schemas.openxmlformats.org/officeDocument/2006/relationships/tags" Target="../tags/tag761.xml"/><Relationship Id="rId2" Type="http://schemas.openxmlformats.org/officeDocument/2006/relationships/tags" Target="../tags/tag756.xml"/><Relationship Id="rId1" Type="http://schemas.openxmlformats.org/officeDocument/2006/relationships/tags" Target="../tags/tag755.xml"/><Relationship Id="rId6" Type="http://schemas.openxmlformats.org/officeDocument/2006/relationships/tags" Target="../tags/tag76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59.xml"/><Relationship Id="rId10" Type="http://schemas.openxmlformats.org/officeDocument/2006/relationships/tags" Target="../tags/tag764.xml"/><Relationship Id="rId4" Type="http://schemas.openxmlformats.org/officeDocument/2006/relationships/tags" Target="../tags/tag758.xml"/><Relationship Id="rId9" Type="http://schemas.openxmlformats.org/officeDocument/2006/relationships/tags" Target="../tags/tag763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772.xml"/><Relationship Id="rId3" Type="http://schemas.openxmlformats.org/officeDocument/2006/relationships/tags" Target="../tags/tag767.xml"/><Relationship Id="rId7" Type="http://schemas.openxmlformats.org/officeDocument/2006/relationships/tags" Target="../tags/tag771.xml"/><Relationship Id="rId2" Type="http://schemas.openxmlformats.org/officeDocument/2006/relationships/tags" Target="../tags/tag766.xml"/><Relationship Id="rId1" Type="http://schemas.openxmlformats.org/officeDocument/2006/relationships/tags" Target="../tags/tag765.xml"/><Relationship Id="rId6" Type="http://schemas.openxmlformats.org/officeDocument/2006/relationships/tags" Target="../tags/tag77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69.xml"/><Relationship Id="rId10" Type="http://schemas.openxmlformats.org/officeDocument/2006/relationships/tags" Target="../tags/tag774.xml"/><Relationship Id="rId4" Type="http://schemas.openxmlformats.org/officeDocument/2006/relationships/tags" Target="../tags/tag768.xml"/><Relationship Id="rId9" Type="http://schemas.openxmlformats.org/officeDocument/2006/relationships/tags" Target="../tags/tag773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tags" Target="../tags/tag782.xml"/><Relationship Id="rId3" Type="http://schemas.openxmlformats.org/officeDocument/2006/relationships/tags" Target="../tags/tag777.xml"/><Relationship Id="rId7" Type="http://schemas.openxmlformats.org/officeDocument/2006/relationships/tags" Target="../tags/tag781.xml"/><Relationship Id="rId2" Type="http://schemas.openxmlformats.org/officeDocument/2006/relationships/tags" Target="../tags/tag776.xml"/><Relationship Id="rId1" Type="http://schemas.openxmlformats.org/officeDocument/2006/relationships/tags" Target="../tags/tag775.xml"/><Relationship Id="rId6" Type="http://schemas.openxmlformats.org/officeDocument/2006/relationships/tags" Target="../tags/tag78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79.xml"/><Relationship Id="rId10" Type="http://schemas.openxmlformats.org/officeDocument/2006/relationships/tags" Target="../tags/tag784.xml"/><Relationship Id="rId4" Type="http://schemas.openxmlformats.org/officeDocument/2006/relationships/tags" Target="../tags/tag778.xml"/><Relationship Id="rId9" Type="http://schemas.openxmlformats.org/officeDocument/2006/relationships/tags" Target="../tags/tag783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tags" Target="../tags/tag792.xml"/><Relationship Id="rId3" Type="http://schemas.openxmlformats.org/officeDocument/2006/relationships/tags" Target="../tags/tag787.xml"/><Relationship Id="rId7" Type="http://schemas.openxmlformats.org/officeDocument/2006/relationships/tags" Target="../tags/tag791.xml"/><Relationship Id="rId2" Type="http://schemas.openxmlformats.org/officeDocument/2006/relationships/tags" Target="../tags/tag786.xml"/><Relationship Id="rId1" Type="http://schemas.openxmlformats.org/officeDocument/2006/relationships/tags" Target="../tags/tag785.xml"/><Relationship Id="rId6" Type="http://schemas.openxmlformats.org/officeDocument/2006/relationships/tags" Target="../tags/tag79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89.xml"/><Relationship Id="rId10" Type="http://schemas.openxmlformats.org/officeDocument/2006/relationships/tags" Target="../tags/tag794.xml"/><Relationship Id="rId4" Type="http://schemas.openxmlformats.org/officeDocument/2006/relationships/tags" Target="../tags/tag788.xml"/><Relationship Id="rId9" Type="http://schemas.openxmlformats.org/officeDocument/2006/relationships/tags" Target="../tags/tag793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tags" Target="../tags/tag802.xml"/><Relationship Id="rId3" Type="http://schemas.openxmlformats.org/officeDocument/2006/relationships/tags" Target="../tags/tag797.xml"/><Relationship Id="rId7" Type="http://schemas.openxmlformats.org/officeDocument/2006/relationships/tags" Target="../tags/tag801.xml"/><Relationship Id="rId2" Type="http://schemas.openxmlformats.org/officeDocument/2006/relationships/tags" Target="../tags/tag796.xml"/><Relationship Id="rId1" Type="http://schemas.openxmlformats.org/officeDocument/2006/relationships/tags" Target="../tags/tag795.xml"/><Relationship Id="rId6" Type="http://schemas.openxmlformats.org/officeDocument/2006/relationships/tags" Target="../tags/tag80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799.xml"/><Relationship Id="rId10" Type="http://schemas.openxmlformats.org/officeDocument/2006/relationships/tags" Target="../tags/tag804.xml"/><Relationship Id="rId4" Type="http://schemas.openxmlformats.org/officeDocument/2006/relationships/tags" Target="../tags/tag798.xml"/><Relationship Id="rId9" Type="http://schemas.openxmlformats.org/officeDocument/2006/relationships/tags" Target="../tags/tag803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tags" Target="../tags/tag812.xml"/><Relationship Id="rId3" Type="http://schemas.openxmlformats.org/officeDocument/2006/relationships/tags" Target="../tags/tag807.xml"/><Relationship Id="rId7" Type="http://schemas.openxmlformats.org/officeDocument/2006/relationships/tags" Target="../tags/tag811.xml"/><Relationship Id="rId2" Type="http://schemas.openxmlformats.org/officeDocument/2006/relationships/tags" Target="../tags/tag806.xml"/><Relationship Id="rId1" Type="http://schemas.openxmlformats.org/officeDocument/2006/relationships/tags" Target="../tags/tag805.xml"/><Relationship Id="rId6" Type="http://schemas.openxmlformats.org/officeDocument/2006/relationships/tags" Target="../tags/tag81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809.xml"/><Relationship Id="rId10" Type="http://schemas.openxmlformats.org/officeDocument/2006/relationships/tags" Target="../tags/tag814.xml"/><Relationship Id="rId4" Type="http://schemas.openxmlformats.org/officeDocument/2006/relationships/tags" Target="../tags/tag808.xml"/><Relationship Id="rId9" Type="http://schemas.openxmlformats.org/officeDocument/2006/relationships/tags" Target="../tags/tag813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tags" Target="../tags/tag822.xml"/><Relationship Id="rId3" Type="http://schemas.openxmlformats.org/officeDocument/2006/relationships/tags" Target="../tags/tag817.xml"/><Relationship Id="rId7" Type="http://schemas.openxmlformats.org/officeDocument/2006/relationships/tags" Target="../tags/tag821.xml"/><Relationship Id="rId2" Type="http://schemas.openxmlformats.org/officeDocument/2006/relationships/tags" Target="../tags/tag816.xml"/><Relationship Id="rId1" Type="http://schemas.openxmlformats.org/officeDocument/2006/relationships/tags" Target="../tags/tag815.xml"/><Relationship Id="rId6" Type="http://schemas.openxmlformats.org/officeDocument/2006/relationships/tags" Target="../tags/tag820.xml"/><Relationship Id="rId5" Type="http://schemas.openxmlformats.org/officeDocument/2006/relationships/tags" Target="../tags/tag819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818.xml"/><Relationship Id="rId9" Type="http://schemas.openxmlformats.org/officeDocument/2006/relationships/tags" Target="../tags/tag82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8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826.xml"/><Relationship Id="rId2" Type="http://schemas.openxmlformats.org/officeDocument/2006/relationships/tags" Target="../tags/tag825.xml"/><Relationship Id="rId1" Type="http://schemas.openxmlformats.org/officeDocument/2006/relationships/tags" Target="../tags/tag824.xml"/><Relationship Id="rId4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829.xml"/><Relationship Id="rId7" Type="http://schemas.openxmlformats.org/officeDocument/2006/relationships/image" Target="../media/image1.pn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31.xml"/><Relationship Id="rId4" Type="http://schemas.openxmlformats.org/officeDocument/2006/relationships/tags" Target="../tags/tag8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123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Crystal Shape">
            <a:extLst>
              <a:ext uri="{FF2B5EF4-FFF2-40B4-BE49-F238E27FC236}">
                <a16:creationId xmlns:a16="http://schemas.microsoft.com/office/drawing/2014/main" id="{63F28C96-D1D9-271E-B326-A1C4DC6BC78F}"/>
              </a:ext>
            </a:extLst>
          </p:cNvPr>
          <p:cNvSpPr/>
          <p:nvPr userDrawn="1"/>
        </p:nvSpPr>
        <p:spPr>
          <a:xfrm rot="16200000">
            <a:off x="6866258" y="1532259"/>
            <a:ext cx="6857999" cy="3793483"/>
          </a:xfrm>
          <a:custGeom>
            <a:avLst/>
            <a:gdLst>
              <a:gd name="connsiteX0" fmla="*/ 6857999 w 6857999"/>
              <a:gd name="connsiteY0" fmla="*/ 1129077 h 3793483"/>
              <a:gd name="connsiteX1" fmla="*/ 6857999 w 6857999"/>
              <a:gd name="connsiteY1" fmla="*/ 3792536 h 3793483"/>
              <a:gd name="connsiteX2" fmla="*/ 0 w 6857999"/>
              <a:gd name="connsiteY2" fmla="*/ 3793483 h 3793483"/>
              <a:gd name="connsiteX3" fmla="*/ 0 w 6857999"/>
              <a:gd name="connsiteY3" fmla="*/ 729579 h 3793483"/>
              <a:gd name="connsiteX4" fmla="*/ 1748945 w 6857999"/>
              <a:gd name="connsiteY4" fmla="*/ 0 h 3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3793483">
                <a:moveTo>
                  <a:pt x="6857999" y="1129077"/>
                </a:moveTo>
                <a:lnTo>
                  <a:pt x="6857999" y="3792536"/>
                </a:lnTo>
                <a:lnTo>
                  <a:pt x="0" y="3793483"/>
                </a:lnTo>
                <a:lnTo>
                  <a:pt x="0" y="729579"/>
                </a:lnTo>
                <a:lnTo>
                  <a:pt x="1748945" y="0"/>
                </a:ln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2919660-0784-4B00-9836-7A69515909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727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8B1B7AE2-264A-4900-9F60-CC5615C90F0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F2DD26D5-8427-4844-992F-AA5F995450F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>
            <a:extLst>
              <a:ext uri="{FF2B5EF4-FFF2-40B4-BE49-F238E27FC236}">
                <a16:creationId xmlns:a16="http://schemas.microsoft.com/office/drawing/2014/main" id="{879A7BCC-64D2-4276-855E-685546620EF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B8FD1BFA-BD00-4A1A-9BEE-984BDA7A138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0C951CC-CB9B-43AC-8395-FB2751814E0F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0FDEE340-AE14-4EB2-8F0B-840A5F5E2FB9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3F4900C8-0A39-4B02-8E0A-398AAC4831B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A1158698-11CA-4310-AAEA-81BFB74C7A4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 Top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Top Right"/>
          <p:cNvSpPr>
            <a:spLocks noGrp="1"/>
          </p:cNvSpPr>
          <p:nvPr>
            <p:ph sz="quarter" idx="14" hasCustomPrompt="1"/>
          </p:nvPr>
        </p:nvSpPr>
        <p:spPr>
          <a:xfrm>
            <a:off x="6166799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Left"/>
          <p:cNvSpPr>
            <a:spLocks noGrp="1"/>
          </p:cNvSpPr>
          <p:nvPr>
            <p:ph sz="quarter" idx="15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Bottom Right"/>
          <p:cNvSpPr>
            <a:spLocks noGrp="1"/>
          </p:cNvSpPr>
          <p:nvPr>
            <p:ph sz="quarter" idx="16" hasCustomPrompt="1"/>
          </p:nvPr>
        </p:nvSpPr>
        <p:spPr>
          <a:xfrm>
            <a:off x="6166799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4034893-5E9F-45A3-8C16-98C9F6C0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4ED1F400-5A94-4F05-84F8-53C80E7C434C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C8E721-6FC1-4A4E-9559-94502407157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9885E48-72F6-4042-BF62-A49ACDF10504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242B527-F278-4C5E-9E24-C19CDFEB73B1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4E976BE-C7DE-4FCF-9535-07568046A13E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211">
          <p15:clr>
            <a:srgbClr val="FBAE40"/>
          </p15:clr>
        </p15:guide>
        <p15:guide id="3" pos="3885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  <p15:guide id="7" orient="horz" pos="2273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ow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ECAA0892-68E2-4E2E-9B18-4A8DC40F0E1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D16A0514-897C-427C-A5CD-34FCB4F6BF1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>
            <a:extLst>
              <a:ext uri="{FF2B5EF4-FFF2-40B4-BE49-F238E27FC236}">
                <a16:creationId xmlns:a16="http://schemas.microsoft.com/office/drawing/2014/main" id="{A6FCF5E5-2935-4FDA-903C-EA43A699BD8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115A00C6-A501-466D-A34B-23C1071DA39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0C8DD3BC-73D2-4101-B037-359F1B42B434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D39CEC28-75A6-43F3-9DE9-2436F3F4D9C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FC21F178-EFAA-49DE-A35E-72E2C0CA3B0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43B2B732-8EC3-4F44-986D-B5DAC6EA77C1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11520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Bottom Left"/>
          <p:cNvSpPr>
            <a:spLocks noGrp="1"/>
          </p:cNvSpPr>
          <p:nvPr>
            <p:ph sz="quarter" idx="14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Right"/>
          <p:cNvSpPr>
            <a:spLocks noGrp="1"/>
          </p:cNvSpPr>
          <p:nvPr>
            <p:ph sz="quarter" idx="15" hasCustomPrompt="1"/>
          </p:nvPr>
        </p:nvSpPr>
        <p:spPr>
          <a:xfrm>
            <a:off x="6166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ADACDEE-D42E-4EEF-8504-614B0FC9E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F595BB6-F050-434C-AF4B-533D75C5E5D3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3ABBB783-BFC3-406F-9AE2-14E6D55F43A3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7DAA9CDC-CAD4-4554-97D9-7059E95FE638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07C82FBB-C728-405A-8E31-DE02DA8D9177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03708507-303A-4696-8A49-D64DA70EAF1B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7469">
          <p15:clr>
            <a:srgbClr val="FBAE40"/>
          </p15:clr>
        </p15:guide>
        <p15:guide id="5" pos="3885">
          <p15:clr>
            <a:srgbClr val="FBAE40"/>
          </p15:clr>
        </p15:guide>
        <p15:guide id="6" pos="3795">
          <p15:clr>
            <a:srgbClr val="FBAE40"/>
          </p15:clr>
        </p15:guide>
        <p15:guide id="7" pos="211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Row | 2 columns |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C812AE9A-81D7-4AE8-BC9F-85686450823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A8D3527-E357-41F9-99D1-BCEAEC88D7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>
            <a:extLst>
              <a:ext uri="{FF2B5EF4-FFF2-40B4-BE49-F238E27FC236}">
                <a16:creationId xmlns:a16="http://schemas.microsoft.com/office/drawing/2014/main" id="{3A1A2EC5-F603-4F90-ADD8-B8933F3B810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FA03A6F0-5545-409D-93A9-5E09698484A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97E57A33-CDFD-4C72-B657-882682DACB1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5A896D99-24DF-4F81-9EC3-37F5EF05FFE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F09BE8EF-EBD2-4B7A-9878-8440DC26C91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99207B66-AFA5-4510-BF1D-29423C34CEF2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433" y="1268412"/>
            <a:ext cx="11521280" cy="126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Center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 Right"/>
          <p:cNvSpPr>
            <a:spLocks noGrp="1"/>
          </p:cNvSpPr>
          <p:nvPr>
            <p:ph sz="quarter" idx="15" hasCustomPrompt="1"/>
          </p:nvPr>
        </p:nvSpPr>
        <p:spPr>
          <a:xfrm>
            <a:off x="6167437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Bottom"/>
          <p:cNvSpPr>
            <a:spLocks noGrp="1"/>
          </p:cNvSpPr>
          <p:nvPr>
            <p:ph sz="quarter" idx="16" hasCustomPrompt="1"/>
          </p:nvPr>
        </p:nvSpPr>
        <p:spPr>
          <a:xfrm>
            <a:off x="334433" y="5085186"/>
            <a:ext cx="11521280" cy="129656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2CB6C61-472A-4F78-8808-601D74D8D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878DF235-2AD8-4C82-A0BD-D1BDFC87370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9104FB9-0912-4A0F-BBB7-DF055F82945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E424A36D-7777-4A82-B12F-96CE1F877678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E1CCD2B2-40D2-43D5-80C4-5322AD4033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1235F132-B0A2-4CF3-A146-5DF950DFB464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3795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93">
          <p15:clr>
            <a:srgbClr val="FBAE40"/>
          </p15:clr>
        </p15:guide>
        <p15:guide id="7" orient="horz" pos="1752">
          <p15:clr>
            <a:srgbClr val="FBAE40"/>
          </p15:clr>
        </p15:guide>
        <p15:guide id="8" orient="horz" pos="2999">
          <p15:clr>
            <a:srgbClr val="FBAE40"/>
          </p15:clr>
        </p15:guide>
        <p15:guide id="9" orient="horz" pos="3203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7FB993A8-52D6-439E-9FD7-796FB137109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112013B0-A00B-4A1F-90FB-E2E8B2F86D5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>
            <a:extLst>
              <a:ext uri="{FF2B5EF4-FFF2-40B4-BE49-F238E27FC236}">
                <a16:creationId xmlns:a16="http://schemas.microsoft.com/office/drawing/2014/main" id="{FC3769D5-91E6-43B0-BC4B-C0040A71CF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B0E0CB85-0435-4FEC-B2B6-D19200B6292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557CA6BF-F2F9-417F-A2FD-035F1FC8569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8C605CA2-9EAD-450F-BC1B-8D9AF92E587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4E82CE8C-8E20-4C1A-B65C-F8A30CF5A15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D96F0A90-37BC-4B0D-A29D-8711C51DD447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3744384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Center"/>
          <p:cNvSpPr>
            <a:spLocks noGrp="1"/>
          </p:cNvSpPr>
          <p:nvPr>
            <p:ph sz="quarter" idx="14" hasCustomPrompt="1"/>
          </p:nvPr>
        </p:nvSpPr>
        <p:spPr>
          <a:xfrm>
            <a:off x="4262399" y="1268414"/>
            <a:ext cx="3672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Right"/>
          <p:cNvSpPr>
            <a:spLocks noGrp="1"/>
          </p:cNvSpPr>
          <p:nvPr>
            <p:ph sz="quarter" idx="15" hasCustomPrompt="1"/>
          </p:nvPr>
        </p:nvSpPr>
        <p:spPr>
          <a:xfrm>
            <a:off x="8113184" y="1268414"/>
            <a:ext cx="3744416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A635AE4-FE20-4282-BFFD-96EBDCED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6E14A5B-9E91-4287-8D3D-9F9C469D8ECA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10BD89C-2BAC-459E-A79D-05B6C0B33362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13A018B2-30A4-435D-A599-2BE57EAB5CBC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B6CA23A5-CFDD-4B39-B853-6A18A878BFBF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226441E8-60EA-42A3-B978-BA612ACACF4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pos="4997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5110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Row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488416C1-009C-4276-862C-859A39D8986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192327F-A51B-41E2-B3F1-79934B2829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>
            <a:extLst>
              <a:ext uri="{FF2B5EF4-FFF2-40B4-BE49-F238E27FC236}">
                <a16:creationId xmlns:a16="http://schemas.microsoft.com/office/drawing/2014/main" id="{EE529511-279F-4E8D-B98F-7745CB480D7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7712C297-5B52-4E05-AEC3-8C81F2A74EE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492E0D9-97C5-4A27-B585-4460769C4D6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EB4DD739-504C-48CA-BA98-DEE0B3A91EA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D547197E-1EC3-47AA-B644-4B7771421A2B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5B4084F1-8114-4C22-84F5-3D14817A790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1280" cy="136842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1300"/>
            <a:ext cx="3744000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"/>
          <p:cNvSpPr>
            <a:spLocks noGrp="1"/>
          </p:cNvSpPr>
          <p:nvPr>
            <p:ph sz="quarter" idx="15" hasCustomPrompt="1"/>
          </p:nvPr>
        </p:nvSpPr>
        <p:spPr>
          <a:xfrm>
            <a:off x="4259262" y="2781300"/>
            <a:ext cx="3673475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Right"/>
          <p:cNvSpPr>
            <a:spLocks noGrp="1"/>
          </p:cNvSpPr>
          <p:nvPr>
            <p:ph sz="quarter" idx="16" hasCustomPrompt="1"/>
          </p:nvPr>
        </p:nvSpPr>
        <p:spPr>
          <a:xfrm>
            <a:off x="8113186" y="2781300"/>
            <a:ext cx="3744383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C581746-1B2C-4D98-9755-6221A3ED9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7AAAECD1-71D2-46B6-BF2D-6007823BA888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A8AF054-4363-4E54-A605-8A5E7CD05422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C839DAF8-6F4C-441B-B45B-348B7EA8B4B3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CBA086A-526B-43F0-BEDE-EC3219CC78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F76E7CBE-7230-4110-85FB-3718D4B81343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5110">
          <p15:clr>
            <a:srgbClr val="FBAE40"/>
          </p15:clr>
        </p15:guide>
        <p15:guide id="3" pos="7469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211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020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mpower_additionalText_placeholder" hidden="1">
            <a:extLst>
              <a:ext uri="{FF2B5EF4-FFF2-40B4-BE49-F238E27FC236}">
                <a16:creationId xmlns:a16="http://schemas.microsoft.com/office/drawing/2014/main" id="{5BFFD0DD-DDFD-422B-86D9-F164E68C053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DF070F93-7F88-456A-894C-885F8AC591A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>
            <a:extLst>
              <a:ext uri="{FF2B5EF4-FFF2-40B4-BE49-F238E27FC236}">
                <a16:creationId xmlns:a16="http://schemas.microsoft.com/office/drawing/2014/main" id="{9A5FF993-F527-4569-A066-E8D346767DE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09C3987-21ED-4B60-B90F-837FB1F2A7A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C33D0117-4C9D-47FC-BBAF-7D90814DB7C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40F47B66-9156-4480-85AF-99EB0563F55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4" name="empower_classification_placeholder">
            <a:extLst>
              <a:ext uri="{FF2B5EF4-FFF2-40B4-BE49-F238E27FC236}">
                <a16:creationId xmlns:a16="http://schemas.microsoft.com/office/drawing/2014/main" id="{B1D76006-023D-437E-80D1-B8FC83CA1329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71DC81B7-1CCA-48F9-8AB9-34BBC16340CF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371B7856-37AA-4EBD-9A28-1045DC90A92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4799" y="1268414"/>
            <a:ext cx="2808000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Center Left">
            <a:extLst>
              <a:ext uri="{FF2B5EF4-FFF2-40B4-BE49-F238E27FC236}">
                <a16:creationId xmlns:a16="http://schemas.microsoft.com/office/drawing/2014/main" id="{AB4408A9-DF90-4D32-8AE8-9278539718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4225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Center Right">
            <a:extLst>
              <a:ext uri="{FF2B5EF4-FFF2-40B4-BE49-F238E27FC236}">
                <a16:creationId xmlns:a16="http://schemas.microsoft.com/office/drawing/2014/main" id="{FFF96914-9970-46DB-82A4-AB1B8011037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03950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Right">
            <a:extLst>
              <a:ext uri="{FF2B5EF4-FFF2-40B4-BE49-F238E27FC236}">
                <a16:creationId xmlns:a16="http://schemas.microsoft.com/office/drawing/2014/main" id="{6803C6B1-D864-4BE6-AE1F-CA280F4DABD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048750" y="1268414"/>
            <a:ext cx="2807593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DD773CC-FCEC-46C8-A75B-E70A26A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FC67C23C-8514-4FAA-ABF5-040B63DA67C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35BE885-8732-4220-942B-E6D8F286274D}"/>
              </a:ext>
            </a:extLst>
          </p:cNvPr>
          <p:cNvSpPr>
            <a:spLocks noGrp="1"/>
          </p:cNvSpPr>
          <p:nvPr>
            <p:ph type="dt" sz="half" idx="24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3" name="Footer Placeholder 12" hidden="1">
            <a:extLst>
              <a:ext uri="{FF2B5EF4-FFF2-40B4-BE49-F238E27FC236}">
                <a16:creationId xmlns:a16="http://schemas.microsoft.com/office/drawing/2014/main" id="{30570D12-AEFF-4406-B206-CB0D80D8FF49}"/>
              </a:ext>
            </a:extLst>
          </p:cNvPr>
          <p:cNvSpPr>
            <a:spLocks noGrp="1"/>
          </p:cNvSpPr>
          <p:nvPr>
            <p:ph type="ftr" sz="quarter" idx="25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 hidden="1">
            <a:extLst>
              <a:ext uri="{FF2B5EF4-FFF2-40B4-BE49-F238E27FC236}">
                <a16:creationId xmlns:a16="http://schemas.microsoft.com/office/drawing/2014/main" id="{C49E2653-C8D1-4594-B3A4-0606A88CBB62}"/>
              </a:ext>
            </a:extLst>
          </p:cNvPr>
          <p:cNvSpPr>
            <a:spLocks noGrp="1"/>
          </p:cNvSpPr>
          <p:nvPr>
            <p:ph type="sldNum" sz="quarter" idx="2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MIO_Placeholder_Mapping" hidden="1">
            <a:extLst>
              <a:ext uri="{FF2B5EF4-FFF2-40B4-BE49-F238E27FC236}">
                <a16:creationId xmlns:a16="http://schemas.microsoft.com/office/drawing/2014/main" id="{12ADA7AE-DD1C-409A-B0A5-6D14FF7BF27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5" pos="3908">
          <p15:clr>
            <a:srgbClr val="FBAE40"/>
          </p15:clr>
        </p15:guide>
        <p15:guide id="6" pos="3772">
          <p15:clr>
            <a:srgbClr val="FBAE40"/>
          </p15:clr>
        </p15:guide>
        <p15:guide id="7" pos="5586">
          <p15:clr>
            <a:srgbClr val="FBAE40"/>
          </p15:clr>
        </p15:guide>
        <p15:guide id="8" pos="5700">
          <p15:clr>
            <a:srgbClr val="FBAE40"/>
          </p15:clr>
        </p15:guide>
        <p15:guide id="9" pos="1980">
          <p15:clr>
            <a:srgbClr val="FBAE40"/>
          </p15:clr>
        </p15:guide>
        <p15:guide id="10" pos="209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Row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mpower_additionalText_placeholder" hidden="1">
            <a:extLst>
              <a:ext uri="{FF2B5EF4-FFF2-40B4-BE49-F238E27FC236}">
                <a16:creationId xmlns:a16="http://schemas.microsoft.com/office/drawing/2014/main" id="{598DE9EE-A198-41B5-9814-41C66F96D3B0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0AFB1D71-5FD7-446C-90B5-1DE68C513BD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>
            <a:extLst>
              <a:ext uri="{FF2B5EF4-FFF2-40B4-BE49-F238E27FC236}">
                <a16:creationId xmlns:a16="http://schemas.microsoft.com/office/drawing/2014/main" id="{57168C6C-B95E-4260-9301-8D1D5988F67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29E2230-F28C-4139-A2F7-536C0BDB8E9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2A98BB16-D9CD-4785-A71C-21C57A55488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333A1F8F-A990-434A-92C1-D59A014E7AFF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1" name="empower_classification_placeholder">
            <a:extLst>
              <a:ext uri="{FF2B5EF4-FFF2-40B4-BE49-F238E27FC236}">
                <a16:creationId xmlns:a16="http://schemas.microsoft.com/office/drawing/2014/main" id="{DBAA7875-DC7B-4CB1-AFAA-A99AEDD01BF7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5" name="empower_date_placeholder">
            <a:extLst>
              <a:ext uri="{FF2B5EF4-FFF2-40B4-BE49-F238E27FC236}">
                <a16:creationId xmlns:a16="http://schemas.microsoft.com/office/drawing/2014/main" id="{5743D8EF-9336-4669-BBD9-501D062A3DB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8" name="Content Top">
            <a:extLst>
              <a:ext uri="{FF2B5EF4-FFF2-40B4-BE49-F238E27FC236}">
                <a16:creationId xmlns:a16="http://schemas.microsoft.com/office/drawing/2014/main" id="{B528FDA5-64C4-4079-B7B7-97722BA3003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4800" y="1268414"/>
            <a:ext cx="11521280" cy="1368425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11455573-DB68-4634-9EB0-10FDA72EB0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4800" y="2781300"/>
            <a:ext cx="2808000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Center Left">
            <a:extLst>
              <a:ext uri="{FF2B5EF4-FFF2-40B4-BE49-F238E27FC236}">
                <a16:creationId xmlns:a16="http://schemas.microsoft.com/office/drawing/2014/main" id="{DF6A34C2-8D0D-4C18-BD01-86B1344A92D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4225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Center Right">
            <a:extLst>
              <a:ext uri="{FF2B5EF4-FFF2-40B4-BE49-F238E27FC236}">
                <a16:creationId xmlns:a16="http://schemas.microsoft.com/office/drawing/2014/main" id="{A331F240-D4BB-4096-BFB7-002D583A4FC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03950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Right">
            <a:extLst>
              <a:ext uri="{FF2B5EF4-FFF2-40B4-BE49-F238E27FC236}">
                <a16:creationId xmlns:a16="http://schemas.microsoft.com/office/drawing/2014/main" id="{2BEB3BE2-22F6-4B6B-AB28-F38AB449DE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48750" y="2781300"/>
            <a:ext cx="2807593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B9A27F18-A46A-4C29-AB62-7BEB5215C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DDE018F7-7CB9-4F69-872D-4609CBE453C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0E7AAC-C545-4F05-8939-1B218CC948D8}"/>
              </a:ext>
            </a:extLst>
          </p:cNvPr>
          <p:cNvSpPr>
            <a:spLocks noGrp="1"/>
          </p:cNvSpPr>
          <p:nvPr>
            <p:ph type="dt" sz="half" idx="2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6E86CFC-21FB-497B-BD25-729619D70F13}"/>
              </a:ext>
            </a:extLst>
          </p:cNvPr>
          <p:cNvSpPr>
            <a:spLocks noGrp="1"/>
          </p:cNvSpPr>
          <p:nvPr>
            <p:ph type="ftr" sz="quarter" idx="2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C7A23CE7-AF5A-4245-A417-6A94DA58E485}"/>
              </a:ext>
            </a:extLst>
          </p:cNvPr>
          <p:cNvSpPr>
            <a:spLocks noGrp="1"/>
          </p:cNvSpPr>
          <p:nvPr>
            <p:ph type="sldNum" sz="quarter" idx="2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MIO_Placeholder_Mapping" hidden="1">
            <a:extLst>
              <a:ext uri="{FF2B5EF4-FFF2-40B4-BE49-F238E27FC236}">
                <a16:creationId xmlns:a16="http://schemas.microsoft.com/office/drawing/2014/main" id="{E3241B79-27A8-4873-89EC-D6F0564709E7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orient="horz" pos="17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1980">
          <p15:clr>
            <a:srgbClr val="FBAE40"/>
          </p15:clr>
        </p15:guide>
        <p15:guide id="6" pos="211">
          <p15:clr>
            <a:srgbClr val="FBAE40"/>
          </p15:clr>
        </p15:guide>
        <p15:guide id="7" pos="2094">
          <p15:clr>
            <a:srgbClr val="FBAE40"/>
          </p15:clr>
        </p15:guide>
        <p15:guide id="8" pos="3772">
          <p15:clr>
            <a:srgbClr val="FBAE40"/>
          </p15:clr>
        </p15:guide>
        <p15:guide id="9" pos="3908">
          <p15:clr>
            <a:srgbClr val="FBAE40"/>
          </p15:clr>
        </p15:guide>
        <p15:guide id="10" pos="5586">
          <p15:clr>
            <a:srgbClr val="FBAE40"/>
          </p15:clr>
        </p15:guide>
        <p15:guide id="11" pos="5700">
          <p15:clr>
            <a:srgbClr val="FBAE40"/>
          </p15:clr>
        </p15:guide>
        <p15:guide id="12" pos="74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mpower_additionalText_placeholder" hidden="1">
            <a:extLst>
              <a:ext uri="{FF2B5EF4-FFF2-40B4-BE49-F238E27FC236}">
                <a16:creationId xmlns:a16="http://schemas.microsoft.com/office/drawing/2014/main" id="{8B492BE2-D2A2-481A-B24A-CDE1C12A85F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C269EC22-FB11-4D33-A5AD-970FF7AE0E7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>
            <a:extLst>
              <a:ext uri="{FF2B5EF4-FFF2-40B4-BE49-F238E27FC236}">
                <a16:creationId xmlns:a16="http://schemas.microsoft.com/office/drawing/2014/main" id="{4B1BF6CA-DC2D-48CD-962D-066217BE39A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884DECEF-9719-4244-AEE1-2AEA4754457D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4E03D739-7852-4964-A407-6FD3B0FC1EE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8BB80B65-0382-459F-AC7F-F3D707F6504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0" name="empower_classification_placeholder">
            <a:extLst>
              <a:ext uri="{FF2B5EF4-FFF2-40B4-BE49-F238E27FC236}">
                <a16:creationId xmlns:a16="http://schemas.microsoft.com/office/drawing/2014/main" id="{35CA1B3C-86AD-43CD-94E9-5A2E81B7D24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2" name="empower_date_placeholder">
            <a:extLst>
              <a:ext uri="{FF2B5EF4-FFF2-40B4-BE49-F238E27FC236}">
                <a16:creationId xmlns:a16="http://schemas.microsoft.com/office/drawing/2014/main" id="{8E11CE1F-6424-469C-8957-85A359561FBF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06A8C73-A6AF-4DF0-8894-BF2EC7AA230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B7F0ADB-6E9B-485D-93FC-12BF83F0A67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688F703F-EAD1-4063-8445-95277BEEE9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1AE06898-E172-4A77-BE61-DAD235E107B9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p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9A3C9F-7C21-45B3-9124-006DC5D0E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12281 h 6858000"/>
              <a:gd name="connsiteX3" fmla="*/ 12192000 w 12192000"/>
              <a:gd name="connsiteY3" fmla="*/ 682309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23094 h 6858000"/>
              <a:gd name="connsiteX7" fmla="*/ 0 w 12192000"/>
              <a:gd name="connsiteY7" fmla="*/ 6812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12281"/>
                </a:lnTo>
                <a:lnTo>
                  <a:pt x="12192000" y="682309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23094"/>
                </a:lnTo>
                <a:lnTo>
                  <a:pt x="0" y="6812281"/>
                </a:lnTo>
                <a:close/>
              </a:path>
            </a:pathLst>
          </a:custGeom>
          <a:solidFill>
            <a:srgbClr val="DCD5D7"/>
          </a:solidFill>
        </p:spPr>
        <p:txBody>
          <a:bodyPr wrap="square" tIns="2880000">
            <a:noAutofit/>
          </a:bodyPr>
          <a:lstStyle>
            <a:lvl1pPr algn="ctr">
              <a:buNone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MIO_AGENDA_IGNORE_NAVIGATION" hidden="1">
            <a:extLst>
              <a:ext uri="{FF2B5EF4-FFF2-40B4-BE49-F238E27FC236}">
                <a16:creationId xmlns:a16="http://schemas.microsoft.com/office/drawing/2014/main" id="{298E6853-722D-4D8C-A4A5-A6FCEB4A06C0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MIO_AGENDA_IGNORE_CHAPTER_REFERENCE" hidden="1">
            <a:extLst>
              <a:ext uri="{FF2B5EF4-FFF2-40B4-BE49-F238E27FC236}">
                <a16:creationId xmlns:a16="http://schemas.microsoft.com/office/drawing/2014/main" id="{4C952A04-6CCB-455C-887C-1B9A3B0ACD0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7D6FAC8-11F4-4964-9B25-EE9D1E189D30}"/>
              </a:ext>
            </a:extLst>
          </p:cNvPr>
          <p:cNvSpPr>
            <a:spLocks noGrp="1"/>
          </p:cNvSpPr>
          <p:nvPr>
            <p:ph type="dt" sz="half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6B82CD2-EA5C-4D03-98C1-175706CF32FC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C4E2716-EC8F-40FC-B4F8-3418FB160B39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MIO_Placeholder_Mapping" hidden="1">
            <a:extLst>
              <a:ext uri="{FF2B5EF4-FFF2-40B4-BE49-F238E27FC236}">
                <a16:creationId xmlns:a16="http://schemas.microsoft.com/office/drawing/2014/main" id="{162DC542-CA6E-49F2-AE52-133D584ED71B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5700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912424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13" name="Crystal Shape">
            <a:extLst>
              <a:ext uri="{FF2B5EF4-FFF2-40B4-BE49-F238E27FC236}">
                <a16:creationId xmlns:a16="http://schemas.microsoft.com/office/drawing/2014/main" id="{A4208110-E884-BAAA-527C-E592A2F7FA29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18864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994175" y="353272"/>
            <a:ext cx="1574433" cy="687428"/>
          </a:xfrm>
          <a:prstGeom prst="rect">
            <a:avLst/>
          </a:prstGeom>
        </p:spPr>
      </p:pic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A56D863-6388-F569-0908-172A931B46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00" y="5612934"/>
            <a:ext cx="1038337" cy="612000"/>
          </a:xfrm>
          <a:prstGeom prst="rect">
            <a:avLst/>
          </a:prstGeom>
        </p:spPr>
      </p:pic>
      <p:pic>
        <p:nvPicPr>
          <p:cNvPr id="21" name="Grafik 2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0237A89D-4124-02F6-117B-B70D655752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66" y="5583917"/>
            <a:ext cx="670034" cy="6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9228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White">
            <a:extLst>
              <a:ext uri="{FF2B5EF4-FFF2-40B4-BE49-F238E27FC236}">
                <a16:creationId xmlns:a16="http://schemas.microsoft.com/office/drawing/2014/main" id="{8739B1C3-A1A6-48E1-B2C4-F4CE3C82443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LOGO PROTECTION" hidden="1">
            <a:extLst>
              <a:ext uri="{FF2B5EF4-FFF2-40B4-BE49-F238E27FC236}">
                <a16:creationId xmlns:a16="http://schemas.microsoft.com/office/drawing/2014/main" id="{8182E335-5A52-4E3C-BCEC-9507D81BA51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927650" y="1920766"/>
            <a:ext cx="6336702" cy="3088476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MIO_AGENDA_LAST_SLIDE" hidden="1">
            <a:extLst>
              <a:ext uri="{FF2B5EF4-FFF2-40B4-BE49-F238E27FC236}">
                <a16:creationId xmlns:a16="http://schemas.microsoft.com/office/drawing/2014/main" id="{45591D6F-6D52-44E5-B3AA-2575CCD4520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MIO_AGENDA_IGNORE_NAVIGATION" hidden="1">
            <a:extLst>
              <a:ext uri="{FF2B5EF4-FFF2-40B4-BE49-F238E27FC236}">
                <a16:creationId xmlns:a16="http://schemas.microsoft.com/office/drawing/2014/main" id="{C7038F66-C11F-4566-ADAF-A099AF95755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MIO_AGENDA_IGNORE_CHAPTER_REFERENCE" hidden="1">
            <a:extLst>
              <a:ext uri="{FF2B5EF4-FFF2-40B4-BE49-F238E27FC236}">
                <a16:creationId xmlns:a16="http://schemas.microsoft.com/office/drawing/2014/main" id="{E0318986-8EA2-446A-AFF2-E8441C3AF8A6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087EFA22-3F6E-4210-A8FC-0864CD1DE4E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BDF262C8-30D5-474A-BD81-CA14ACCE51B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3F1C5DF9-A781-4661-8C3B-816A398ADF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77B07280-C452-41A8-A8A7-B816EB9C3C9E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1D664F82-C381-42D9-B168-31F6D4282D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6" y="2755984"/>
            <a:ext cx="3077814" cy="1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701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5107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912424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13" name="Crystal Shape">
            <a:extLst>
              <a:ext uri="{FF2B5EF4-FFF2-40B4-BE49-F238E27FC236}">
                <a16:creationId xmlns:a16="http://schemas.microsoft.com/office/drawing/2014/main" id="{A4208110-E884-BAAA-527C-E592A2F7FA29}"/>
              </a:ext>
            </a:extLst>
          </p:cNvPr>
          <p:cNvSpPr/>
          <p:nvPr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D3AB9BDB-6716-DC0D-AD30-113C999DA9C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5322907"/>
            <a:ext cx="1727584" cy="1019849"/>
          </a:xfrm>
          <a:prstGeom prst="rect">
            <a:avLst/>
          </a:prstGeom>
        </p:spPr>
      </p:pic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94175" y="353272"/>
            <a:ext cx="1574433" cy="6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2646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A2558C1A-A4CE-495C-941B-21CFE7DE6C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039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PROTECTION">
            <a:extLst>
              <a:ext uri="{FF2B5EF4-FFF2-40B4-BE49-F238E27FC236}">
                <a16:creationId xmlns:a16="http://schemas.microsoft.com/office/drawing/2014/main" id="{4DCE96B1-83D3-EAE7-D992-044F49F60C08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63352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close-up of a plant&#10;&#10;Description automatically generated">
            <a:extLst>
              <a:ext uri="{FF2B5EF4-FFF2-40B4-BE49-F238E27FC236}">
                <a16:creationId xmlns:a16="http://schemas.microsoft.com/office/drawing/2014/main" id="{D8A43A75-D6CE-2257-415C-1E0787C2AD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06538" cy="6858000"/>
          </a:xfrm>
          <a:prstGeom prst="rect">
            <a:avLst/>
          </a:prstGeom>
        </p:spPr>
      </p:pic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A243AC04-C54C-094D-D758-581BFC3525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5322907"/>
            <a:ext cx="1727584" cy="1019849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1807AF6D-9E64-2C4F-72B8-8E1B696F07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34800" y="353272"/>
            <a:ext cx="1574433" cy="6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8362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0090C8BE-0F32-4CF4-BB5D-F435E6072DC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8008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power_additionalText_placeholder" hidden="1">
            <a:extLst>
              <a:ext uri="{FF2B5EF4-FFF2-40B4-BE49-F238E27FC236}">
                <a16:creationId xmlns:a16="http://schemas.microsoft.com/office/drawing/2014/main" id="{93F7048C-8316-453D-8883-8716B78B030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19AD8A63-6441-49F3-BD90-8D4DF9E47EE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7EE7D08-6A4F-4583-B0FB-2642238529C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BBB3932D-D47B-4955-93EE-467AC52E4E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BB857729-3B9C-45BF-8F44-236D56EED40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ED12D396-6789-4220-B5FF-8F4E755A3C7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807386D-5007-41B0-8720-8A575EEBA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F5FE3C92-21D9-4EC7-8208-A5BA097E9D7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D1F9AA12-4C8C-4488-AF38-E06943B19A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971F8BAB-E178-4122-ADFD-FE4894CC864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F4BB077B-5178-4306-A596-17CDBFA21A5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D23B78-ED4D-4135-B16E-F5097554D30C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2026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15" orient="horz" pos="79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mpower_additionalText_placeholder" hidden="1">
            <a:extLst>
              <a:ext uri="{FF2B5EF4-FFF2-40B4-BE49-F238E27FC236}">
                <a16:creationId xmlns:a16="http://schemas.microsoft.com/office/drawing/2014/main" id="{9D9C4037-B0BC-4E62-B476-A41D0440655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BEA6DD0-FBBB-494B-9C03-C447E71492A5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3" name="empower_proprietary_placeholder" hidden="1">
            <a:extLst>
              <a:ext uri="{FF2B5EF4-FFF2-40B4-BE49-F238E27FC236}">
                <a16:creationId xmlns:a16="http://schemas.microsoft.com/office/drawing/2014/main" id="{295E96AB-B6AB-4A8B-A097-6438B2DA5C5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5" name="empower_draft_placeholder" hidden="1">
            <a:extLst>
              <a:ext uri="{FF2B5EF4-FFF2-40B4-BE49-F238E27FC236}">
                <a16:creationId xmlns:a16="http://schemas.microsoft.com/office/drawing/2014/main" id="{0B3EC6CF-5868-40BD-BF1B-882B13F49F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7" name="empower_footer_placeholder">
            <a:extLst>
              <a:ext uri="{FF2B5EF4-FFF2-40B4-BE49-F238E27FC236}">
                <a16:creationId xmlns:a16="http://schemas.microsoft.com/office/drawing/2014/main" id="{FE09BAC5-F3BC-4C51-A794-098F4099C05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9" name="empower_classification_attention_placeholder" hidden="1">
            <a:extLst>
              <a:ext uri="{FF2B5EF4-FFF2-40B4-BE49-F238E27FC236}">
                <a16:creationId xmlns:a16="http://schemas.microsoft.com/office/drawing/2014/main" id="{E695FB18-B641-433F-A03A-D58B93F377B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0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209D2CA-FDE2-4B12-9D75-213CCFE3F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LOGO PROTECTION" hidden="1">
            <a:extLst>
              <a:ext uri="{FF2B5EF4-FFF2-40B4-BE49-F238E27FC236}">
                <a16:creationId xmlns:a16="http://schemas.microsoft.com/office/drawing/2014/main" id="{DF1FB678-4F92-45E5-9B25-2B5FE93A0952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B8A1C3-E607-4E28-91A1-A973183FE78F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8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6B901E0B-D453-4CEB-8C35-51C25A27F89D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212E0C1A-F772-4C8C-B2E7-03887DA46ED9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0BE19B5-FA3E-481C-ACF3-046C2AA8A91D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413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FD35C554-56A1-4651-98F3-FC19B8770A8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document_placeholder" hidden="1">
            <a:extLst>
              <a:ext uri="{FF2B5EF4-FFF2-40B4-BE49-F238E27FC236}">
                <a16:creationId xmlns:a16="http://schemas.microsoft.com/office/drawing/2014/main" id="{4FA374A8-328C-4586-BEF8-CF0921FBF7D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4" name="empower_proprietary_placeholder" hidden="1">
            <a:extLst>
              <a:ext uri="{FF2B5EF4-FFF2-40B4-BE49-F238E27FC236}">
                <a16:creationId xmlns:a16="http://schemas.microsoft.com/office/drawing/2014/main" id="{AEB670C2-21D6-4210-BA37-DF3C9B9933B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6" name="empower_draft_placeholder" hidden="1">
            <a:extLst>
              <a:ext uri="{FF2B5EF4-FFF2-40B4-BE49-F238E27FC236}">
                <a16:creationId xmlns:a16="http://schemas.microsoft.com/office/drawing/2014/main" id="{21B71886-0324-4B36-AA82-C90CF46385B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8" name="empower_footer_placeholder">
            <a:extLst>
              <a:ext uri="{FF2B5EF4-FFF2-40B4-BE49-F238E27FC236}">
                <a16:creationId xmlns:a16="http://schemas.microsoft.com/office/drawing/2014/main" id="{DC9834AE-8B30-477E-8C87-5F8E7D7B17A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0" name="empower_classification_attention_placeholder" hidden="1">
            <a:extLst>
              <a:ext uri="{FF2B5EF4-FFF2-40B4-BE49-F238E27FC236}">
                <a16:creationId xmlns:a16="http://schemas.microsoft.com/office/drawing/2014/main" id="{B5FD8F85-4CB3-489A-86B2-4ABCB308F30D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2" name="empower_classification_placeholder">
            <a:extLst>
              <a:ext uri="{FF2B5EF4-FFF2-40B4-BE49-F238E27FC236}">
                <a16:creationId xmlns:a16="http://schemas.microsoft.com/office/drawing/2014/main" id="{A254D557-505E-4B08-8C5B-DEA083728C5A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date_placeholder">
            <a:extLst>
              <a:ext uri="{FF2B5EF4-FFF2-40B4-BE49-F238E27FC236}">
                <a16:creationId xmlns:a16="http://schemas.microsoft.com/office/drawing/2014/main" id="{6E3D16E2-B858-4F89-B7A0-119FBFC70810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5688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4" hasCustomPrompt="1"/>
          </p:nvPr>
        </p:nvSpPr>
        <p:spPr>
          <a:xfrm>
            <a:off x="6167439" y="1268414"/>
            <a:ext cx="5689202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73E7DFD-EB78-498B-97A4-CE06BA4BE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D623209F-EEBF-4451-AF99-363F6EA35F67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850AB63-C5F5-4BA2-A73E-BB668324B70F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ED18627F-EDFA-45CA-A572-C60F0E37473A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E2FA0071-6D08-45B0-AF4E-22BFCF09E76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673026AB-61DE-4BDA-8F8E-CCC68BAAE095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90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7469">
          <p15:clr>
            <a:srgbClr val="FBAE40"/>
          </p15:clr>
        </p15:guide>
        <p15:guide id="3" pos="3795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rystal Shape">
            <a:extLst>
              <a:ext uri="{FF2B5EF4-FFF2-40B4-BE49-F238E27FC236}">
                <a16:creationId xmlns:a16="http://schemas.microsoft.com/office/drawing/2014/main" id="{3FBBF7BF-BA7F-647C-39AB-CEDA0092AA91}"/>
              </a:ext>
            </a:extLst>
          </p:cNvPr>
          <p:cNvSpPr/>
          <p:nvPr/>
        </p:nvSpPr>
        <p:spPr>
          <a:xfrm rot="5400000">
            <a:off x="1207129" y="-1234005"/>
            <a:ext cx="6878637" cy="9330464"/>
          </a:xfrm>
          <a:custGeom>
            <a:avLst/>
            <a:gdLst>
              <a:gd name="connsiteX0" fmla="*/ 0 w 6870543"/>
              <a:gd name="connsiteY0" fmla="*/ 727877 h 5591944"/>
              <a:gd name="connsiteX1" fmla="*/ 1726296 w 6870543"/>
              <a:gd name="connsiteY1" fmla="*/ 0 h 5591944"/>
              <a:gd name="connsiteX2" fmla="*/ 6870543 w 6870543"/>
              <a:gd name="connsiteY2" fmla="*/ 1136853 h 5591944"/>
              <a:gd name="connsiteX3" fmla="*/ 6870543 w 6870543"/>
              <a:gd name="connsiteY3" fmla="*/ 5591944 h 5591944"/>
              <a:gd name="connsiteX4" fmla="*/ 0 w 6870543"/>
              <a:gd name="connsiteY4" fmla="*/ 5591944 h 5591944"/>
              <a:gd name="connsiteX5" fmla="*/ 0 w 6870543"/>
              <a:gd name="connsiteY5" fmla="*/ 727877 h 5591944"/>
              <a:gd name="connsiteX0" fmla="*/ 0 w 6870545"/>
              <a:gd name="connsiteY0" fmla="*/ 727877 h 9322375"/>
              <a:gd name="connsiteX1" fmla="*/ 1726296 w 6870545"/>
              <a:gd name="connsiteY1" fmla="*/ 0 h 9322375"/>
              <a:gd name="connsiteX2" fmla="*/ 6870543 w 6870545"/>
              <a:gd name="connsiteY2" fmla="*/ 1136853 h 9322375"/>
              <a:gd name="connsiteX3" fmla="*/ 6870545 w 6870545"/>
              <a:gd name="connsiteY3" fmla="*/ 9322375 h 9322375"/>
              <a:gd name="connsiteX4" fmla="*/ 0 w 6870545"/>
              <a:gd name="connsiteY4" fmla="*/ 5591944 h 9322375"/>
              <a:gd name="connsiteX5" fmla="*/ 0 w 6870545"/>
              <a:gd name="connsiteY5" fmla="*/ 727877 h 9322375"/>
              <a:gd name="connsiteX0" fmla="*/ 8092 w 6878637"/>
              <a:gd name="connsiteY0" fmla="*/ 727877 h 9330464"/>
              <a:gd name="connsiteX1" fmla="*/ 1734388 w 6878637"/>
              <a:gd name="connsiteY1" fmla="*/ 0 h 9330464"/>
              <a:gd name="connsiteX2" fmla="*/ 6878635 w 6878637"/>
              <a:gd name="connsiteY2" fmla="*/ 1136853 h 9330464"/>
              <a:gd name="connsiteX3" fmla="*/ 6878637 w 6878637"/>
              <a:gd name="connsiteY3" fmla="*/ 9322375 h 9330464"/>
              <a:gd name="connsiteX4" fmla="*/ 0 w 6878637"/>
              <a:gd name="connsiteY4" fmla="*/ 9330464 h 9330464"/>
              <a:gd name="connsiteX5" fmla="*/ 8092 w 6878637"/>
              <a:gd name="connsiteY5" fmla="*/ 727877 h 93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637" h="9330464">
                <a:moveTo>
                  <a:pt x="8092" y="727877"/>
                </a:moveTo>
                <a:lnTo>
                  <a:pt x="1734388" y="0"/>
                </a:lnTo>
                <a:lnTo>
                  <a:pt x="6878635" y="1136853"/>
                </a:lnTo>
                <a:cubicBezTo>
                  <a:pt x="6878636" y="3865360"/>
                  <a:pt x="6878636" y="6593868"/>
                  <a:pt x="6878637" y="9322375"/>
                </a:cubicBezTo>
                <a:lnTo>
                  <a:pt x="0" y="9330464"/>
                </a:lnTo>
                <a:cubicBezTo>
                  <a:pt x="2697" y="6462935"/>
                  <a:pt x="5395" y="3595406"/>
                  <a:pt x="8092" y="727877"/>
                </a:cubicBez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048F1C-4756-47EC-8B66-DB56E576453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554E90-4FD5-45B2-A49A-214245B7F6D7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7549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A2558C1A-A4CE-495C-941B-21CFE7DE6C2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2328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Crystal Shape">
            <a:extLst>
              <a:ext uri="{FF2B5EF4-FFF2-40B4-BE49-F238E27FC236}">
                <a16:creationId xmlns:a16="http://schemas.microsoft.com/office/drawing/2014/main" id="{63F28C96-D1D9-271E-B326-A1C4DC6BC78F}"/>
              </a:ext>
            </a:extLst>
          </p:cNvPr>
          <p:cNvSpPr/>
          <p:nvPr/>
        </p:nvSpPr>
        <p:spPr>
          <a:xfrm rot="16200000">
            <a:off x="6866258" y="1532259"/>
            <a:ext cx="6857999" cy="3793483"/>
          </a:xfrm>
          <a:custGeom>
            <a:avLst/>
            <a:gdLst>
              <a:gd name="connsiteX0" fmla="*/ 6857999 w 6857999"/>
              <a:gd name="connsiteY0" fmla="*/ 1129077 h 3793483"/>
              <a:gd name="connsiteX1" fmla="*/ 6857999 w 6857999"/>
              <a:gd name="connsiteY1" fmla="*/ 3792536 h 3793483"/>
              <a:gd name="connsiteX2" fmla="*/ 0 w 6857999"/>
              <a:gd name="connsiteY2" fmla="*/ 3793483 h 3793483"/>
              <a:gd name="connsiteX3" fmla="*/ 0 w 6857999"/>
              <a:gd name="connsiteY3" fmla="*/ 729579 h 3793483"/>
              <a:gd name="connsiteX4" fmla="*/ 1748945 w 6857999"/>
              <a:gd name="connsiteY4" fmla="*/ 0 h 3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3793483">
                <a:moveTo>
                  <a:pt x="6857999" y="1129077"/>
                </a:moveTo>
                <a:lnTo>
                  <a:pt x="6857999" y="3792536"/>
                </a:lnTo>
                <a:lnTo>
                  <a:pt x="0" y="3793483"/>
                </a:lnTo>
                <a:lnTo>
                  <a:pt x="0" y="729579"/>
                </a:lnTo>
                <a:lnTo>
                  <a:pt x="1748945" y="0"/>
                </a:ln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2919660-0784-4B00-9836-7A69515909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7751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8B1B7AE2-264A-4900-9F60-CC5615C90F0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F2DD26D5-8427-4844-992F-AA5F995450F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879A7BCC-64D2-4276-855E-685546620EF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B8FD1BFA-BD00-4A1A-9BEE-984BDA7A138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0C951CC-CB9B-43AC-8395-FB2751814E0F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0FDEE340-AE14-4EB2-8F0B-840A5F5E2FB9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3F4900C8-0A39-4B02-8E0A-398AAC4831B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A1158698-11CA-4310-AAEA-81BFB74C7A4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Content Top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Top Right"/>
          <p:cNvSpPr>
            <a:spLocks noGrp="1"/>
          </p:cNvSpPr>
          <p:nvPr>
            <p:ph sz="quarter" idx="14" hasCustomPrompt="1"/>
          </p:nvPr>
        </p:nvSpPr>
        <p:spPr>
          <a:xfrm>
            <a:off x="6166799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Left"/>
          <p:cNvSpPr>
            <a:spLocks noGrp="1"/>
          </p:cNvSpPr>
          <p:nvPr>
            <p:ph sz="quarter" idx="15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Bottom Right"/>
          <p:cNvSpPr>
            <a:spLocks noGrp="1"/>
          </p:cNvSpPr>
          <p:nvPr>
            <p:ph sz="quarter" idx="16" hasCustomPrompt="1"/>
          </p:nvPr>
        </p:nvSpPr>
        <p:spPr>
          <a:xfrm>
            <a:off x="6166799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4034893-5E9F-45A3-8C16-98C9F6C0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4ED1F400-5A94-4F05-84F8-53C80E7C434C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C8E721-6FC1-4A4E-9559-94502407157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9885E48-72F6-4042-BF62-A49ACDF10504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242B527-F278-4C5E-9E24-C19CDFEB73B1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4E976BE-C7DE-4FCF-9535-07568046A13E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69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211">
          <p15:clr>
            <a:srgbClr val="FBAE40"/>
          </p15:clr>
        </p15:guide>
        <p15:guide id="3" pos="3885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  <p15:guide id="7" orient="horz" pos="2273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ow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ECAA0892-68E2-4E2E-9B18-4A8DC40F0E1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D16A0514-897C-427C-A5CD-34FCB4F6BF1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A6FCF5E5-2935-4FDA-903C-EA43A699BD8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115A00C6-A501-466D-A34B-23C1071DA39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0C8DD3BC-73D2-4101-B037-359F1B42B434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D39CEC28-75A6-43F3-9DE9-2436F3F4D9C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FC21F178-EFAA-49DE-A35E-72E2C0CA3B0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43B2B732-8EC3-4F44-986D-B5DAC6EA77C1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11520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Bottom Left"/>
          <p:cNvSpPr>
            <a:spLocks noGrp="1"/>
          </p:cNvSpPr>
          <p:nvPr>
            <p:ph sz="quarter" idx="14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Right"/>
          <p:cNvSpPr>
            <a:spLocks noGrp="1"/>
          </p:cNvSpPr>
          <p:nvPr>
            <p:ph sz="quarter" idx="15" hasCustomPrompt="1"/>
          </p:nvPr>
        </p:nvSpPr>
        <p:spPr>
          <a:xfrm>
            <a:off x="6166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ADACDEE-D42E-4EEF-8504-614B0FC9E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F595BB6-F050-434C-AF4B-533D75C5E5D3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3ABBB783-BFC3-406F-9AE2-14E6D55F43A3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7DAA9CDC-CAD4-4554-97D9-7059E95FE638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07C82FBB-C728-405A-8E31-DE02DA8D9177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03708507-303A-4696-8A49-D64DA70EAF1B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681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7469">
          <p15:clr>
            <a:srgbClr val="FBAE40"/>
          </p15:clr>
        </p15:guide>
        <p15:guide id="5" pos="3885">
          <p15:clr>
            <a:srgbClr val="FBAE40"/>
          </p15:clr>
        </p15:guide>
        <p15:guide id="6" pos="3795">
          <p15:clr>
            <a:srgbClr val="FBAE40"/>
          </p15:clr>
        </p15:guide>
        <p15:guide id="7" pos="211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Row | 2 columns |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C812AE9A-81D7-4AE8-BC9F-85686450823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A8D3527-E357-41F9-99D1-BCEAEC88D7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3A1A2EC5-F603-4F90-ADD8-B8933F3B810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FA03A6F0-5545-409D-93A9-5E09698484A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97E57A33-CDFD-4C72-B657-882682DACB1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5A896D99-24DF-4F81-9EC3-37F5EF05FFE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F09BE8EF-EBD2-4B7A-9878-8440DC26C91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99207B66-AFA5-4510-BF1D-29423C34CEF2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433" y="1268412"/>
            <a:ext cx="11521280" cy="126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Center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 Right"/>
          <p:cNvSpPr>
            <a:spLocks noGrp="1"/>
          </p:cNvSpPr>
          <p:nvPr>
            <p:ph sz="quarter" idx="15" hasCustomPrompt="1"/>
          </p:nvPr>
        </p:nvSpPr>
        <p:spPr>
          <a:xfrm>
            <a:off x="6167437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Bottom"/>
          <p:cNvSpPr>
            <a:spLocks noGrp="1"/>
          </p:cNvSpPr>
          <p:nvPr>
            <p:ph sz="quarter" idx="16" hasCustomPrompt="1"/>
          </p:nvPr>
        </p:nvSpPr>
        <p:spPr>
          <a:xfrm>
            <a:off x="334433" y="5085186"/>
            <a:ext cx="11521280" cy="129656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2CB6C61-472A-4F78-8808-601D74D8D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878DF235-2AD8-4C82-A0BD-D1BDFC87370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9104FB9-0912-4A0F-BBB7-DF055F82945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E424A36D-7777-4A82-B12F-96CE1F877678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E1CCD2B2-40D2-43D5-80C4-5322AD4033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1235F132-B0A2-4CF3-A146-5DF950DFB464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22698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3795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93">
          <p15:clr>
            <a:srgbClr val="FBAE40"/>
          </p15:clr>
        </p15:guide>
        <p15:guide id="7" orient="horz" pos="1752">
          <p15:clr>
            <a:srgbClr val="FBAE40"/>
          </p15:clr>
        </p15:guide>
        <p15:guide id="8" orient="horz" pos="2999">
          <p15:clr>
            <a:srgbClr val="FBAE40"/>
          </p15:clr>
        </p15:guide>
        <p15:guide id="9" orient="horz" pos="3203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7FB993A8-52D6-439E-9FD7-796FB137109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112013B0-A00B-4A1F-90FB-E2E8B2F86D5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FC3769D5-91E6-43B0-BC4B-C0040A71CF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B0E0CB85-0435-4FEC-B2B6-D19200B6292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557CA6BF-F2F9-417F-A2FD-035F1FC8569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8C605CA2-9EAD-450F-BC1B-8D9AF92E587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4E82CE8C-8E20-4C1A-B65C-F8A30CF5A15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D96F0A90-37BC-4B0D-A29D-8711C51DD447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3744384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Center"/>
          <p:cNvSpPr>
            <a:spLocks noGrp="1"/>
          </p:cNvSpPr>
          <p:nvPr>
            <p:ph sz="quarter" idx="14" hasCustomPrompt="1"/>
          </p:nvPr>
        </p:nvSpPr>
        <p:spPr>
          <a:xfrm>
            <a:off x="4262399" y="1268414"/>
            <a:ext cx="3672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Right"/>
          <p:cNvSpPr>
            <a:spLocks noGrp="1"/>
          </p:cNvSpPr>
          <p:nvPr>
            <p:ph sz="quarter" idx="15" hasCustomPrompt="1"/>
          </p:nvPr>
        </p:nvSpPr>
        <p:spPr>
          <a:xfrm>
            <a:off x="8113184" y="1268414"/>
            <a:ext cx="3744416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A635AE4-FE20-4282-BFFD-96EBDCED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6E14A5B-9E91-4287-8D3D-9F9C469D8ECA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10BD89C-2BAC-459E-A79D-05B6C0B33362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13A018B2-30A4-435D-A599-2BE57EAB5CBC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B6CA23A5-CFDD-4B39-B853-6A18A878BFBF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226441E8-60EA-42A3-B978-BA612ACACF40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3170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pos="4997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5110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Row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488416C1-009C-4276-862C-859A39D8986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192327F-A51B-41E2-B3F1-79934B2829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EE529511-279F-4E8D-B98F-7745CB480D7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7712C297-5B52-4E05-AEC3-8C81F2A74EE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492E0D9-97C5-4A27-B585-4460769C4D6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EB4DD739-504C-48CA-BA98-DEE0B3A91EA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D547197E-1EC3-47AA-B644-4B7771421A2B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5B4084F1-8114-4C22-84F5-3D14817A790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1280" cy="136842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1300"/>
            <a:ext cx="3744000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"/>
          <p:cNvSpPr>
            <a:spLocks noGrp="1"/>
          </p:cNvSpPr>
          <p:nvPr>
            <p:ph sz="quarter" idx="15" hasCustomPrompt="1"/>
          </p:nvPr>
        </p:nvSpPr>
        <p:spPr>
          <a:xfrm>
            <a:off x="4259262" y="2781300"/>
            <a:ext cx="3673475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Right"/>
          <p:cNvSpPr>
            <a:spLocks noGrp="1"/>
          </p:cNvSpPr>
          <p:nvPr>
            <p:ph sz="quarter" idx="16" hasCustomPrompt="1"/>
          </p:nvPr>
        </p:nvSpPr>
        <p:spPr>
          <a:xfrm>
            <a:off x="8113186" y="2781300"/>
            <a:ext cx="3744383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C581746-1B2C-4D98-9755-6221A3ED9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7AAAECD1-71D2-46B6-BF2D-6007823BA888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A8AF054-4363-4E54-A605-8A5E7CD05422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C839DAF8-6F4C-441B-B45B-348B7EA8B4B3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CBA086A-526B-43F0-BEDE-EC3219CC78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F76E7CBE-7230-4110-85FB-3718D4B81343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68991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5110">
          <p15:clr>
            <a:srgbClr val="FBAE40"/>
          </p15:clr>
        </p15:guide>
        <p15:guide id="3" pos="7469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211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020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mpower_additionalText_placeholder" hidden="1">
            <a:extLst>
              <a:ext uri="{FF2B5EF4-FFF2-40B4-BE49-F238E27FC236}">
                <a16:creationId xmlns:a16="http://schemas.microsoft.com/office/drawing/2014/main" id="{5BFFD0DD-DDFD-422B-86D9-F164E68C053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DF070F93-7F88-456A-894C-885F8AC591A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9A5FF993-F527-4569-A066-E8D346767DE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09C3987-21ED-4B60-B90F-837FB1F2A7A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C33D0117-4C9D-47FC-BBAF-7D90814DB7C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40F47B66-9156-4480-85AF-99EB0563F55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4" name="empower_classification_placeholder">
            <a:extLst>
              <a:ext uri="{FF2B5EF4-FFF2-40B4-BE49-F238E27FC236}">
                <a16:creationId xmlns:a16="http://schemas.microsoft.com/office/drawing/2014/main" id="{B1D76006-023D-437E-80D1-B8FC83CA1329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71DC81B7-1CCA-48F9-8AB9-34BBC16340CF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371B7856-37AA-4EBD-9A28-1045DC90A92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4799" y="1268414"/>
            <a:ext cx="2808000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Center Left">
            <a:extLst>
              <a:ext uri="{FF2B5EF4-FFF2-40B4-BE49-F238E27FC236}">
                <a16:creationId xmlns:a16="http://schemas.microsoft.com/office/drawing/2014/main" id="{AB4408A9-DF90-4D32-8AE8-9278539718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4225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Center Right">
            <a:extLst>
              <a:ext uri="{FF2B5EF4-FFF2-40B4-BE49-F238E27FC236}">
                <a16:creationId xmlns:a16="http://schemas.microsoft.com/office/drawing/2014/main" id="{FFF96914-9970-46DB-82A4-AB1B8011037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03950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Right">
            <a:extLst>
              <a:ext uri="{FF2B5EF4-FFF2-40B4-BE49-F238E27FC236}">
                <a16:creationId xmlns:a16="http://schemas.microsoft.com/office/drawing/2014/main" id="{6803C6B1-D864-4BE6-AE1F-CA280F4DABD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048750" y="1268414"/>
            <a:ext cx="2807593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DD773CC-FCEC-46C8-A75B-E70A26A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FC67C23C-8514-4FAA-ABF5-040B63DA67C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35BE885-8732-4220-942B-E6D8F286274D}"/>
              </a:ext>
            </a:extLst>
          </p:cNvPr>
          <p:cNvSpPr>
            <a:spLocks noGrp="1"/>
          </p:cNvSpPr>
          <p:nvPr>
            <p:ph type="dt" sz="half" idx="24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3" name="Footer Placeholder 12" hidden="1">
            <a:extLst>
              <a:ext uri="{FF2B5EF4-FFF2-40B4-BE49-F238E27FC236}">
                <a16:creationId xmlns:a16="http://schemas.microsoft.com/office/drawing/2014/main" id="{30570D12-AEFF-4406-B206-CB0D80D8FF49}"/>
              </a:ext>
            </a:extLst>
          </p:cNvPr>
          <p:cNvSpPr>
            <a:spLocks noGrp="1"/>
          </p:cNvSpPr>
          <p:nvPr>
            <p:ph type="ftr" sz="quarter" idx="25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 hidden="1">
            <a:extLst>
              <a:ext uri="{FF2B5EF4-FFF2-40B4-BE49-F238E27FC236}">
                <a16:creationId xmlns:a16="http://schemas.microsoft.com/office/drawing/2014/main" id="{C49E2653-C8D1-4594-B3A4-0606A88CBB62}"/>
              </a:ext>
            </a:extLst>
          </p:cNvPr>
          <p:cNvSpPr>
            <a:spLocks noGrp="1"/>
          </p:cNvSpPr>
          <p:nvPr>
            <p:ph type="sldNum" sz="quarter" idx="2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MIO_Placeholder_Mapping" hidden="1">
            <a:extLst>
              <a:ext uri="{FF2B5EF4-FFF2-40B4-BE49-F238E27FC236}">
                <a16:creationId xmlns:a16="http://schemas.microsoft.com/office/drawing/2014/main" id="{12ADA7AE-DD1C-409A-B0A5-6D14FF7BF270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9606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5" pos="3908">
          <p15:clr>
            <a:srgbClr val="FBAE40"/>
          </p15:clr>
        </p15:guide>
        <p15:guide id="6" pos="3772">
          <p15:clr>
            <a:srgbClr val="FBAE40"/>
          </p15:clr>
        </p15:guide>
        <p15:guide id="7" pos="5586">
          <p15:clr>
            <a:srgbClr val="FBAE40"/>
          </p15:clr>
        </p15:guide>
        <p15:guide id="8" pos="5700">
          <p15:clr>
            <a:srgbClr val="FBAE40"/>
          </p15:clr>
        </p15:guide>
        <p15:guide id="9" pos="1980">
          <p15:clr>
            <a:srgbClr val="FBAE40"/>
          </p15:clr>
        </p15:guide>
        <p15:guide id="10" pos="209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Row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mpower_additionalText_placeholder" hidden="1">
            <a:extLst>
              <a:ext uri="{FF2B5EF4-FFF2-40B4-BE49-F238E27FC236}">
                <a16:creationId xmlns:a16="http://schemas.microsoft.com/office/drawing/2014/main" id="{598DE9EE-A198-41B5-9814-41C66F96D3B0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0AFB1D71-5FD7-446C-90B5-1DE68C513BD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57168C6C-B95E-4260-9301-8D1D5988F67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29E2230-F28C-4139-A2F7-536C0BDB8E9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2A98BB16-D9CD-4785-A71C-21C57A55488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333A1F8F-A990-434A-92C1-D59A014E7AFF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classification_placeholder">
            <a:extLst>
              <a:ext uri="{FF2B5EF4-FFF2-40B4-BE49-F238E27FC236}">
                <a16:creationId xmlns:a16="http://schemas.microsoft.com/office/drawing/2014/main" id="{DBAA7875-DC7B-4CB1-AFAA-A99AEDD01BF7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5" name="empower_date_placeholder">
            <a:extLst>
              <a:ext uri="{FF2B5EF4-FFF2-40B4-BE49-F238E27FC236}">
                <a16:creationId xmlns:a16="http://schemas.microsoft.com/office/drawing/2014/main" id="{5743D8EF-9336-4669-BBD9-501D062A3DB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8" name="Content Top">
            <a:extLst>
              <a:ext uri="{FF2B5EF4-FFF2-40B4-BE49-F238E27FC236}">
                <a16:creationId xmlns:a16="http://schemas.microsoft.com/office/drawing/2014/main" id="{B528FDA5-64C4-4079-B7B7-97722BA3003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4800" y="1268414"/>
            <a:ext cx="11521280" cy="1368425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11455573-DB68-4634-9EB0-10FDA72EB0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4800" y="2781300"/>
            <a:ext cx="2808000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Center Left">
            <a:extLst>
              <a:ext uri="{FF2B5EF4-FFF2-40B4-BE49-F238E27FC236}">
                <a16:creationId xmlns:a16="http://schemas.microsoft.com/office/drawing/2014/main" id="{DF6A34C2-8D0D-4C18-BD01-86B1344A92D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4225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Center Right">
            <a:extLst>
              <a:ext uri="{FF2B5EF4-FFF2-40B4-BE49-F238E27FC236}">
                <a16:creationId xmlns:a16="http://schemas.microsoft.com/office/drawing/2014/main" id="{A331F240-D4BB-4096-BFB7-002D583A4FC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03950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Right">
            <a:extLst>
              <a:ext uri="{FF2B5EF4-FFF2-40B4-BE49-F238E27FC236}">
                <a16:creationId xmlns:a16="http://schemas.microsoft.com/office/drawing/2014/main" id="{2BEB3BE2-22F6-4B6B-AB28-F38AB449DE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48750" y="2781300"/>
            <a:ext cx="2807593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B9A27F18-A46A-4C29-AB62-7BEB5215C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DDE018F7-7CB9-4F69-872D-4609CBE453C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0E7AAC-C545-4F05-8939-1B218CC948D8}"/>
              </a:ext>
            </a:extLst>
          </p:cNvPr>
          <p:cNvSpPr>
            <a:spLocks noGrp="1"/>
          </p:cNvSpPr>
          <p:nvPr>
            <p:ph type="dt" sz="half" idx="26"/>
            <p:custDataLst>
              <p:tags r:id="rId10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6E86CFC-21FB-497B-BD25-729619D70F13}"/>
              </a:ext>
            </a:extLst>
          </p:cNvPr>
          <p:cNvSpPr>
            <a:spLocks noGrp="1"/>
          </p:cNvSpPr>
          <p:nvPr>
            <p:ph type="ftr" sz="quarter" idx="2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C7A23CE7-AF5A-4245-A417-6A94DA58E485}"/>
              </a:ext>
            </a:extLst>
          </p:cNvPr>
          <p:cNvSpPr>
            <a:spLocks noGrp="1"/>
          </p:cNvSpPr>
          <p:nvPr>
            <p:ph type="sldNum" sz="quarter" idx="2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MIO_Placeholder_Mapping" hidden="1">
            <a:extLst>
              <a:ext uri="{FF2B5EF4-FFF2-40B4-BE49-F238E27FC236}">
                <a16:creationId xmlns:a16="http://schemas.microsoft.com/office/drawing/2014/main" id="{E3241B79-27A8-4873-89EC-D6F0564709E7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71248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orient="horz" pos="17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1980">
          <p15:clr>
            <a:srgbClr val="FBAE40"/>
          </p15:clr>
        </p15:guide>
        <p15:guide id="6" pos="211">
          <p15:clr>
            <a:srgbClr val="FBAE40"/>
          </p15:clr>
        </p15:guide>
        <p15:guide id="7" pos="2094">
          <p15:clr>
            <a:srgbClr val="FBAE40"/>
          </p15:clr>
        </p15:guide>
        <p15:guide id="8" pos="3772">
          <p15:clr>
            <a:srgbClr val="FBAE40"/>
          </p15:clr>
        </p15:guide>
        <p15:guide id="9" pos="3908">
          <p15:clr>
            <a:srgbClr val="FBAE40"/>
          </p15:clr>
        </p15:guide>
        <p15:guide id="10" pos="5586">
          <p15:clr>
            <a:srgbClr val="FBAE40"/>
          </p15:clr>
        </p15:guide>
        <p15:guide id="11" pos="5700">
          <p15:clr>
            <a:srgbClr val="FBAE40"/>
          </p15:clr>
        </p15:guide>
        <p15:guide id="12" pos="746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mpower_additionalText_placeholder" hidden="1">
            <a:extLst>
              <a:ext uri="{FF2B5EF4-FFF2-40B4-BE49-F238E27FC236}">
                <a16:creationId xmlns:a16="http://schemas.microsoft.com/office/drawing/2014/main" id="{8B492BE2-D2A2-481A-B24A-CDE1C12A85F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C269EC22-FB11-4D33-A5AD-970FF7AE0E7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B1BF6CA-DC2D-48CD-962D-066217BE39A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884DECEF-9719-4244-AEE1-2AEA4754457D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4E03D739-7852-4964-A407-6FD3B0FC1EE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8BB80B65-0382-459F-AC7F-F3D707F6504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0" name="empower_classification_placeholder">
            <a:extLst>
              <a:ext uri="{FF2B5EF4-FFF2-40B4-BE49-F238E27FC236}">
                <a16:creationId xmlns:a16="http://schemas.microsoft.com/office/drawing/2014/main" id="{35CA1B3C-86AD-43CD-94E9-5A2E81B7D24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2" name="empower_date_placeholder">
            <a:extLst>
              <a:ext uri="{FF2B5EF4-FFF2-40B4-BE49-F238E27FC236}">
                <a16:creationId xmlns:a16="http://schemas.microsoft.com/office/drawing/2014/main" id="{8E11CE1F-6424-469C-8957-85A359561FBF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02/2025</a:t>
            </a: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06A8C73-A6AF-4DF0-8894-BF2EC7AA230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B7F0ADB-6E9B-485D-93FC-12BF83F0A67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688F703F-EAD1-4063-8445-95277BEEE9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1AE06898-E172-4A77-BE61-DAD235E107B9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3485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p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9A3C9F-7C21-45B3-9124-006DC5D0E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12281 h 6858000"/>
              <a:gd name="connsiteX3" fmla="*/ 12192000 w 12192000"/>
              <a:gd name="connsiteY3" fmla="*/ 682309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23094 h 6858000"/>
              <a:gd name="connsiteX7" fmla="*/ 0 w 12192000"/>
              <a:gd name="connsiteY7" fmla="*/ 6812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12281"/>
                </a:lnTo>
                <a:lnTo>
                  <a:pt x="12192000" y="682309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23094"/>
                </a:lnTo>
                <a:lnTo>
                  <a:pt x="0" y="6812281"/>
                </a:lnTo>
                <a:close/>
              </a:path>
            </a:pathLst>
          </a:custGeom>
          <a:solidFill>
            <a:srgbClr val="DCD5D7"/>
          </a:solidFill>
        </p:spPr>
        <p:txBody>
          <a:bodyPr wrap="square" tIns="2880000">
            <a:noAutofit/>
          </a:bodyPr>
          <a:lstStyle>
            <a:lvl1pPr algn="ctr">
              <a:buNone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MIO_AGENDA_IGNORE_NAVIGATION" hidden="1">
            <a:extLst>
              <a:ext uri="{FF2B5EF4-FFF2-40B4-BE49-F238E27FC236}">
                <a16:creationId xmlns:a16="http://schemas.microsoft.com/office/drawing/2014/main" id="{298E6853-722D-4D8C-A4A5-A6FCEB4A06C0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MIO_AGENDA_IGNORE_CHAPTER_REFERENCE" hidden="1">
            <a:extLst>
              <a:ext uri="{FF2B5EF4-FFF2-40B4-BE49-F238E27FC236}">
                <a16:creationId xmlns:a16="http://schemas.microsoft.com/office/drawing/2014/main" id="{4C952A04-6CCB-455C-887C-1B9A3B0ACD0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7D6FAC8-11F4-4964-9B25-EE9D1E189D30}"/>
              </a:ext>
            </a:extLst>
          </p:cNvPr>
          <p:cNvSpPr>
            <a:spLocks noGrp="1"/>
          </p:cNvSpPr>
          <p:nvPr>
            <p:ph type="dt" sz="half" idx="13"/>
            <p:custDataLst>
              <p:tags r:id="rId1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6B82CD2-EA5C-4D03-98C1-175706CF32FC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C4E2716-EC8F-40FC-B4F8-3418FB160B39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MIO_Placeholder_Mapping" hidden="1">
            <a:extLst>
              <a:ext uri="{FF2B5EF4-FFF2-40B4-BE49-F238E27FC236}">
                <a16:creationId xmlns:a16="http://schemas.microsoft.com/office/drawing/2014/main" id="{162DC542-CA6E-49F2-AE52-133D584ED71B}"/>
              </a:ext>
            </a:extLst>
          </p:cNvPr>
          <p:cNvSpPr/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81739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PROTECTION">
            <a:extLst>
              <a:ext uri="{FF2B5EF4-FFF2-40B4-BE49-F238E27FC236}">
                <a16:creationId xmlns:a16="http://schemas.microsoft.com/office/drawing/2014/main" id="{4DCE96B1-83D3-EAE7-D992-044F49F60C08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263352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close-up of a plant&#10;&#10;Description automatically generated">
            <a:extLst>
              <a:ext uri="{FF2B5EF4-FFF2-40B4-BE49-F238E27FC236}">
                <a16:creationId xmlns:a16="http://schemas.microsoft.com/office/drawing/2014/main" id="{D8A43A75-D6CE-2257-415C-1E0787C2AD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06538" cy="6858000"/>
          </a:xfrm>
          <a:prstGeom prst="rect">
            <a:avLst/>
          </a:prstGeom>
        </p:spPr>
      </p:pic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1807AF6D-9E64-2C4F-72B8-8E1B696F07B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34800" y="353272"/>
            <a:ext cx="1574433" cy="687428"/>
          </a:xfrm>
          <a:prstGeom prst="rect">
            <a:avLst/>
          </a:prstGeom>
        </p:spPr>
      </p:pic>
      <p:pic>
        <p:nvPicPr>
          <p:cNvPr id="23" name="Grafik 2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6E20636-C2B4-526A-B486-F831CE69E5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00" y="5612934"/>
            <a:ext cx="1038337" cy="612000"/>
          </a:xfrm>
          <a:prstGeom prst="rect">
            <a:avLst/>
          </a:prstGeom>
        </p:spPr>
      </p:pic>
      <p:pic>
        <p:nvPicPr>
          <p:cNvPr id="24" name="Grafik 2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7DB0CFE-12E0-A884-3B2D-91CA6F6F0C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66" y="5583917"/>
            <a:ext cx="670034" cy="6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758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White">
            <a:extLst>
              <a:ext uri="{FF2B5EF4-FFF2-40B4-BE49-F238E27FC236}">
                <a16:creationId xmlns:a16="http://schemas.microsoft.com/office/drawing/2014/main" id="{8739B1C3-A1A6-48E1-B2C4-F4CE3C82443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LOGO PROTECTION" hidden="1">
            <a:extLst>
              <a:ext uri="{FF2B5EF4-FFF2-40B4-BE49-F238E27FC236}">
                <a16:creationId xmlns:a16="http://schemas.microsoft.com/office/drawing/2014/main" id="{8182E335-5A52-4E3C-BCEC-9507D81BA51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927650" y="1920766"/>
            <a:ext cx="6336702" cy="3088476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MIO_AGENDA_LAST_SLIDE" hidden="1">
            <a:extLst>
              <a:ext uri="{FF2B5EF4-FFF2-40B4-BE49-F238E27FC236}">
                <a16:creationId xmlns:a16="http://schemas.microsoft.com/office/drawing/2014/main" id="{45591D6F-6D52-44E5-B3AA-2575CCD4520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MIO_AGENDA_IGNORE_NAVIGATION" hidden="1">
            <a:extLst>
              <a:ext uri="{FF2B5EF4-FFF2-40B4-BE49-F238E27FC236}">
                <a16:creationId xmlns:a16="http://schemas.microsoft.com/office/drawing/2014/main" id="{C7038F66-C11F-4566-ADAF-A099AF95755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MIO_AGENDA_IGNORE_CHAPTER_REFERENCE" hidden="1">
            <a:extLst>
              <a:ext uri="{FF2B5EF4-FFF2-40B4-BE49-F238E27FC236}">
                <a16:creationId xmlns:a16="http://schemas.microsoft.com/office/drawing/2014/main" id="{E0318986-8EA2-446A-AFF2-E8441C3AF8A6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087EFA22-3F6E-4210-A8FC-0864CD1DE4E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BDF262C8-30D5-474A-BD81-CA14ACCE51B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3F1C5DF9-A781-4661-8C3B-816A398ADF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77B07280-C452-41A8-A8A7-B816EB9C3C9E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1D664F82-C381-42D9-B168-31F6D4282D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6" y="2755984"/>
            <a:ext cx="3077814" cy="1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0338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222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05BA39DF-1C65-465A-9ECA-C35A3F0705E9}"/>
              </a:ext>
            </a:extLst>
          </p:cNvPr>
          <p:cNvSpPr>
            <a:spLocks noGrp="1"/>
          </p:cNvSpPr>
          <p:nvPr>
            <p:ph type="ftr" sz="quarter" idx="20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A2558C1A-A4CE-495C-941B-21CFE7DE6C2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9480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0090C8BE-0F32-4CF4-BB5D-F435E6072D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300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6B56D54D-5DB0-4E94-B345-B1ECC46FD7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8880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05BA39DF-1C65-465A-9ECA-C35A3F0705E9}"/>
              </a:ext>
            </a:extLst>
          </p:cNvPr>
          <p:cNvSpPr>
            <a:spLocks noGrp="1"/>
          </p:cNvSpPr>
          <p:nvPr>
            <p:ph type="ftr" sz="quarter" idx="20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654D0BA7-AB24-4D20-9AAD-D10920623A9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71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70E1343-78A3-40CB-920D-223F7CC40BF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138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2194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BA39DF-1C65-465A-9ECA-C35A3F0705E9}"/>
              </a:ext>
            </a:extLst>
          </p:cNvPr>
          <p:cNvSpPr>
            <a:spLocks noGrp="1"/>
          </p:cNvSpPr>
          <p:nvPr>
            <p:ph type="ftr" sz="quarter" idx="20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A2558C1A-A4CE-495C-941B-21CFE7DE6C2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224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0090C8BE-0F32-4CF4-BB5D-F435E6072DC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31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0090C8BE-0F32-4CF4-BB5D-F435E6072DC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9153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FX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FXSHAPE" hidden="1"/>
          <p:cNvSpPr>
            <a:spLocks noGrp="1"/>
          </p:cNvSpPr>
          <p:nvPr>
            <p:ph type="sldNum" sz="quarter" idx="14"/>
          </p:nvPr>
        </p:nvSpPr>
        <p:spPr>
          <a:xfrm>
            <a:off x="11087355" y="6553200"/>
            <a:ext cx="384048" cy="304800"/>
          </a:xfrm>
        </p:spPr>
        <p:txBody>
          <a:bodyPr wrap="none" lIns="0" tIns="0" rIns="0" bIns="0" anchor="ctr">
            <a:noAutofit/>
          </a:bodyPr>
          <a:lstStyle>
            <a:lvl1pPr algn="r" fontAlgn="t">
              <a:buClr>
                <a:srgbClr val="928285"/>
              </a:buClr>
              <a:defRPr sz="1200" b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IFXSHAPE"/>
          <p:cNvSpPr>
            <a:spLocks noGrp="1"/>
          </p:cNvSpPr>
          <p:nvPr>
            <p:ph type="title" hasCustomPrompt="1"/>
          </p:nvPr>
        </p:nvSpPr>
        <p:spPr>
          <a:xfrm>
            <a:off x="335360" y="171628"/>
            <a:ext cx="9631680" cy="720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</a:p>
        </p:txBody>
      </p:sp>
      <p:sp>
        <p:nvSpPr>
          <p:cNvPr id="7" name="IFXSHAPE"/>
          <p:cNvSpPr>
            <a:spLocks noGrp="1"/>
          </p:cNvSpPr>
          <p:nvPr>
            <p:ph sz="quarter" idx="13" hasCustomPrompt="1"/>
          </p:nvPr>
        </p:nvSpPr>
        <p:spPr>
          <a:xfrm>
            <a:off x="334433" y="1268414"/>
            <a:ext cx="11522207" cy="5113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empower_footer_placeholder">
            <a:extLst>
              <a:ext uri="{FF2B5EF4-FFF2-40B4-BE49-F238E27FC236}">
                <a16:creationId xmlns:a16="http://schemas.microsoft.com/office/drawing/2014/main" id="{6DC0269B-4A94-4765-B151-7D20EA2572E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2" name="empower_classification_placeholder">
            <a:extLst>
              <a:ext uri="{FF2B5EF4-FFF2-40B4-BE49-F238E27FC236}">
                <a16:creationId xmlns:a16="http://schemas.microsoft.com/office/drawing/2014/main" id="{8B39375A-AB80-4140-ACF8-88D40443415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075863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FX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FXSHAPE" hidden="1"/>
          <p:cNvSpPr>
            <a:spLocks noGrp="1"/>
          </p:cNvSpPr>
          <p:nvPr>
            <p:ph type="ftr" sz="quarter" idx="12"/>
          </p:nvPr>
        </p:nvSpPr>
        <p:spPr>
          <a:xfrm>
            <a:off x="6288024" y="6541008"/>
            <a:ext cx="768096" cy="304800"/>
          </a:xfrm>
        </p:spPr>
        <p:txBody>
          <a:bodyPr wrap="none" lIns="0" tIns="0" rIns="0" bIns="0" anchor="ctr">
            <a:noAutofit/>
          </a:bodyPr>
          <a:lstStyle>
            <a:lvl1pPr algn="ctr" fontAlgn="t">
              <a:buClr>
                <a:schemeClr val="accent2"/>
              </a:buClr>
              <a:defRPr sz="933" b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endParaRPr lang="en-US" b="1" dirty="0">
              <a:solidFill>
                <a:srgbClr val="E30034"/>
              </a:solidFill>
            </a:endParaRPr>
          </a:p>
        </p:txBody>
      </p:sp>
      <p:sp>
        <p:nvSpPr>
          <p:cNvPr id="2" name="IFXSHAPE"/>
          <p:cNvSpPr>
            <a:spLocks noGrp="1"/>
          </p:cNvSpPr>
          <p:nvPr>
            <p:ph type="title" hasCustomPrompt="1"/>
          </p:nvPr>
        </p:nvSpPr>
        <p:spPr>
          <a:xfrm>
            <a:off x="335360" y="188720"/>
            <a:ext cx="9631680" cy="720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</a:p>
        </p:txBody>
      </p:sp>
      <p:sp>
        <p:nvSpPr>
          <p:cNvPr id="3" name="IFXSHAPE" hidden="1"/>
          <p:cNvSpPr>
            <a:spLocks noGrp="1"/>
          </p:cNvSpPr>
          <p:nvPr>
            <p:ph type="sldNum" sz="quarter" idx="10"/>
          </p:nvPr>
        </p:nvSpPr>
        <p:spPr>
          <a:xfrm>
            <a:off x="11087355" y="6541008"/>
            <a:ext cx="384048" cy="304800"/>
          </a:xfrm>
        </p:spPr>
        <p:txBody>
          <a:bodyPr wrap="none" lIns="0" tIns="0" rIns="0" bIns="0" anchor="ctr">
            <a:noAutofit/>
          </a:bodyPr>
          <a:lstStyle>
            <a:lvl1pPr algn="r" fontAlgn="t">
              <a:buClr>
                <a:srgbClr val="928285"/>
              </a:buClr>
              <a:defRPr sz="1333" b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IFXSHAPE" hidden="1"/>
          <p:cNvSpPr>
            <a:spLocks noGrp="1"/>
          </p:cNvSpPr>
          <p:nvPr>
            <p:ph type="dt" sz="half" idx="11"/>
          </p:nvPr>
        </p:nvSpPr>
        <p:spPr>
          <a:xfrm>
            <a:off x="334432" y="6541008"/>
            <a:ext cx="384048" cy="304800"/>
          </a:xfrm>
        </p:spPr>
        <p:txBody>
          <a:bodyPr wrap="none" lIns="0" tIns="0" rIns="0" bIns="0" anchor="ctr">
            <a:noAutofit/>
          </a:bodyPr>
          <a:lstStyle>
            <a:lvl1pPr algn="l" fontAlgn="t">
              <a:buClr>
                <a:schemeClr val="accent2"/>
              </a:buClr>
              <a:defRPr sz="933" b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endParaRPr lang="en-US" b="1" dirty="0">
              <a:solidFill>
                <a:srgbClr val="E30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28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80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912424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13" name="Crystal Shape">
            <a:extLst>
              <a:ext uri="{FF2B5EF4-FFF2-40B4-BE49-F238E27FC236}">
                <a16:creationId xmlns:a16="http://schemas.microsoft.com/office/drawing/2014/main" id="{A4208110-E884-BAAA-527C-E592A2F7FA29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18864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994175" y="353272"/>
            <a:ext cx="1574433" cy="687428"/>
          </a:xfrm>
          <a:prstGeom prst="rect">
            <a:avLst/>
          </a:prstGeom>
        </p:spPr>
      </p:pic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A56D863-6388-F569-0908-172A931B46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00" y="5612934"/>
            <a:ext cx="1038337" cy="612000"/>
          </a:xfrm>
          <a:prstGeom prst="rect">
            <a:avLst/>
          </a:prstGeom>
        </p:spPr>
      </p:pic>
      <p:pic>
        <p:nvPicPr>
          <p:cNvPr id="21" name="Grafik 2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0237A89D-4124-02F6-117B-B70D655752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66" y="5583917"/>
            <a:ext cx="670034" cy="6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6713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A2558C1A-A4CE-495C-941B-21CFE7DE6C2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032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PROTECTION">
            <a:extLst>
              <a:ext uri="{FF2B5EF4-FFF2-40B4-BE49-F238E27FC236}">
                <a16:creationId xmlns:a16="http://schemas.microsoft.com/office/drawing/2014/main" id="{4DCE96B1-83D3-EAE7-D992-044F49F60C08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263352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close-up of a plant&#10;&#10;Description automatically generated">
            <a:extLst>
              <a:ext uri="{FF2B5EF4-FFF2-40B4-BE49-F238E27FC236}">
                <a16:creationId xmlns:a16="http://schemas.microsoft.com/office/drawing/2014/main" id="{D8A43A75-D6CE-2257-415C-1E0787C2AD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06538" cy="6858000"/>
          </a:xfrm>
          <a:prstGeom prst="rect">
            <a:avLst/>
          </a:prstGeom>
        </p:spPr>
      </p:pic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1807AF6D-9E64-2C4F-72B8-8E1B696F07B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34800" y="353272"/>
            <a:ext cx="1574433" cy="687428"/>
          </a:xfrm>
          <a:prstGeom prst="rect">
            <a:avLst/>
          </a:prstGeom>
        </p:spPr>
      </p:pic>
      <p:pic>
        <p:nvPicPr>
          <p:cNvPr id="23" name="Grafik 2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6E20636-C2B4-526A-B486-F831CE69E5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00" y="5612934"/>
            <a:ext cx="1038337" cy="612000"/>
          </a:xfrm>
          <a:prstGeom prst="rect">
            <a:avLst/>
          </a:prstGeom>
        </p:spPr>
      </p:pic>
      <p:pic>
        <p:nvPicPr>
          <p:cNvPr id="24" name="Grafik 2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7DB0CFE-12E0-A884-3B2D-91CA6F6F0C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66" y="5583917"/>
            <a:ext cx="670034" cy="6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2953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0090C8BE-0F32-4CF4-BB5D-F435E6072DC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778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power_additionalText_placeholder" hidden="1">
            <a:extLst>
              <a:ext uri="{FF2B5EF4-FFF2-40B4-BE49-F238E27FC236}">
                <a16:creationId xmlns:a16="http://schemas.microsoft.com/office/drawing/2014/main" id="{93F7048C-8316-453D-8883-8716B78B030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19AD8A63-6441-49F3-BD90-8D4DF9E47EE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7EE7D08-6A4F-4583-B0FB-2642238529C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BBB3932D-D47B-4955-93EE-467AC52E4E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BB857729-3B9C-45BF-8F44-236D56EED40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ED12D396-6789-4220-B5FF-8F4E755A3C7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807386D-5007-41B0-8720-8A575EEBA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F5FE3C92-21D9-4EC7-8208-A5BA097E9D7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D1F9AA12-4C8C-4488-AF38-E06943B19A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971F8BAB-E178-4122-ADFD-FE4894CC864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F4BB077B-5178-4306-A596-17CDBFA21A5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D23B78-ED4D-4135-B16E-F5097554D30C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6214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15" orient="horz" pos="79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mpower_additionalText_placeholder" hidden="1">
            <a:extLst>
              <a:ext uri="{FF2B5EF4-FFF2-40B4-BE49-F238E27FC236}">
                <a16:creationId xmlns:a16="http://schemas.microsoft.com/office/drawing/2014/main" id="{9D9C4037-B0BC-4E62-B476-A41D0440655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BEA6DD0-FBBB-494B-9C03-C447E71492A5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3" name="empower_proprietary_placeholder" hidden="1">
            <a:extLst>
              <a:ext uri="{FF2B5EF4-FFF2-40B4-BE49-F238E27FC236}">
                <a16:creationId xmlns:a16="http://schemas.microsoft.com/office/drawing/2014/main" id="{295E96AB-B6AB-4A8B-A097-6438B2DA5C5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5" name="empower_draft_placeholder" hidden="1">
            <a:extLst>
              <a:ext uri="{FF2B5EF4-FFF2-40B4-BE49-F238E27FC236}">
                <a16:creationId xmlns:a16="http://schemas.microsoft.com/office/drawing/2014/main" id="{0B3EC6CF-5868-40BD-BF1B-882B13F49F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7" name="empower_footer_placeholder">
            <a:extLst>
              <a:ext uri="{FF2B5EF4-FFF2-40B4-BE49-F238E27FC236}">
                <a16:creationId xmlns:a16="http://schemas.microsoft.com/office/drawing/2014/main" id="{FE09BAC5-F3BC-4C51-A794-098F4099C05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9" name="empower_classification_attention_placeholder" hidden="1">
            <a:extLst>
              <a:ext uri="{FF2B5EF4-FFF2-40B4-BE49-F238E27FC236}">
                <a16:creationId xmlns:a16="http://schemas.microsoft.com/office/drawing/2014/main" id="{E695FB18-B641-433F-A03A-D58B93F377B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0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209D2CA-FDE2-4B12-9D75-213CCFE3F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LOGO PROTECTION" hidden="1">
            <a:extLst>
              <a:ext uri="{FF2B5EF4-FFF2-40B4-BE49-F238E27FC236}">
                <a16:creationId xmlns:a16="http://schemas.microsoft.com/office/drawing/2014/main" id="{DF1FB678-4F92-45E5-9B25-2B5FE93A0952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B8A1C3-E607-4E28-91A1-A973183FE78F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6B901E0B-D453-4CEB-8C35-51C25A27F89D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212E0C1A-F772-4C8C-B2E7-03887DA46ED9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0BE19B5-FA3E-481C-ACF3-046C2AA8A9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8344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FD35C554-56A1-4651-98F3-FC19B8770A8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document_placeholder" hidden="1">
            <a:extLst>
              <a:ext uri="{FF2B5EF4-FFF2-40B4-BE49-F238E27FC236}">
                <a16:creationId xmlns:a16="http://schemas.microsoft.com/office/drawing/2014/main" id="{4FA374A8-328C-4586-BEF8-CF0921FBF7D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4" name="empower_proprietary_placeholder" hidden="1">
            <a:extLst>
              <a:ext uri="{FF2B5EF4-FFF2-40B4-BE49-F238E27FC236}">
                <a16:creationId xmlns:a16="http://schemas.microsoft.com/office/drawing/2014/main" id="{AEB670C2-21D6-4210-BA37-DF3C9B9933B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6" name="empower_draft_placeholder" hidden="1">
            <a:extLst>
              <a:ext uri="{FF2B5EF4-FFF2-40B4-BE49-F238E27FC236}">
                <a16:creationId xmlns:a16="http://schemas.microsoft.com/office/drawing/2014/main" id="{21B71886-0324-4B36-AA82-C90CF46385B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8" name="empower_footer_placeholder">
            <a:extLst>
              <a:ext uri="{FF2B5EF4-FFF2-40B4-BE49-F238E27FC236}">
                <a16:creationId xmlns:a16="http://schemas.microsoft.com/office/drawing/2014/main" id="{DC9834AE-8B30-477E-8C87-5F8E7D7B17A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0" name="empower_classification_attention_placeholder" hidden="1">
            <a:extLst>
              <a:ext uri="{FF2B5EF4-FFF2-40B4-BE49-F238E27FC236}">
                <a16:creationId xmlns:a16="http://schemas.microsoft.com/office/drawing/2014/main" id="{B5FD8F85-4CB3-489A-86B2-4ABCB308F30D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5688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4" hasCustomPrompt="1"/>
          </p:nvPr>
        </p:nvSpPr>
        <p:spPr>
          <a:xfrm>
            <a:off x="6167439" y="1268414"/>
            <a:ext cx="5689202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73E7DFD-EB78-498B-97A4-CE06BA4BE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D623209F-EEBF-4451-AF99-363F6EA35F67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850AB63-C5F5-4BA2-A73E-BB668324B70F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ED18627F-EDFA-45CA-A572-C60F0E37473A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E2FA0071-6D08-45B0-AF4E-22BFCF09E76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673026AB-61DE-4BDA-8F8E-CCC68BAAE095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8871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7469">
          <p15:clr>
            <a:srgbClr val="FBAE40"/>
          </p15:clr>
        </p15:guide>
        <p15:guide id="3" pos="3795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power_additionalText_placeholder" hidden="1">
            <a:extLst>
              <a:ext uri="{FF2B5EF4-FFF2-40B4-BE49-F238E27FC236}">
                <a16:creationId xmlns:a16="http://schemas.microsoft.com/office/drawing/2014/main" id="{93F7048C-8316-453D-8883-8716B78B030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19AD8A63-6441-49F3-BD90-8D4DF9E47EE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>
            <a:extLst>
              <a:ext uri="{FF2B5EF4-FFF2-40B4-BE49-F238E27FC236}">
                <a16:creationId xmlns:a16="http://schemas.microsoft.com/office/drawing/2014/main" id="{47EE7D08-6A4F-4583-B0FB-2642238529C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BBB3932D-D47B-4955-93EE-467AC52E4E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BB857729-3B9C-45BF-8F44-236D56EED40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ED12D396-6789-4220-B5FF-8F4E755A3C7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0" name="empower_classification_placeholder">
            <a:extLst>
              <a:ext uri="{FF2B5EF4-FFF2-40B4-BE49-F238E27FC236}">
                <a16:creationId xmlns:a16="http://schemas.microsoft.com/office/drawing/2014/main" id="{37C1E426-F34B-4FFB-A688-C9E251A8BC0B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2" name="empower_date_placeholder">
            <a:extLst>
              <a:ext uri="{FF2B5EF4-FFF2-40B4-BE49-F238E27FC236}">
                <a16:creationId xmlns:a16="http://schemas.microsoft.com/office/drawing/2014/main" id="{6976A686-032A-4DD8-ACB2-F6323D2BEB1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807386D-5007-41B0-8720-8A575EEBA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F5FE3C92-21D9-4EC7-8208-A5BA097E9D7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D1F9AA12-4C8C-4488-AF38-E06943B19A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971F8BAB-E178-4122-ADFD-FE4894CC864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F4BB077B-5178-4306-A596-17CDBFA21A5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D23B78-ED4D-4135-B16E-F5097554D30C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15" orient="horz" pos="79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rystal Shape">
            <a:extLst>
              <a:ext uri="{FF2B5EF4-FFF2-40B4-BE49-F238E27FC236}">
                <a16:creationId xmlns:a16="http://schemas.microsoft.com/office/drawing/2014/main" id="{3FBBF7BF-BA7F-647C-39AB-CEDA0092AA91}"/>
              </a:ext>
            </a:extLst>
          </p:cNvPr>
          <p:cNvSpPr/>
          <p:nvPr userDrawn="1"/>
        </p:nvSpPr>
        <p:spPr>
          <a:xfrm rot="5400000">
            <a:off x="1207129" y="-1234005"/>
            <a:ext cx="6878637" cy="9330464"/>
          </a:xfrm>
          <a:custGeom>
            <a:avLst/>
            <a:gdLst>
              <a:gd name="connsiteX0" fmla="*/ 0 w 6870543"/>
              <a:gd name="connsiteY0" fmla="*/ 727877 h 5591944"/>
              <a:gd name="connsiteX1" fmla="*/ 1726296 w 6870543"/>
              <a:gd name="connsiteY1" fmla="*/ 0 h 5591944"/>
              <a:gd name="connsiteX2" fmla="*/ 6870543 w 6870543"/>
              <a:gd name="connsiteY2" fmla="*/ 1136853 h 5591944"/>
              <a:gd name="connsiteX3" fmla="*/ 6870543 w 6870543"/>
              <a:gd name="connsiteY3" fmla="*/ 5591944 h 5591944"/>
              <a:gd name="connsiteX4" fmla="*/ 0 w 6870543"/>
              <a:gd name="connsiteY4" fmla="*/ 5591944 h 5591944"/>
              <a:gd name="connsiteX5" fmla="*/ 0 w 6870543"/>
              <a:gd name="connsiteY5" fmla="*/ 727877 h 5591944"/>
              <a:gd name="connsiteX0" fmla="*/ 0 w 6870545"/>
              <a:gd name="connsiteY0" fmla="*/ 727877 h 9322375"/>
              <a:gd name="connsiteX1" fmla="*/ 1726296 w 6870545"/>
              <a:gd name="connsiteY1" fmla="*/ 0 h 9322375"/>
              <a:gd name="connsiteX2" fmla="*/ 6870543 w 6870545"/>
              <a:gd name="connsiteY2" fmla="*/ 1136853 h 9322375"/>
              <a:gd name="connsiteX3" fmla="*/ 6870545 w 6870545"/>
              <a:gd name="connsiteY3" fmla="*/ 9322375 h 9322375"/>
              <a:gd name="connsiteX4" fmla="*/ 0 w 6870545"/>
              <a:gd name="connsiteY4" fmla="*/ 5591944 h 9322375"/>
              <a:gd name="connsiteX5" fmla="*/ 0 w 6870545"/>
              <a:gd name="connsiteY5" fmla="*/ 727877 h 9322375"/>
              <a:gd name="connsiteX0" fmla="*/ 8092 w 6878637"/>
              <a:gd name="connsiteY0" fmla="*/ 727877 h 9330464"/>
              <a:gd name="connsiteX1" fmla="*/ 1734388 w 6878637"/>
              <a:gd name="connsiteY1" fmla="*/ 0 h 9330464"/>
              <a:gd name="connsiteX2" fmla="*/ 6878635 w 6878637"/>
              <a:gd name="connsiteY2" fmla="*/ 1136853 h 9330464"/>
              <a:gd name="connsiteX3" fmla="*/ 6878637 w 6878637"/>
              <a:gd name="connsiteY3" fmla="*/ 9322375 h 9330464"/>
              <a:gd name="connsiteX4" fmla="*/ 0 w 6878637"/>
              <a:gd name="connsiteY4" fmla="*/ 9330464 h 9330464"/>
              <a:gd name="connsiteX5" fmla="*/ 8092 w 6878637"/>
              <a:gd name="connsiteY5" fmla="*/ 727877 h 93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637" h="9330464">
                <a:moveTo>
                  <a:pt x="8092" y="727877"/>
                </a:moveTo>
                <a:lnTo>
                  <a:pt x="1734388" y="0"/>
                </a:lnTo>
                <a:lnTo>
                  <a:pt x="6878635" y="1136853"/>
                </a:lnTo>
                <a:cubicBezTo>
                  <a:pt x="6878636" y="3865360"/>
                  <a:pt x="6878636" y="6593868"/>
                  <a:pt x="6878637" y="9322375"/>
                </a:cubicBezTo>
                <a:lnTo>
                  <a:pt x="0" y="9330464"/>
                </a:lnTo>
                <a:cubicBezTo>
                  <a:pt x="2697" y="6462935"/>
                  <a:pt x="5395" y="3595406"/>
                  <a:pt x="8092" y="727877"/>
                </a:cubicBez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048F1C-4756-47EC-8B66-DB56E576453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554E90-4FD5-45B2-A49A-214245B7F6D7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77012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Crystal Shape">
            <a:extLst>
              <a:ext uri="{FF2B5EF4-FFF2-40B4-BE49-F238E27FC236}">
                <a16:creationId xmlns:a16="http://schemas.microsoft.com/office/drawing/2014/main" id="{63F28C96-D1D9-271E-B326-A1C4DC6BC78F}"/>
              </a:ext>
            </a:extLst>
          </p:cNvPr>
          <p:cNvSpPr/>
          <p:nvPr userDrawn="1"/>
        </p:nvSpPr>
        <p:spPr>
          <a:xfrm rot="16200000">
            <a:off x="6866258" y="1532259"/>
            <a:ext cx="6857999" cy="3793483"/>
          </a:xfrm>
          <a:custGeom>
            <a:avLst/>
            <a:gdLst>
              <a:gd name="connsiteX0" fmla="*/ 6857999 w 6857999"/>
              <a:gd name="connsiteY0" fmla="*/ 1129077 h 3793483"/>
              <a:gd name="connsiteX1" fmla="*/ 6857999 w 6857999"/>
              <a:gd name="connsiteY1" fmla="*/ 3792536 h 3793483"/>
              <a:gd name="connsiteX2" fmla="*/ 0 w 6857999"/>
              <a:gd name="connsiteY2" fmla="*/ 3793483 h 3793483"/>
              <a:gd name="connsiteX3" fmla="*/ 0 w 6857999"/>
              <a:gd name="connsiteY3" fmla="*/ 729579 h 3793483"/>
              <a:gd name="connsiteX4" fmla="*/ 1748945 w 6857999"/>
              <a:gd name="connsiteY4" fmla="*/ 0 h 3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3793483">
                <a:moveTo>
                  <a:pt x="6857999" y="1129077"/>
                </a:moveTo>
                <a:lnTo>
                  <a:pt x="6857999" y="3792536"/>
                </a:lnTo>
                <a:lnTo>
                  <a:pt x="0" y="3793483"/>
                </a:lnTo>
                <a:lnTo>
                  <a:pt x="0" y="729579"/>
                </a:lnTo>
                <a:lnTo>
                  <a:pt x="1748945" y="0"/>
                </a:ln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2919660-0784-4B00-9836-7A69515909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1598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8B1B7AE2-264A-4900-9F60-CC5615C90F0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F2DD26D5-8427-4844-992F-AA5F995450F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879A7BCC-64D2-4276-855E-685546620EF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B8FD1BFA-BD00-4A1A-9BEE-984BDA7A138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0C951CC-CB9B-43AC-8395-FB2751814E0F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0FDEE340-AE14-4EB2-8F0B-840A5F5E2FB9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3F4900C8-0A39-4B02-8E0A-398AAC4831B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A1158698-11CA-4310-AAEA-81BFB74C7A4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2025-01-09</a:t>
            </a:r>
          </a:p>
        </p:txBody>
      </p:sp>
      <p:sp>
        <p:nvSpPr>
          <p:cNvPr id="7" name="Content Top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Top Right"/>
          <p:cNvSpPr>
            <a:spLocks noGrp="1"/>
          </p:cNvSpPr>
          <p:nvPr>
            <p:ph sz="quarter" idx="14" hasCustomPrompt="1"/>
          </p:nvPr>
        </p:nvSpPr>
        <p:spPr>
          <a:xfrm>
            <a:off x="6166799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Left"/>
          <p:cNvSpPr>
            <a:spLocks noGrp="1"/>
          </p:cNvSpPr>
          <p:nvPr>
            <p:ph sz="quarter" idx="15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Bottom Right"/>
          <p:cNvSpPr>
            <a:spLocks noGrp="1"/>
          </p:cNvSpPr>
          <p:nvPr>
            <p:ph sz="quarter" idx="16" hasCustomPrompt="1"/>
          </p:nvPr>
        </p:nvSpPr>
        <p:spPr>
          <a:xfrm>
            <a:off x="6166799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4034893-5E9F-45A3-8C16-98C9F6C0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4ED1F400-5A94-4F05-84F8-53C80E7C434C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C8E721-6FC1-4A4E-9559-94502407157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9885E48-72F6-4042-BF62-A49ACDF10504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242B527-F278-4C5E-9E24-C19CDFEB73B1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4E976BE-C7DE-4FCF-9535-07568046A13E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3880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211">
          <p15:clr>
            <a:srgbClr val="FBAE40"/>
          </p15:clr>
        </p15:guide>
        <p15:guide id="3" pos="3885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  <p15:guide id="7" orient="horz" pos="2273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ow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ECAA0892-68E2-4E2E-9B18-4A8DC40F0E1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D16A0514-897C-427C-A5CD-34FCB4F6BF1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A6FCF5E5-2935-4FDA-903C-EA43A699BD8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115A00C6-A501-466D-A34B-23C1071DA39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0C8DD3BC-73D2-4101-B037-359F1B42B434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D39CEC28-75A6-43F3-9DE9-2436F3F4D9C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FC21F178-EFAA-49DE-A35E-72E2C0CA3B0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43B2B732-8EC3-4F44-986D-B5DAC6EA77C1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2025-01-09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11520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Bottom Left"/>
          <p:cNvSpPr>
            <a:spLocks noGrp="1"/>
          </p:cNvSpPr>
          <p:nvPr>
            <p:ph sz="quarter" idx="14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Right"/>
          <p:cNvSpPr>
            <a:spLocks noGrp="1"/>
          </p:cNvSpPr>
          <p:nvPr>
            <p:ph sz="quarter" idx="15" hasCustomPrompt="1"/>
          </p:nvPr>
        </p:nvSpPr>
        <p:spPr>
          <a:xfrm>
            <a:off x="6166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ADACDEE-D42E-4EEF-8504-614B0FC9E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F595BB6-F050-434C-AF4B-533D75C5E5D3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3ABBB783-BFC3-406F-9AE2-14E6D55F43A3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7DAA9CDC-CAD4-4554-97D9-7059E95FE638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07C82FBB-C728-405A-8E31-DE02DA8D9177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03708507-303A-4696-8A49-D64DA70EAF1B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2744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7469">
          <p15:clr>
            <a:srgbClr val="FBAE40"/>
          </p15:clr>
        </p15:guide>
        <p15:guide id="5" pos="3885">
          <p15:clr>
            <a:srgbClr val="FBAE40"/>
          </p15:clr>
        </p15:guide>
        <p15:guide id="6" pos="3795">
          <p15:clr>
            <a:srgbClr val="FBAE40"/>
          </p15:clr>
        </p15:guide>
        <p15:guide id="7" pos="211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Row | 2 columns |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C812AE9A-81D7-4AE8-BC9F-85686450823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A8D3527-E357-41F9-99D1-BCEAEC88D7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3A1A2EC5-F603-4F90-ADD8-B8933F3B810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FA03A6F0-5545-409D-93A9-5E09698484A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97E57A33-CDFD-4C72-B657-882682DACB1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5A896D99-24DF-4F81-9EC3-37F5EF05FFE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F09BE8EF-EBD2-4B7A-9878-8440DC26C91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99207B66-AFA5-4510-BF1D-29423C34CEF2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2025-01-09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433" y="1268412"/>
            <a:ext cx="11521280" cy="126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Center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 Right"/>
          <p:cNvSpPr>
            <a:spLocks noGrp="1"/>
          </p:cNvSpPr>
          <p:nvPr>
            <p:ph sz="quarter" idx="15" hasCustomPrompt="1"/>
          </p:nvPr>
        </p:nvSpPr>
        <p:spPr>
          <a:xfrm>
            <a:off x="6167437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Bottom"/>
          <p:cNvSpPr>
            <a:spLocks noGrp="1"/>
          </p:cNvSpPr>
          <p:nvPr>
            <p:ph sz="quarter" idx="16" hasCustomPrompt="1"/>
          </p:nvPr>
        </p:nvSpPr>
        <p:spPr>
          <a:xfrm>
            <a:off x="334433" y="5085186"/>
            <a:ext cx="11521280" cy="129656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2CB6C61-472A-4F78-8808-601D74D8D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878DF235-2AD8-4C82-A0BD-D1BDFC873704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9104FB9-0912-4A0F-BBB7-DF055F82945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E424A36D-7777-4A82-B12F-96CE1F877678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E1CCD2B2-40D2-43D5-80C4-5322AD4033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1235F132-B0A2-4CF3-A146-5DF950DFB464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2180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3795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93">
          <p15:clr>
            <a:srgbClr val="FBAE40"/>
          </p15:clr>
        </p15:guide>
        <p15:guide id="7" orient="horz" pos="1752">
          <p15:clr>
            <a:srgbClr val="FBAE40"/>
          </p15:clr>
        </p15:guide>
        <p15:guide id="8" orient="horz" pos="2999">
          <p15:clr>
            <a:srgbClr val="FBAE40"/>
          </p15:clr>
        </p15:guide>
        <p15:guide id="9" orient="horz" pos="3203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7FB993A8-52D6-439E-9FD7-796FB137109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112013B0-A00B-4A1F-90FB-E2E8B2F86D5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FC3769D5-91E6-43B0-BC4B-C0040A71CF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B0E0CB85-0435-4FEC-B2B6-D19200B6292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557CA6BF-F2F9-417F-A2FD-035F1FC8569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8C605CA2-9EAD-450F-BC1B-8D9AF92E587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3" name="empower_classification_placeholder">
            <a:extLst>
              <a:ext uri="{FF2B5EF4-FFF2-40B4-BE49-F238E27FC236}">
                <a16:creationId xmlns:a16="http://schemas.microsoft.com/office/drawing/2014/main" id="{4E82CE8C-8E20-4C1A-B65C-F8A30CF5A15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5" name="empower_date_placeholder">
            <a:extLst>
              <a:ext uri="{FF2B5EF4-FFF2-40B4-BE49-F238E27FC236}">
                <a16:creationId xmlns:a16="http://schemas.microsoft.com/office/drawing/2014/main" id="{D96F0A90-37BC-4B0D-A29D-8711C51DD447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2025-01-09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3744384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Center"/>
          <p:cNvSpPr>
            <a:spLocks noGrp="1"/>
          </p:cNvSpPr>
          <p:nvPr>
            <p:ph sz="quarter" idx="14" hasCustomPrompt="1"/>
          </p:nvPr>
        </p:nvSpPr>
        <p:spPr>
          <a:xfrm>
            <a:off x="4262399" y="1268414"/>
            <a:ext cx="3672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Right"/>
          <p:cNvSpPr>
            <a:spLocks noGrp="1"/>
          </p:cNvSpPr>
          <p:nvPr>
            <p:ph sz="quarter" idx="15" hasCustomPrompt="1"/>
          </p:nvPr>
        </p:nvSpPr>
        <p:spPr>
          <a:xfrm>
            <a:off x="8113184" y="1268414"/>
            <a:ext cx="3744416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A635AE4-FE20-4282-BFFD-96EBDCED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6E14A5B-9E91-4287-8D3D-9F9C469D8ECA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10BD89C-2BAC-459E-A79D-05B6C0B33362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13A018B2-30A4-435D-A599-2BE57EAB5CBC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B6CA23A5-CFDD-4B39-B853-6A18A878BFBF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226441E8-60EA-42A3-B978-BA612ACACF4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36464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pos="4997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5110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Row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488416C1-009C-4276-862C-859A39D8986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192327F-A51B-41E2-B3F1-79934B2829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EE529511-279F-4E8D-B98F-7745CB480D7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7712C297-5B52-4E05-AEC3-8C81F2A74EE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492E0D9-97C5-4A27-B585-4460769C4D6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EB4DD739-504C-48CA-BA98-DEE0B3A91EA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4" name="empower_classification_placeholder">
            <a:extLst>
              <a:ext uri="{FF2B5EF4-FFF2-40B4-BE49-F238E27FC236}">
                <a16:creationId xmlns:a16="http://schemas.microsoft.com/office/drawing/2014/main" id="{D547197E-1EC3-47AA-B644-4B7771421A2B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341"/>
            <a:ext cx="973251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26" name="empower_date_placeholder">
            <a:extLst>
              <a:ext uri="{FF2B5EF4-FFF2-40B4-BE49-F238E27FC236}">
                <a16:creationId xmlns:a16="http://schemas.microsoft.com/office/drawing/2014/main" id="{5B4084F1-8114-4C22-84F5-3D14817A7904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341"/>
            <a:ext cx="61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2025-01-09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1280" cy="136842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1300"/>
            <a:ext cx="3744000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"/>
          <p:cNvSpPr>
            <a:spLocks noGrp="1"/>
          </p:cNvSpPr>
          <p:nvPr>
            <p:ph sz="quarter" idx="15" hasCustomPrompt="1"/>
          </p:nvPr>
        </p:nvSpPr>
        <p:spPr>
          <a:xfrm>
            <a:off x="4259262" y="2781300"/>
            <a:ext cx="3673475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Right"/>
          <p:cNvSpPr>
            <a:spLocks noGrp="1"/>
          </p:cNvSpPr>
          <p:nvPr>
            <p:ph sz="quarter" idx="16" hasCustomPrompt="1"/>
          </p:nvPr>
        </p:nvSpPr>
        <p:spPr>
          <a:xfrm>
            <a:off x="8113186" y="2781300"/>
            <a:ext cx="3744383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C581746-1B2C-4D98-9755-6221A3ED9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7AAAECD1-71D2-46B6-BF2D-6007823BA888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A8AF054-4363-4E54-A605-8A5E7CD05422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C839DAF8-6F4C-441B-B45B-348B7EA8B4B3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CBA086A-526B-43F0-BEDE-EC3219CC78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F76E7CBE-7230-4110-85FB-3718D4B81343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0319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5110">
          <p15:clr>
            <a:srgbClr val="FBAE40"/>
          </p15:clr>
        </p15:guide>
        <p15:guide id="3" pos="7469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211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020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5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mpower_additionalText_placeholder" hidden="1">
            <a:extLst>
              <a:ext uri="{FF2B5EF4-FFF2-40B4-BE49-F238E27FC236}">
                <a16:creationId xmlns:a16="http://schemas.microsoft.com/office/drawing/2014/main" id="{5BFFD0DD-DDFD-422B-86D9-F164E68C053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DF070F93-7F88-456A-894C-885F8AC591A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9A5FF993-F527-4569-A066-E8D346767DE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09C3987-21ED-4B60-B90F-837FB1F2A7A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C33D0117-4C9D-47FC-BBAF-7D90814DB7C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40F47B66-9156-4480-85AF-99EB0563F55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371B7856-37AA-4EBD-9A28-1045DC90A92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4799" y="1268414"/>
            <a:ext cx="2808000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Center Left">
            <a:extLst>
              <a:ext uri="{FF2B5EF4-FFF2-40B4-BE49-F238E27FC236}">
                <a16:creationId xmlns:a16="http://schemas.microsoft.com/office/drawing/2014/main" id="{AB4408A9-DF90-4D32-8AE8-9278539718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4225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Center Right">
            <a:extLst>
              <a:ext uri="{FF2B5EF4-FFF2-40B4-BE49-F238E27FC236}">
                <a16:creationId xmlns:a16="http://schemas.microsoft.com/office/drawing/2014/main" id="{FFF96914-9970-46DB-82A4-AB1B8011037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03950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Right">
            <a:extLst>
              <a:ext uri="{FF2B5EF4-FFF2-40B4-BE49-F238E27FC236}">
                <a16:creationId xmlns:a16="http://schemas.microsoft.com/office/drawing/2014/main" id="{6803C6B1-D864-4BE6-AE1F-CA280F4DABD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048750" y="1268414"/>
            <a:ext cx="2807593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DD773CC-FCEC-46C8-A75B-E70A26A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FC67C23C-8514-4FAA-ABF5-040B63DA67C4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35BE885-8732-4220-942B-E6D8F286274D}"/>
              </a:ext>
            </a:extLst>
          </p:cNvPr>
          <p:cNvSpPr>
            <a:spLocks noGrp="1"/>
          </p:cNvSpPr>
          <p:nvPr>
            <p:ph type="dt" sz="half" idx="24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3" name="Footer Placeholder 12" hidden="1">
            <a:extLst>
              <a:ext uri="{FF2B5EF4-FFF2-40B4-BE49-F238E27FC236}">
                <a16:creationId xmlns:a16="http://schemas.microsoft.com/office/drawing/2014/main" id="{30570D12-AEFF-4406-B206-CB0D80D8FF49}"/>
              </a:ext>
            </a:extLst>
          </p:cNvPr>
          <p:cNvSpPr>
            <a:spLocks noGrp="1"/>
          </p:cNvSpPr>
          <p:nvPr>
            <p:ph type="ftr" sz="quarter" idx="25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 hidden="1">
            <a:extLst>
              <a:ext uri="{FF2B5EF4-FFF2-40B4-BE49-F238E27FC236}">
                <a16:creationId xmlns:a16="http://schemas.microsoft.com/office/drawing/2014/main" id="{C49E2653-C8D1-4594-B3A4-0606A88CBB62}"/>
              </a:ext>
            </a:extLst>
          </p:cNvPr>
          <p:cNvSpPr>
            <a:spLocks noGrp="1"/>
          </p:cNvSpPr>
          <p:nvPr>
            <p:ph type="sldNum" sz="quarter" idx="2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MIO_Placeholder_Mapping" hidden="1">
            <a:extLst>
              <a:ext uri="{FF2B5EF4-FFF2-40B4-BE49-F238E27FC236}">
                <a16:creationId xmlns:a16="http://schemas.microsoft.com/office/drawing/2014/main" id="{12ADA7AE-DD1C-409A-B0A5-6D14FF7BF27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6002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5" pos="3908">
          <p15:clr>
            <a:srgbClr val="FBAE40"/>
          </p15:clr>
        </p15:guide>
        <p15:guide id="6" pos="3772">
          <p15:clr>
            <a:srgbClr val="FBAE40"/>
          </p15:clr>
        </p15:guide>
        <p15:guide id="7" pos="5586">
          <p15:clr>
            <a:srgbClr val="FBAE40"/>
          </p15:clr>
        </p15:guide>
        <p15:guide id="8" pos="5700">
          <p15:clr>
            <a:srgbClr val="FBAE40"/>
          </p15:clr>
        </p15:guide>
        <p15:guide id="9" pos="1980">
          <p15:clr>
            <a:srgbClr val="FBAE40"/>
          </p15:clr>
        </p15:guide>
        <p15:guide id="10" pos="209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Row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mpower_additionalText_placeholder" hidden="1">
            <a:extLst>
              <a:ext uri="{FF2B5EF4-FFF2-40B4-BE49-F238E27FC236}">
                <a16:creationId xmlns:a16="http://schemas.microsoft.com/office/drawing/2014/main" id="{598DE9EE-A198-41B5-9814-41C66F96D3B0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0AFB1D71-5FD7-446C-90B5-1DE68C513BD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57168C6C-B95E-4260-9301-8D1D5988F67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29E2230-F28C-4139-A2F7-536C0BDB8E9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2A98BB16-D9CD-4785-A71C-21C57A55488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333A1F8F-A990-434A-92C1-D59A014E7AFF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8" name="Content Top">
            <a:extLst>
              <a:ext uri="{FF2B5EF4-FFF2-40B4-BE49-F238E27FC236}">
                <a16:creationId xmlns:a16="http://schemas.microsoft.com/office/drawing/2014/main" id="{B528FDA5-64C4-4079-B7B7-97722BA3003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4800" y="1268414"/>
            <a:ext cx="11521280" cy="1368425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11455573-DB68-4634-9EB0-10FDA72EB0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4800" y="2781300"/>
            <a:ext cx="2808000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Center Left">
            <a:extLst>
              <a:ext uri="{FF2B5EF4-FFF2-40B4-BE49-F238E27FC236}">
                <a16:creationId xmlns:a16="http://schemas.microsoft.com/office/drawing/2014/main" id="{DF6A34C2-8D0D-4C18-BD01-86B1344A92D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4225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Center Right">
            <a:extLst>
              <a:ext uri="{FF2B5EF4-FFF2-40B4-BE49-F238E27FC236}">
                <a16:creationId xmlns:a16="http://schemas.microsoft.com/office/drawing/2014/main" id="{A331F240-D4BB-4096-BFB7-002D583A4FC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03950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Right">
            <a:extLst>
              <a:ext uri="{FF2B5EF4-FFF2-40B4-BE49-F238E27FC236}">
                <a16:creationId xmlns:a16="http://schemas.microsoft.com/office/drawing/2014/main" id="{2BEB3BE2-22F6-4B6B-AB28-F38AB449DE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48750" y="2781300"/>
            <a:ext cx="2807593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B9A27F18-A46A-4C29-AB62-7BEB5215C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DDE018F7-7CB9-4F69-872D-4609CBE453C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0E7AAC-C545-4F05-8939-1B218CC948D8}"/>
              </a:ext>
            </a:extLst>
          </p:cNvPr>
          <p:cNvSpPr>
            <a:spLocks noGrp="1"/>
          </p:cNvSpPr>
          <p:nvPr>
            <p:ph type="dt" sz="half" idx="26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6E86CFC-21FB-497B-BD25-729619D70F13}"/>
              </a:ext>
            </a:extLst>
          </p:cNvPr>
          <p:cNvSpPr>
            <a:spLocks noGrp="1"/>
          </p:cNvSpPr>
          <p:nvPr>
            <p:ph type="ftr" sz="quarter" idx="27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C7A23CE7-AF5A-4245-A417-6A94DA58E485}"/>
              </a:ext>
            </a:extLst>
          </p:cNvPr>
          <p:cNvSpPr>
            <a:spLocks noGrp="1"/>
          </p:cNvSpPr>
          <p:nvPr>
            <p:ph type="sldNum" sz="quarter" idx="2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MIO_Placeholder_Mapping" hidden="1">
            <a:extLst>
              <a:ext uri="{FF2B5EF4-FFF2-40B4-BE49-F238E27FC236}">
                <a16:creationId xmlns:a16="http://schemas.microsoft.com/office/drawing/2014/main" id="{E3241B79-27A8-4873-89EC-D6F0564709E7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5431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orient="horz" pos="17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1980">
          <p15:clr>
            <a:srgbClr val="FBAE40"/>
          </p15:clr>
        </p15:guide>
        <p15:guide id="6" pos="211">
          <p15:clr>
            <a:srgbClr val="FBAE40"/>
          </p15:clr>
        </p15:guide>
        <p15:guide id="7" pos="2094">
          <p15:clr>
            <a:srgbClr val="FBAE40"/>
          </p15:clr>
        </p15:guide>
        <p15:guide id="8" pos="3772">
          <p15:clr>
            <a:srgbClr val="FBAE40"/>
          </p15:clr>
        </p15:guide>
        <p15:guide id="9" pos="3908">
          <p15:clr>
            <a:srgbClr val="FBAE40"/>
          </p15:clr>
        </p15:guide>
        <p15:guide id="10" pos="5586">
          <p15:clr>
            <a:srgbClr val="FBAE40"/>
          </p15:clr>
        </p15:guide>
        <p15:guide id="11" pos="5700">
          <p15:clr>
            <a:srgbClr val="FBAE40"/>
          </p15:clr>
        </p15:guide>
        <p15:guide id="12" pos="746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mpower_additionalText_placeholder" hidden="1">
            <a:extLst>
              <a:ext uri="{FF2B5EF4-FFF2-40B4-BE49-F238E27FC236}">
                <a16:creationId xmlns:a16="http://schemas.microsoft.com/office/drawing/2014/main" id="{8B492BE2-D2A2-481A-B24A-CDE1C12A85F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C269EC22-FB11-4D33-A5AD-970FF7AE0E7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B1BF6CA-DC2D-48CD-962D-066217BE39A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884DECEF-9719-4244-AEE1-2AEA4754457D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4E03D739-7852-4964-A407-6FD3B0FC1EE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8BB80B65-0382-459F-AC7F-F3D707F6504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06A8C73-A6AF-4DF0-8894-BF2EC7AA230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B7F0ADB-6E9B-485D-93FC-12BF83F0A67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688F703F-EAD1-4063-8445-95277BEEE9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1AE06898-E172-4A77-BE61-DAD235E107B9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93198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mpower_additionalText_placeholder" hidden="1">
            <a:extLst>
              <a:ext uri="{FF2B5EF4-FFF2-40B4-BE49-F238E27FC236}">
                <a16:creationId xmlns:a16="http://schemas.microsoft.com/office/drawing/2014/main" id="{9D9C4037-B0BC-4E62-B476-A41D0440655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BEA6DD0-FBBB-494B-9C03-C447E71492A5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3" name="empower_proprietary_placeholder">
            <a:extLst>
              <a:ext uri="{FF2B5EF4-FFF2-40B4-BE49-F238E27FC236}">
                <a16:creationId xmlns:a16="http://schemas.microsoft.com/office/drawing/2014/main" id="{295E96AB-B6AB-4A8B-A097-6438B2DA5C5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5" name="empower_draft_placeholder" hidden="1">
            <a:extLst>
              <a:ext uri="{FF2B5EF4-FFF2-40B4-BE49-F238E27FC236}">
                <a16:creationId xmlns:a16="http://schemas.microsoft.com/office/drawing/2014/main" id="{0B3EC6CF-5868-40BD-BF1B-882B13F49F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7" name="empower_footer_placeholder">
            <a:extLst>
              <a:ext uri="{FF2B5EF4-FFF2-40B4-BE49-F238E27FC236}">
                <a16:creationId xmlns:a16="http://schemas.microsoft.com/office/drawing/2014/main" id="{FE09BAC5-F3BC-4C51-A794-098F4099C05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9" name="empower_classification_attention_placeholder" hidden="1">
            <a:extLst>
              <a:ext uri="{FF2B5EF4-FFF2-40B4-BE49-F238E27FC236}">
                <a16:creationId xmlns:a16="http://schemas.microsoft.com/office/drawing/2014/main" id="{E695FB18-B641-433F-A03A-D58B93F377B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1" name="empower_classification_placeholder">
            <a:extLst>
              <a:ext uri="{FF2B5EF4-FFF2-40B4-BE49-F238E27FC236}">
                <a16:creationId xmlns:a16="http://schemas.microsoft.com/office/drawing/2014/main" id="{6F76DDB4-3F8E-4A82-B473-4784C9B20BC1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3" name="empower_date_placeholder">
            <a:extLst>
              <a:ext uri="{FF2B5EF4-FFF2-40B4-BE49-F238E27FC236}">
                <a16:creationId xmlns:a16="http://schemas.microsoft.com/office/drawing/2014/main" id="{2C326E6F-F54B-4E77-BCF5-73E6B02466B0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0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209D2CA-FDE2-4B12-9D75-213CCFE3F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LOGO PROTECTION" hidden="1">
            <a:extLst>
              <a:ext uri="{FF2B5EF4-FFF2-40B4-BE49-F238E27FC236}">
                <a16:creationId xmlns:a16="http://schemas.microsoft.com/office/drawing/2014/main" id="{DF1FB678-4F92-45E5-9B25-2B5FE93A0952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B8A1C3-E607-4E28-91A1-A973183FE78F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6B901E0B-D453-4CEB-8C35-51C25A27F89D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212E0C1A-F772-4C8C-B2E7-03887DA46ED9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0BE19B5-FA3E-481C-ACF3-046C2AA8A9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p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9A3C9F-7C21-45B3-9124-006DC5D0E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12281 h 6858000"/>
              <a:gd name="connsiteX3" fmla="*/ 12192000 w 12192000"/>
              <a:gd name="connsiteY3" fmla="*/ 682309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23094 h 6858000"/>
              <a:gd name="connsiteX7" fmla="*/ 0 w 12192000"/>
              <a:gd name="connsiteY7" fmla="*/ 6812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12281"/>
                </a:lnTo>
                <a:lnTo>
                  <a:pt x="12192000" y="682309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23094"/>
                </a:lnTo>
                <a:lnTo>
                  <a:pt x="0" y="6812281"/>
                </a:lnTo>
                <a:close/>
              </a:path>
            </a:pathLst>
          </a:custGeom>
          <a:solidFill>
            <a:srgbClr val="DCD5D7"/>
          </a:solidFill>
        </p:spPr>
        <p:txBody>
          <a:bodyPr wrap="square" tIns="2880000">
            <a:noAutofit/>
          </a:bodyPr>
          <a:lstStyle>
            <a:lvl1pPr algn="ctr">
              <a:buNone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MIO_AGENDA_IGNORE_NAVIGATION" hidden="1">
            <a:extLst>
              <a:ext uri="{FF2B5EF4-FFF2-40B4-BE49-F238E27FC236}">
                <a16:creationId xmlns:a16="http://schemas.microsoft.com/office/drawing/2014/main" id="{298E6853-722D-4D8C-A4A5-A6FCEB4A06C0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MIO_AGENDA_IGNORE_CHAPTER_REFERENCE" hidden="1">
            <a:extLst>
              <a:ext uri="{FF2B5EF4-FFF2-40B4-BE49-F238E27FC236}">
                <a16:creationId xmlns:a16="http://schemas.microsoft.com/office/drawing/2014/main" id="{4C952A04-6CCB-455C-887C-1B9A3B0ACD0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7D6FAC8-11F4-4964-9B25-EE9D1E189D30}"/>
              </a:ext>
            </a:extLst>
          </p:cNvPr>
          <p:cNvSpPr>
            <a:spLocks noGrp="1"/>
          </p:cNvSpPr>
          <p:nvPr>
            <p:ph type="dt" sz="half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6B82CD2-EA5C-4D03-98C1-175706CF32FC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C4E2716-EC8F-40FC-B4F8-3418FB160B39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MIO_Placeholder_Mapping" hidden="1">
            <a:extLst>
              <a:ext uri="{FF2B5EF4-FFF2-40B4-BE49-F238E27FC236}">
                <a16:creationId xmlns:a16="http://schemas.microsoft.com/office/drawing/2014/main" id="{162DC542-CA6E-49F2-AE52-133D584ED71B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60096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White">
            <a:extLst>
              <a:ext uri="{FF2B5EF4-FFF2-40B4-BE49-F238E27FC236}">
                <a16:creationId xmlns:a16="http://schemas.microsoft.com/office/drawing/2014/main" id="{8739B1C3-A1A6-48E1-B2C4-F4CE3C82443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LOGO PROTECTION" hidden="1">
            <a:extLst>
              <a:ext uri="{FF2B5EF4-FFF2-40B4-BE49-F238E27FC236}">
                <a16:creationId xmlns:a16="http://schemas.microsoft.com/office/drawing/2014/main" id="{8182E335-5A52-4E3C-BCEC-9507D81BA51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927650" y="1920766"/>
            <a:ext cx="6336702" cy="3088476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MIO_AGENDA_LAST_SLIDE" hidden="1">
            <a:extLst>
              <a:ext uri="{FF2B5EF4-FFF2-40B4-BE49-F238E27FC236}">
                <a16:creationId xmlns:a16="http://schemas.microsoft.com/office/drawing/2014/main" id="{45591D6F-6D52-44E5-B3AA-2575CCD4520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MIO_AGENDA_IGNORE_NAVIGATION" hidden="1">
            <a:extLst>
              <a:ext uri="{FF2B5EF4-FFF2-40B4-BE49-F238E27FC236}">
                <a16:creationId xmlns:a16="http://schemas.microsoft.com/office/drawing/2014/main" id="{C7038F66-C11F-4566-ADAF-A099AF95755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MIO_AGENDA_IGNORE_CHAPTER_REFERENCE" hidden="1">
            <a:extLst>
              <a:ext uri="{FF2B5EF4-FFF2-40B4-BE49-F238E27FC236}">
                <a16:creationId xmlns:a16="http://schemas.microsoft.com/office/drawing/2014/main" id="{E0318986-8EA2-446A-AFF2-E8441C3AF8A6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087EFA22-3F6E-4210-A8FC-0864CD1DE4E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BDF262C8-30D5-474A-BD81-CA14ACCE51B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3F1C5DF9-A781-4661-8C3B-816A398ADF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77B07280-C452-41A8-A8A7-B816EB9C3C9E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1D664F82-C381-42D9-B168-31F6D4282D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6" y="2755984"/>
            <a:ext cx="3077814" cy="1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74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 hidden="1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3" name="Crystal Picture Placeholder">
            <a:extLst>
              <a:ext uri="{FF2B5EF4-FFF2-40B4-BE49-F238E27FC236}">
                <a16:creationId xmlns:a16="http://schemas.microsoft.com/office/drawing/2014/main" id="{5805FCC4-D045-0733-8C95-81CAFF958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2"/>
            <a:ext cx="12191999" cy="3743997"/>
          </a:xfrm>
          <a:custGeom>
            <a:avLst/>
            <a:gdLst>
              <a:gd name="connsiteX0" fmla="*/ 0 w 12191999"/>
              <a:gd name="connsiteY0" fmla="*/ 0 h 3743997"/>
              <a:gd name="connsiteX1" fmla="*/ 12191999 w 12191999"/>
              <a:gd name="connsiteY1" fmla="*/ 0 h 3743997"/>
              <a:gd name="connsiteX2" fmla="*/ 12191999 w 12191999"/>
              <a:gd name="connsiteY2" fmla="*/ 3726156 h 3743997"/>
              <a:gd name="connsiteX3" fmla="*/ 3063660 w 12191999"/>
              <a:gd name="connsiteY3" fmla="*/ 2179105 h 3743997"/>
              <a:gd name="connsiteX4" fmla="*/ 387 w 12191999"/>
              <a:gd name="connsiteY4" fmla="*/ 3726157 h 3743997"/>
              <a:gd name="connsiteX5" fmla="*/ 387 w 12191999"/>
              <a:gd name="connsiteY5" fmla="*/ 3743997 h 3743997"/>
              <a:gd name="connsiteX6" fmla="*/ 0 w 12191999"/>
              <a:gd name="connsiteY6" fmla="*/ 3743997 h 374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743997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743997"/>
                </a:lnTo>
                <a:lnTo>
                  <a:pt x="0" y="3743997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wrap="square" tIns="12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4616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O PROTECTION">
            <a:extLst>
              <a:ext uri="{FF2B5EF4-FFF2-40B4-BE49-F238E27FC236}">
                <a16:creationId xmlns:a16="http://schemas.microsoft.com/office/drawing/2014/main" id="{193C101A-31DD-4FCB-8E69-ED3C115F16E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912424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Background White">
            <a:extLst>
              <a:ext uri="{FF2B5EF4-FFF2-40B4-BE49-F238E27FC236}">
                <a16:creationId xmlns:a16="http://schemas.microsoft.com/office/drawing/2014/main" id="{9FD1694A-5725-40E5-AC10-2A7A68B981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0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951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6638A09-FAF0-40AC-917E-C2B12C875E5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24000" y="4163051"/>
            <a:ext cx="8280000" cy="1118901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13" name="Crystal Shape">
            <a:extLst>
              <a:ext uri="{FF2B5EF4-FFF2-40B4-BE49-F238E27FC236}">
                <a16:creationId xmlns:a16="http://schemas.microsoft.com/office/drawing/2014/main" id="{A4208110-E884-BAAA-527C-E592A2F7FA29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mpower_classification_attention_placeholder" hidden="1">
            <a:extLst>
              <a:ext uri="{FF2B5EF4-FFF2-40B4-BE49-F238E27FC236}">
                <a16:creationId xmlns:a16="http://schemas.microsoft.com/office/drawing/2014/main" id="{542ADA73-329E-4D35-A040-712B75800F88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0314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classification_placeholder">
            <a:extLst>
              <a:ext uri="{FF2B5EF4-FFF2-40B4-BE49-F238E27FC236}">
                <a16:creationId xmlns:a16="http://schemas.microsoft.com/office/drawing/2014/main" id="{2D16A7B9-CA23-4C66-B2AF-3682EAAE815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0314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FE25D73-2664-463A-AF80-DF3E4E2CB8B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0314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draft_placeholder" hidden="1">
            <a:extLst>
              <a:ext uri="{FF2B5EF4-FFF2-40B4-BE49-F238E27FC236}">
                <a16:creationId xmlns:a16="http://schemas.microsoft.com/office/drawing/2014/main" id="{9769B1E2-E46B-4957-AEBB-2CD1EAF09328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" name="MIO_AGENDA_IGNORE_NAVIGATION" hidden="1">
            <a:extLst>
              <a:ext uri="{FF2B5EF4-FFF2-40B4-BE49-F238E27FC236}">
                <a16:creationId xmlns:a16="http://schemas.microsoft.com/office/drawing/2014/main" id="{03AF05FD-8ED3-440D-B616-18664CA13DD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E0053FF2-2ADB-4CE0-850C-04ADE25DFF5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B19EA23C-BCB4-4E72-A8B3-AFF05FD396B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271BB539-26D3-4B9C-9F13-4E382668BE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970E7400-5A78-4596-8A13-DC8308CA51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>
            <a:extLst>
              <a:ext uri="{FF2B5EF4-FFF2-40B4-BE49-F238E27FC236}">
                <a16:creationId xmlns:a16="http://schemas.microsoft.com/office/drawing/2014/main" id="{C370ED20-2DD7-4652-95B4-6C73AD11EB7F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D3AB9BDB-6716-DC0D-AD30-113C999DA9C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5322907"/>
            <a:ext cx="1727584" cy="1019849"/>
          </a:xfrm>
          <a:prstGeom prst="rect">
            <a:avLst/>
          </a:prstGeom>
        </p:spPr>
      </p:pic>
      <p:pic>
        <p:nvPicPr>
          <p:cNvPr id="20" name="LOGO">
            <a:extLst>
              <a:ext uri="{FF2B5EF4-FFF2-40B4-BE49-F238E27FC236}">
                <a16:creationId xmlns:a16="http://schemas.microsoft.com/office/drawing/2014/main" id="{92DC6926-96FF-4BB1-823E-5F2FFE796E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94175" y="353272"/>
            <a:ext cx="1574433" cy="6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0848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501C1CF0-6452-4D4E-9BC7-65EADBD5EEC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Crystal Picture Placeholder">
            <a:extLst>
              <a:ext uri="{FF2B5EF4-FFF2-40B4-BE49-F238E27FC236}">
                <a16:creationId xmlns:a16="http://schemas.microsoft.com/office/drawing/2014/main" id="{2B034C47-A659-3457-E1A7-79A7F521356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" y="0"/>
            <a:ext cx="5205158" cy="6858000"/>
          </a:xfrm>
          <a:custGeom>
            <a:avLst/>
            <a:gdLst>
              <a:gd name="connsiteX0" fmla="*/ 0 w 5205158"/>
              <a:gd name="connsiteY0" fmla="*/ 0 h 6858000"/>
              <a:gd name="connsiteX1" fmla="*/ 4377139 w 5205158"/>
              <a:gd name="connsiteY1" fmla="*/ 0 h 6858000"/>
              <a:gd name="connsiteX2" fmla="*/ 5205158 w 5205158"/>
              <a:gd name="connsiteY2" fmla="*/ 1713978 h 6858000"/>
              <a:gd name="connsiteX3" fmla="*/ 4370092 w 5205158"/>
              <a:gd name="connsiteY3" fmla="*/ 6858000 h 6858000"/>
              <a:gd name="connsiteX4" fmla="*/ 0 w 520515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158" h="6858000">
                <a:moveTo>
                  <a:pt x="0" y="0"/>
                </a:moveTo>
                <a:lnTo>
                  <a:pt x="4377139" y="0"/>
                </a:lnTo>
                <a:lnTo>
                  <a:pt x="5205158" y="1713978"/>
                </a:lnTo>
                <a:lnTo>
                  <a:pt x="437009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 tIns="2700000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de-DE"/>
          </a:p>
        </p:txBody>
      </p:sp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A2558C1A-A4CE-495C-941B-21CFE7DE6C2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261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 PROTECTION">
            <a:extLst>
              <a:ext uri="{FF2B5EF4-FFF2-40B4-BE49-F238E27FC236}">
                <a16:creationId xmlns:a16="http://schemas.microsoft.com/office/drawing/2014/main" id="{4DCE96B1-83D3-EAE7-D992-044F49F60C08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263352" y="236633"/>
            <a:ext cx="1772684" cy="960119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Background White">
            <a:extLst>
              <a:ext uri="{FF2B5EF4-FFF2-40B4-BE49-F238E27FC236}">
                <a16:creationId xmlns:a16="http://schemas.microsoft.com/office/drawing/2014/main" id="{FBA286CB-2DB7-49EA-ABB9-E63BB6315EDB}"/>
              </a:ext>
            </a:extLst>
          </p:cNvPr>
          <p:cNvSpPr/>
          <p:nvPr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close-up of a plant&#10;&#10;Description automatically generated">
            <a:extLst>
              <a:ext uri="{FF2B5EF4-FFF2-40B4-BE49-F238E27FC236}">
                <a16:creationId xmlns:a16="http://schemas.microsoft.com/office/drawing/2014/main" id="{D8A43A75-D6CE-2257-415C-1E0787C2AD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06538" cy="6858000"/>
          </a:xfrm>
          <a:prstGeom prst="rect">
            <a:avLst/>
          </a:prstGeom>
        </p:spPr>
      </p:pic>
      <p:sp>
        <p:nvSpPr>
          <p:cNvPr id="35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808608" y="3790101"/>
            <a:ext cx="576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926292C-4FD6-404F-8149-3EB0B4DF87B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08608" y="1757203"/>
            <a:ext cx="5760000" cy="1672899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275E4ACD-2699-4EB4-B72E-2EBE63C205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808608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2E1A11AC-1395-4E21-827C-BF03F1350E7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808608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8A1DAB4F-0FA1-4116-AD11-2FAD7B4CA74A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8328521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6199DA7C-0CA0-4D66-B211-C7E7EAED824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7464565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77B7EDDE-B2BF-41DF-B12E-29C55B064D28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MIO_AGENDA_IGNORE_CHAPTER_REFERENCE" hidden="1">
            <a:extLst>
              <a:ext uri="{FF2B5EF4-FFF2-40B4-BE49-F238E27FC236}">
                <a16:creationId xmlns:a16="http://schemas.microsoft.com/office/drawing/2014/main" id="{77CD087C-DFE1-43D5-AF8C-29BB0B90F672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8A2B950C-C584-4156-BAA9-284D4A5BB0F4}"/>
              </a:ext>
            </a:extLst>
          </p:cNvPr>
          <p:cNvSpPr>
            <a:spLocks noGrp="1"/>
          </p:cNvSpPr>
          <p:nvPr>
            <p:ph type="dt" sz="half" idx="1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237973C6-0D90-4AEE-BB6E-AE4A8B5BA26B}"/>
              </a:ext>
            </a:extLst>
          </p:cNvPr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D727B4D6-DF5E-49B7-A837-D207551F22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A243AC04-C54C-094D-D758-581BFC35258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5322907"/>
            <a:ext cx="1727584" cy="1019849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1807AF6D-9E64-2C4F-72B8-8E1B696F07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34800" y="353272"/>
            <a:ext cx="1574433" cy="6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165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4A951B-0B3C-4A20-86D2-B3C8F8FB9563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624391" y="5337212"/>
            <a:ext cx="2060717" cy="1116123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Background White">
            <a:extLst>
              <a:ext uri="{FF2B5EF4-FFF2-40B4-BE49-F238E27FC236}">
                <a16:creationId xmlns:a16="http://schemas.microsoft.com/office/drawing/2014/main" id="{1FBC75BD-957B-1EC7-B3A9-8C67FC480706}"/>
              </a:ext>
            </a:extLst>
          </p:cNvPr>
          <p:cNvSpPr/>
          <p:nvPr userDrawn="1"/>
        </p:nvSpPr>
        <p:spPr bwMode="auto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rtl="0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rystal Shape">
            <a:extLst>
              <a:ext uri="{FF2B5EF4-FFF2-40B4-BE49-F238E27FC236}">
                <a16:creationId xmlns:a16="http://schemas.microsoft.com/office/drawing/2014/main" id="{2EA7ACC0-9174-0F6F-0B3E-9FE773D0A408}"/>
              </a:ext>
            </a:extLst>
          </p:cNvPr>
          <p:cNvSpPr/>
          <p:nvPr userDrawn="1"/>
        </p:nvSpPr>
        <p:spPr bwMode="auto">
          <a:xfrm>
            <a:off x="2" y="1"/>
            <a:ext cx="12191999" cy="3932241"/>
          </a:xfrm>
          <a:custGeom>
            <a:avLst/>
            <a:gdLst>
              <a:gd name="connsiteX0" fmla="*/ 0 w 12191999"/>
              <a:gd name="connsiteY0" fmla="*/ 0 h 3932241"/>
              <a:gd name="connsiteX1" fmla="*/ 12191999 w 12191999"/>
              <a:gd name="connsiteY1" fmla="*/ 0 h 3932241"/>
              <a:gd name="connsiteX2" fmla="*/ 12191999 w 12191999"/>
              <a:gd name="connsiteY2" fmla="*/ 3726156 h 3932241"/>
              <a:gd name="connsiteX3" fmla="*/ 3063660 w 12191999"/>
              <a:gd name="connsiteY3" fmla="*/ 2179105 h 3932241"/>
              <a:gd name="connsiteX4" fmla="*/ 387 w 12191999"/>
              <a:gd name="connsiteY4" fmla="*/ 3726157 h 3932241"/>
              <a:gd name="connsiteX5" fmla="*/ 387 w 12191999"/>
              <a:gd name="connsiteY5" fmla="*/ 3932241 h 3932241"/>
              <a:gd name="connsiteX6" fmla="*/ 0 w 12191999"/>
              <a:gd name="connsiteY6" fmla="*/ 3932241 h 39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932241">
                <a:moveTo>
                  <a:pt x="0" y="0"/>
                </a:moveTo>
                <a:lnTo>
                  <a:pt x="12191999" y="0"/>
                </a:lnTo>
                <a:lnTo>
                  <a:pt x="12191999" y="3726156"/>
                </a:lnTo>
                <a:lnTo>
                  <a:pt x="3063660" y="2179105"/>
                </a:lnTo>
                <a:lnTo>
                  <a:pt x="387" y="3726157"/>
                </a:lnTo>
                <a:lnTo>
                  <a:pt x="387" y="3932241"/>
                </a:lnTo>
                <a:lnTo>
                  <a:pt x="0" y="3932241"/>
                </a:lnTo>
                <a:close/>
              </a:path>
            </a:pathLst>
          </a:cu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algn="ctr" defTabSz="576000" rtl="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4000" y="5641200"/>
            <a:ext cx="8280000" cy="612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lang="en-GB" sz="18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Author (department)</a:t>
            </a:r>
            <a:br>
              <a:rPr lang="en-US" noProof="0" dirty="0"/>
            </a:br>
            <a:r>
              <a:rPr lang="en-US" noProof="0" dirty="0"/>
              <a:t>Date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DFB9099-E080-4657-A124-1583A738508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4001" y="4161599"/>
            <a:ext cx="8280000" cy="1119600"/>
          </a:xfrm>
        </p:spPr>
        <p:txBody>
          <a:bodyPr bIns="0" anchor="b">
            <a:normAutofit/>
          </a:bodyPr>
          <a:lstStyle>
            <a:lvl1pPr algn="l">
              <a:defRPr sz="36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Please type in title</a:t>
            </a:r>
          </a:p>
        </p:txBody>
      </p:sp>
      <p:sp>
        <p:nvSpPr>
          <p:cNvPr id="8" name="empower_classification_attention_placeholder" hidden="1">
            <a:extLst>
              <a:ext uri="{FF2B5EF4-FFF2-40B4-BE49-F238E27FC236}">
                <a16:creationId xmlns:a16="http://schemas.microsoft.com/office/drawing/2014/main" id="{597455C0-1C86-4D66-BC01-C39FC063630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411800" y="6501600"/>
            <a:ext cx="1368401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9" name="empower_classification_placeholder">
            <a:extLst>
              <a:ext uri="{FF2B5EF4-FFF2-40B4-BE49-F238E27FC236}">
                <a16:creationId xmlns:a16="http://schemas.microsoft.com/office/drawing/2014/main" id="{F2A69E30-B66A-4640-A0FD-5D2C3EE160B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5412000" y="6501600"/>
            <a:ext cx="1368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96E39437-30C8-4D2C-BDE0-D743E3FA80D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624000" y="6501600"/>
            <a:ext cx="32400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9" name="empower_draft_placeholder" hidden="1">
            <a:extLst>
              <a:ext uri="{FF2B5EF4-FFF2-40B4-BE49-F238E27FC236}">
                <a16:creationId xmlns:a16="http://schemas.microsoft.com/office/drawing/2014/main" id="{4B8FCDCD-762A-43C6-901A-F85ED8B716C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4350044" y="6501239"/>
            <a:ext cx="576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6" name="MIO_AGENDA_IGNORE_NAVIGATION" hidden="1">
            <a:extLst>
              <a:ext uri="{FF2B5EF4-FFF2-40B4-BE49-F238E27FC236}">
                <a16:creationId xmlns:a16="http://schemas.microsoft.com/office/drawing/2014/main" id="{E1EDD075-E4C7-4D42-B9EA-266CAA36278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CHAPTER_REFERENCE" hidden="1">
            <a:extLst>
              <a:ext uri="{FF2B5EF4-FFF2-40B4-BE49-F238E27FC236}">
                <a16:creationId xmlns:a16="http://schemas.microsoft.com/office/drawing/2014/main" id="{69714F47-DD62-4063-BF75-AE10B75ACD2F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C4801112-C226-4D1B-8109-89A1EA6E6950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7" name="Footer Placeholder 16" hidden="1">
            <a:extLst>
              <a:ext uri="{FF2B5EF4-FFF2-40B4-BE49-F238E27FC236}">
                <a16:creationId xmlns:a16="http://schemas.microsoft.com/office/drawing/2014/main" id="{4A132925-95FA-4753-A3A8-100A8B4A5840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90BC69B8-D726-4EBC-AE1A-053251677C8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3B046A58-B894-4C62-9312-C4EF9EDFF3F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0090C8BE-0F32-4CF4-BB5D-F435E6072DC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55" y="5453288"/>
            <a:ext cx="1830253" cy="8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4774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power_additionalText_placeholder" hidden="1">
            <a:extLst>
              <a:ext uri="{FF2B5EF4-FFF2-40B4-BE49-F238E27FC236}">
                <a16:creationId xmlns:a16="http://schemas.microsoft.com/office/drawing/2014/main" id="{93F7048C-8316-453D-8883-8716B78B030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19AD8A63-6441-49F3-BD90-8D4DF9E47EE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7EE7D08-6A4F-4583-B0FB-2642238529C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BBB3932D-D47B-4955-93EE-467AC52E4E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BB857729-3B9C-45BF-8F44-236D56EED40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ED12D396-6789-4220-B5FF-8F4E755A3C76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807386D-5007-41B0-8720-8A575EEBA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F5FE3C92-21D9-4EC7-8208-A5BA097E9D7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D1F9AA12-4C8C-4488-AF38-E06943B19A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971F8BAB-E178-4122-ADFD-FE4894CC864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F4BB077B-5178-4306-A596-17CDBFA21A5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D23B78-ED4D-4135-B16E-F5097554D30C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51068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15" orient="horz" pos="79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|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mpower_additionalText_placeholder" hidden="1">
            <a:extLst>
              <a:ext uri="{FF2B5EF4-FFF2-40B4-BE49-F238E27FC236}">
                <a16:creationId xmlns:a16="http://schemas.microsoft.com/office/drawing/2014/main" id="{9D9C4037-B0BC-4E62-B476-A41D0440655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mpower_document_placeholder" hidden="1">
            <a:extLst>
              <a:ext uri="{FF2B5EF4-FFF2-40B4-BE49-F238E27FC236}">
                <a16:creationId xmlns:a16="http://schemas.microsoft.com/office/drawing/2014/main" id="{7BEA6DD0-FBBB-494B-9C03-C447E71492A5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3" name="empower_proprietary_placeholder" hidden="1">
            <a:extLst>
              <a:ext uri="{FF2B5EF4-FFF2-40B4-BE49-F238E27FC236}">
                <a16:creationId xmlns:a16="http://schemas.microsoft.com/office/drawing/2014/main" id="{295E96AB-B6AB-4A8B-A097-6438B2DA5C5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5" name="empower_draft_placeholder" hidden="1">
            <a:extLst>
              <a:ext uri="{FF2B5EF4-FFF2-40B4-BE49-F238E27FC236}">
                <a16:creationId xmlns:a16="http://schemas.microsoft.com/office/drawing/2014/main" id="{0B3EC6CF-5868-40BD-BF1B-882B13F49F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7" name="empower_footer_placeholder">
            <a:extLst>
              <a:ext uri="{FF2B5EF4-FFF2-40B4-BE49-F238E27FC236}">
                <a16:creationId xmlns:a16="http://schemas.microsoft.com/office/drawing/2014/main" id="{FE09BAC5-F3BC-4C51-A794-098F4099C052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9" name="empower_classification_attention_placeholder" hidden="1">
            <a:extLst>
              <a:ext uri="{FF2B5EF4-FFF2-40B4-BE49-F238E27FC236}">
                <a16:creationId xmlns:a16="http://schemas.microsoft.com/office/drawing/2014/main" id="{E695FB18-B641-433F-A03A-D58B93F377B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0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209D2CA-FDE2-4B12-9D75-213CCFE3F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9" name="LOGO PROTECTION" hidden="1">
            <a:extLst>
              <a:ext uri="{FF2B5EF4-FFF2-40B4-BE49-F238E27FC236}">
                <a16:creationId xmlns:a16="http://schemas.microsoft.com/office/drawing/2014/main" id="{DF1FB678-4F92-45E5-9B25-2B5FE93A0952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B8A1C3-E607-4E28-91A1-A973183FE78F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6B901E0B-D453-4CEB-8C35-51C25A27F89D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212E0C1A-F772-4C8C-B2E7-03887DA46ED9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0BE19B5-FA3E-481C-ACF3-046C2AA8A91D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13909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FD35C554-56A1-4651-98F3-FC19B8770A8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document_placeholder" hidden="1">
            <a:extLst>
              <a:ext uri="{FF2B5EF4-FFF2-40B4-BE49-F238E27FC236}">
                <a16:creationId xmlns:a16="http://schemas.microsoft.com/office/drawing/2014/main" id="{4FA374A8-328C-4586-BEF8-CF0921FBF7D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4" name="empower_proprietary_placeholder" hidden="1">
            <a:extLst>
              <a:ext uri="{FF2B5EF4-FFF2-40B4-BE49-F238E27FC236}">
                <a16:creationId xmlns:a16="http://schemas.microsoft.com/office/drawing/2014/main" id="{AEB670C2-21D6-4210-BA37-DF3C9B9933B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6" name="empower_draft_placeholder" hidden="1">
            <a:extLst>
              <a:ext uri="{FF2B5EF4-FFF2-40B4-BE49-F238E27FC236}">
                <a16:creationId xmlns:a16="http://schemas.microsoft.com/office/drawing/2014/main" id="{21B71886-0324-4B36-AA82-C90CF46385B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8" name="empower_footer_placeholder">
            <a:extLst>
              <a:ext uri="{FF2B5EF4-FFF2-40B4-BE49-F238E27FC236}">
                <a16:creationId xmlns:a16="http://schemas.microsoft.com/office/drawing/2014/main" id="{DC9834AE-8B30-477E-8C87-5F8E7D7B17A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0" name="empower_classification_attention_placeholder" hidden="1">
            <a:extLst>
              <a:ext uri="{FF2B5EF4-FFF2-40B4-BE49-F238E27FC236}">
                <a16:creationId xmlns:a16="http://schemas.microsoft.com/office/drawing/2014/main" id="{B5FD8F85-4CB3-489A-86B2-4ABCB308F30D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5688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4" hasCustomPrompt="1"/>
          </p:nvPr>
        </p:nvSpPr>
        <p:spPr>
          <a:xfrm>
            <a:off x="6167439" y="1268414"/>
            <a:ext cx="5689202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73E7DFD-EB78-498B-97A4-CE06BA4BE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D623209F-EEBF-4451-AF99-363F6EA35F67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850AB63-C5F5-4BA2-A73E-BB668324B70F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ED18627F-EDFA-45CA-A572-C60F0E37473A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E2FA0071-6D08-45B0-AF4E-22BFCF09E76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673026AB-61DE-4BDA-8F8E-CCC68BAAE095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004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7469">
          <p15:clr>
            <a:srgbClr val="FBAE40"/>
          </p15:clr>
        </p15:guide>
        <p15:guide id="3" pos="3795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FD35C554-56A1-4651-98F3-FC19B8770A8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empower_document_placeholder" hidden="1">
            <a:extLst>
              <a:ext uri="{FF2B5EF4-FFF2-40B4-BE49-F238E27FC236}">
                <a16:creationId xmlns:a16="http://schemas.microsoft.com/office/drawing/2014/main" id="{4FA374A8-328C-4586-BEF8-CF0921FBF7D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4" name="empower_proprietary_placeholder">
            <a:extLst>
              <a:ext uri="{FF2B5EF4-FFF2-40B4-BE49-F238E27FC236}">
                <a16:creationId xmlns:a16="http://schemas.microsoft.com/office/drawing/2014/main" id="{AEB670C2-21D6-4210-BA37-DF3C9B9933B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6" name="empower_draft_placeholder" hidden="1">
            <a:extLst>
              <a:ext uri="{FF2B5EF4-FFF2-40B4-BE49-F238E27FC236}">
                <a16:creationId xmlns:a16="http://schemas.microsoft.com/office/drawing/2014/main" id="{21B71886-0324-4B36-AA82-C90CF46385B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8" name="empower_footer_placeholder">
            <a:extLst>
              <a:ext uri="{FF2B5EF4-FFF2-40B4-BE49-F238E27FC236}">
                <a16:creationId xmlns:a16="http://schemas.microsoft.com/office/drawing/2014/main" id="{DC9834AE-8B30-477E-8C87-5F8E7D7B17A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0" name="empower_classification_attention_placeholder" hidden="1">
            <a:extLst>
              <a:ext uri="{FF2B5EF4-FFF2-40B4-BE49-F238E27FC236}">
                <a16:creationId xmlns:a16="http://schemas.microsoft.com/office/drawing/2014/main" id="{B5FD8F85-4CB3-489A-86B2-4ABCB308F30D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2" name="empower_classification_placeholder">
            <a:extLst>
              <a:ext uri="{FF2B5EF4-FFF2-40B4-BE49-F238E27FC236}">
                <a16:creationId xmlns:a16="http://schemas.microsoft.com/office/drawing/2014/main" id="{A254D557-505E-4B08-8C5B-DEA083728C5A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24" name="empower_date_placeholder">
            <a:extLst>
              <a:ext uri="{FF2B5EF4-FFF2-40B4-BE49-F238E27FC236}">
                <a16:creationId xmlns:a16="http://schemas.microsoft.com/office/drawing/2014/main" id="{6E3D16E2-B858-4F89-B7A0-119FBFC70810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5688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Right"/>
          <p:cNvSpPr>
            <a:spLocks noGrp="1"/>
          </p:cNvSpPr>
          <p:nvPr>
            <p:ph sz="quarter" idx="14" hasCustomPrompt="1"/>
          </p:nvPr>
        </p:nvSpPr>
        <p:spPr>
          <a:xfrm>
            <a:off x="6167439" y="1268414"/>
            <a:ext cx="5689202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73E7DFD-EB78-498B-97A4-CE06BA4BE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D623209F-EEBF-4451-AF99-363F6EA35F67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850AB63-C5F5-4BA2-A73E-BB668324B70F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ED18627F-EDFA-45CA-A572-C60F0E37473A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E2FA0071-6D08-45B0-AF4E-22BFCF09E76B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673026AB-61DE-4BDA-8F8E-CCC68BAAE095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7469">
          <p15:clr>
            <a:srgbClr val="FBAE40"/>
          </p15:clr>
        </p15:guide>
        <p15:guide id="3" pos="3795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rystal Shape">
            <a:extLst>
              <a:ext uri="{FF2B5EF4-FFF2-40B4-BE49-F238E27FC236}">
                <a16:creationId xmlns:a16="http://schemas.microsoft.com/office/drawing/2014/main" id="{3FBBF7BF-BA7F-647C-39AB-CEDA0092AA91}"/>
              </a:ext>
            </a:extLst>
          </p:cNvPr>
          <p:cNvSpPr/>
          <p:nvPr userDrawn="1"/>
        </p:nvSpPr>
        <p:spPr>
          <a:xfrm rot="5400000">
            <a:off x="1207129" y="-1234005"/>
            <a:ext cx="6878637" cy="9330464"/>
          </a:xfrm>
          <a:custGeom>
            <a:avLst/>
            <a:gdLst>
              <a:gd name="connsiteX0" fmla="*/ 0 w 6870543"/>
              <a:gd name="connsiteY0" fmla="*/ 727877 h 5591944"/>
              <a:gd name="connsiteX1" fmla="*/ 1726296 w 6870543"/>
              <a:gd name="connsiteY1" fmla="*/ 0 h 5591944"/>
              <a:gd name="connsiteX2" fmla="*/ 6870543 w 6870543"/>
              <a:gd name="connsiteY2" fmla="*/ 1136853 h 5591944"/>
              <a:gd name="connsiteX3" fmla="*/ 6870543 w 6870543"/>
              <a:gd name="connsiteY3" fmla="*/ 5591944 h 5591944"/>
              <a:gd name="connsiteX4" fmla="*/ 0 w 6870543"/>
              <a:gd name="connsiteY4" fmla="*/ 5591944 h 5591944"/>
              <a:gd name="connsiteX5" fmla="*/ 0 w 6870543"/>
              <a:gd name="connsiteY5" fmla="*/ 727877 h 5591944"/>
              <a:gd name="connsiteX0" fmla="*/ 0 w 6870545"/>
              <a:gd name="connsiteY0" fmla="*/ 727877 h 9322375"/>
              <a:gd name="connsiteX1" fmla="*/ 1726296 w 6870545"/>
              <a:gd name="connsiteY1" fmla="*/ 0 h 9322375"/>
              <a:gd name="connsiteX2" fmla="*/ 6870543 w 6870545"/>
              <a:gd name="connsiteY2" fmla="*/ 1136853 h 9322375"/>
              <a:gd name="connsiteX3" fmla="*/ 6870545 w 6870545"/>
              <a:gd name="connsiteY3" fmla="*/ 9322375 h 9322375"/>
              <a:gd name="connsiteX4" fmla="*/ 0 w 6870545"/>
              <a:gd name="connsiteY4" fmla="*/ 5591944 h 9322375"/>
              <a:gd name="connsiteX5" fmla="*/ 0 w 6870545"/>
              <a:gd name="connsiteY5" fmla="*/ 727877 h 9322375"/>
              <a:gd name="connsiteX0" fmla="*/ 8092 w 6878637"/>
              <a:gd name="connsiteY0" fmla="*/ 727877 h 9330464"/>
              <a:gd name="connsiteX1" fmla="*/ 1734388 w 6878637"/>
              <a:gd name="connsiteY1" fmla="*/ 0 h 9330464"/>
              <a:gd name="connsiteX2" fmla="*/ 6878635 w 6878637"/>
              <a:gd name="connsiteY2" fmla="*/ 1136853 h 9330464"/>
              <a:gd name="connsiteX3" fmla="*/ 6878637 w 6878637"/>
              <a:gd name="connsiteY3" fmla="*/ 9322375 h 9330464"/>
              <a:gd name="connsiteX4" fmla="*/ 0 w 6878637"/>
              <a:gd name="connsiteY4" fmla="*/ 9330464 h 9330464"/>
              <a:gd name="connsiteX5" fmla="*/ 8092 w 6878637"/>
              <a:gd name="connsiteY5" fmla="*/ 727877 h 93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637" h="9330464">
                <a:moveTo>
                  <a:pt x="8092" y="727877"/>
                </a:moveTo>
                <a:lnTo>
                  <a:pt x="1734388" y="0"/>
                </a:lnTo>
                <a:lnTo>
                  <a:pt x="6878635" y="1136853"/>
                </a:lnTo>
                <a:cubicBezTo>
                  <a:pt x="6878636" y="3865360"/>
                  <a:pt x="6878636" y="6593868"/>
                  <a:pt x="6878637" y="9322375"/>
                </a:cubicBezTo>
                <a:lnTo>
                  <a:pt x="0" y="9330464"/>
                </a:lnTo>
                <a:cubicBezTo>
                  <a:pt x="2697" y="6462935"/>
                  <a:pt x="5395" y="3595406"/>
                  <a:pt x="8092" y="727877"/>
                </a:cubicBez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048F1C-4756-47EC-8B66-DB56E576453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554E90-4FD5-45B2-A49A-214245B7F6D7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60697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Crystal Shape">
            <a:extLst>
              <a:ext uri="{FF2B5EF4-FFF2-40B4-BE49-F238E27FC236}">
                <a16:creationId xmlns:a16="http://schemas.microsoft.com/office/drawing/2014/main" id="{63F28C96-D1D9-271E-B326-A1C4DC6BC78F}"/>
              </a:ext>
            </a:extLst>
          </p:cNvPr>
          <p:cNvSpPr/>
          <p:nvPr userDrawn="1"/>
        </p:nvSpPr>
        <p:spPr>
          <a:xfrm rot="16200000">
            <a:off x="6866258" y="1532259"/>
            <a:ext cx="6857999" cy="3793483"/>
          </a:xfrm>
          <a:custGeom>
            <a:avLst/>
            <a:gdLst>
              <a:gd name="connsiteX0" fmla="*/ 6857999 w 6857999"/>
              <a:gd name="connsiteY0" fmla="*/ 1129077 h 3793483"/>
              <a:gd name="connsiteX1" fmla="*/ 6857999 w 6857999"/>
              <a:gd name="connsiteY1" fmla="*/ 3792536 h 3793483"/>
              <a:gd name="connsiteX2" fmla="*/ 0 w 6857999"/>
              <a:gd name="connsiteY2" fmla="*/ 3793483 h 3793483"/>
              <a:gd name="connsiteX3" fmla="*/ 0 w 6857999"/>
              <a:gd name="connsiteY3" fmla="*/ 729579 h 3793483"/>
              <a:gd name="connsiteX4" fmla="*/ 1748945 w 6857999"/>
              <a:gd name="connsiteY4" fmla="*/ 0 h 3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3793483">
                <a:moveTo>
                  <a:pt x="6857999" y="1129077"/>
                </a:moveTo>
                <a:lnTo>
                  <a:pt x="6857999" y="3792536"/>
                </a:lnTo>
                <a:lnTo>
                  <a:pt x="0" y="3793483"/>
                </a:lnTo>
                <a:lnTo>
                  <a:pt x="0" y="729579"/>
                </a:lnTo>
                <a:lnTo>
                  <a:pt x="1748945" y="0"/>
                </a:ln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2919660-0784-4B00-9836-7A69515909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10553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8B1B7AE2-264A-4900-9F60-CC5615C90F0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F2DD26D5-8427-4844-992F-AA5F995450F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879A7BCC-64D2-4276-855E-685546620EF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B8FD1BFA-BD00-4A1A-9BEE-984BDA7A138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0C951CC-CB9B-43AC-8395-FB2751814E0F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0FDEE340-AE14-4EB2-8F0B-840A5F5E2FB9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rtl="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Top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Top Right"/>
          <p:cNvSpPr>
            <a:spLocks noGrp="1"/>
          </p:cNvSpPr>
          <p:nvPr>
            <p:ph sz="quarter" idx="14" hasCustomPrompt="1"/>
          </p:nvPr>
        </p:nvSpPr>
        <p:spPr>
          <a:xfrm>
            <a:off x="6166799" y="1268412"/>
            <a:ext cx="5688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Left"/>
          <p:cNvSpPr>
            <a:spLocks noGrp="1"/>
          </p:cNvSpPr>
          <p:nvPr>
            <p:ph sz="quarter" idx="15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Bottom Right"/>
          <p:cNvSpPr>
            <a:spLocks noGrp="1"/>
          </p:cNvSpPr>
          <p:nvPr>
            <p:ph sz="quarter" idx="16" hasCustomPrompt="1"/>
          </p:nvPr>
        </p:nvSpPr>
        <p:spPr>
          <a:xfrm>
            <a:off x="6166799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4034893-5E9F-45A3-8C16-98C9F6C0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4ED1F400-5A94-4F05-84F8-53C80E7C434C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7C8E721-6FC1-4A4E-9559-94502407157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9885E48-72F6-4042-BF62-A49ACDF10504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242B527-F278-4C5E-9E24-C19CDFEB73B1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C4E976BE-C7DE-4FCF-9535-07568046A13E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5890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211">
          <p15:clr>
            <a:srgbClr val="FBAE40"/>
          </p15:clr>
        </p15:guide>
        <p15:guide id="3" pos="3885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4020">
          <p15:clr>
            <a:srgbClr val="FBAE40"/>
          </p15:clr>
        </p15:guide>
        <p15:guide id="7" orient="horz" pos="2273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Row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ECAA0892-68E2-4E2E-9B18-4A8DC40F0E11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D16A0514-897C-427C-A5CD-34FCB4F6BF11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A6FCF5E5-2935-4FDA-903C-EA43A699BD8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115A00C6-A501-466D-A34B-23C1071DA39E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0C8DD3BC-73D2-4101-B037-359F1B42B434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D39CEC28-75A6-43F3-9DE9-2436F3F4D9C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2"/>
            <a:ext cx="11520000" cy="2340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Bottom Left"/>
          <p:cNvSpPr>
            <a:spLocks noGrp="1"/>
          </p:cNvSpPr>
          <p:nvPr>
            <p:ph sz="quarter" idx="14" hasCustomPrompt="1"/>
          </p:nvPr>
        </p:nvSpPr>
        <p:spPr>
          <a:xfrm>
            <a:off x="334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Bottom Right"/>
          <p:cNvSpPr>
            <a:spLocks noGrp="1"/>
          </p:cNvSpPr>
          <p:nvPr>
            <p:ph sz="quarter" idx="15" hasCustomPrompt="1"/>
          </p:nvPr>
        </p:nvSpPr>
        <p:spPr>
          <a:xfrm>
            <a:off x="6166800" y="3860801"/>
            <a:ext cx="5688000" cy="25209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ADACDEE-D42E-4EEF-8504-614B0FC9E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F595BB6-F050-434C-AF4B-533D75C5E5D3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3ABBB783-BFC3-406F-9AE2-14E6D55F43A3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7DAA9CDC-CAD4-4554-97D9-7059E95FE638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07C82FBB-C728-405A-8E31-DE02DA8D9177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03708507-303A-4696-8A49-D64DA70EAF1B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3964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7469">
          <p15:clr>
            <a:srgbClr val="FBAE40"/>
          </p15:clr>
        </p15:guide>
        <p15:guide id="5" pos="3885">
          <p15:clr>
            <a:srgbClr val="FBAE40"/>
          </p15:clr>
        </p15:guide>
        <p15:guide id="6" pos="3795">
          <p15:clr>
            <a:srgbClr val="FBAE40"/>
          </p15:clr>
        </p15:guide>
        <p15:guide id="7" pos="211">
          <p15:clr>
            <a:srgbClr val="FBAE40"/>
          </p15:clr>
        </p15:guide>
        <p15:guide id="8" orient="horz" pos="243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Row | 2 columns |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C812AE9A-81D7-4AE8-BC9F-85686450823C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A8D3527-E357-41F9-99D1-BCEAEC88D7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3A1A2EC5-F603-4F90-ADD8-B8933F3B810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FA03A6F0-5545-409D-93A9-5E09698484A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97E57A33-CDFD-4C72-B657-882682DACB1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5A896D99-24DF-4F81-9EC3-37F5EF05FFE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433" y="1268412"/>
            <a:ext cx="11521280" cy="126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Center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 Right"/>
          <p:cNvSpPr>
            <a:spLocks noGrp="1"/>
          </p:cNvSpPr>
          <p:nvPr>
            <p:ph sz="quarter" idx="15" hasCustomPrompt="1"/>
          </p:nvPr>
        </p:nvSpPr>
        <p:spPr>
          <a:xfrm>
            <a:off x="6167437" y="2780913"/>
            <a:ext cx="5688000" cy="19800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Bottom"/>
          <p:cNvSpPr>
            <a:spLocks noGrp="1"/>
          </p:cNvSpPr>
          <p:nvPr>
            <p:ph sz="quarter" idx="16" hasCustomPrompt="1"/>
          </p:nvPr>
        </p:nvSpPr>
        <p:spPr>
          <a:xfrm>
            <a:off x="334433" y="5085186"/>
            <a:ext cx="11521280" cy="129656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2CB6C61-472A-4F78-8808-601D74D8D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878DF235-2AD8-4C82-A0BD-D1BDFC873704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A9104FB9-0912-4A0F-BBB7-DF055F829451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E424A36D-7777-4A82-B12F-96CE1F877678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E1CCD2B2-40D2-43D5-80C4-5322AD4033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1235F132-B0A2-4CF3-A146-5DF950DFB464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25509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2" pos="3795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593">
          <p15:clr>
            <a:srgbClr val="FBAE40"/>
          </p15:clr>
        </p15:guide>
        <p15:guide id="7" orient="horz" pos="1752">
          <p15:clr>
            <a:srgbClr val="FBAE40"/>
          </p15:clr>
        </p15:guide>
        <p15:guide id="8" orient="horz" pos="2999">
          <p15:clr>
            <a:srgbClr val="FBAE40"/>
          </p15:clr>
        </p15:guide>
        <p15:guide id="9" orient="horz" pos="3203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mpower_additionalText_placeholder" hidden="1">
            <a:extLst>
              <a:ext uri="{FF2B5EF4-FFF2-40B4-BE49-F238E27FC236}">
                <a16:creationId xmlns:a16="http://schemas.microsoft.com/office/drawing/2014/main" id="{7FB993A8-52D6-439E-9FD7-796FB1371096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mpower_document_placeholder" hidden="1">
            <a:extLst>
              <a:ext uri="{FF2B5EF4-FFF2-40B4-BE49-F238E27FC236}">
                <a16:creationId xmlns:a16="http://schemas.microsoft.com/office/drawing/2014/main" id="{112013B0-A00B-4A1F-90FB-E2E8B2F86D5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5" name="empower_proprietary_placeholder" hidden="1">
            <a:extLst>
              <a:ext uri="{FF2B5EF4-FFF2-40B4-BE49-F238E27FC236}">
                <a16:creationId xmlns:a16="http://schemas.microsoft.com/office/drawing/2014/main" id="{FC3769D5-91E6-43B0-BC4B-C0040A71CFD6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7" name="empower_draft_placeholder" hidden="1">
            <a:extLst>
              <a:ext uri="{FF2B5EF4-FFF2-40B4-BE49-F238E27FC236}">
                <a16:creationId xmlns:a16="http://schemas.microsoft.com/office/drawing/2014/main" id="{B0E0CB85-0435-4FEC-B2B6-D19200B6292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9" name="empower_footer_placeholder">
            <a:extLst>
              <a:ext uri="{FF2B5EF4-FFF2-40B4-BE49-F238E27FC236}">
                <a16:creationId xmlns:a16="http://schemas.microsoft.com/office/drawing/2014/main" id="{557CA6BF-F2F9-417F-A2FD-035F1FC8569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1" name="empower_classification_attention_placeholder" hidden="1">
            <a:extLst>
              <a:ext uri="{FF2B5EF4-FFF2-40B4-BE49-F238E27FC236}">
                <a16:creationId xmlns:a16="http://schemas.microsoft.com/office/drawing/2014/main" id="{8C605CA2-9EAD-450F-BC1B-8D9AF92E587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Left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3744384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Center"/>
          <p:cNvSpPr>
            <a:spLocks noGrp="1"/>
          </p:cNvSpPr>
          <p:nvPr>
            <p:ph sz="quarter" idx="14" hasCustomPrompt="1"/>
          </p:nvPr>
        </p:nvSpPr>
        <p:spPr>
          <a:xfrm>
            <a:off x="4262399" y="1268414"/>
            <a:ext cx="3672000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Right"/>
          <p:cNvSpPr>
            <a:spLocks noGrp="1"/>
          </p:cNvSpPr>
          <p:nvPr>
            <p:ph sz="quarter" idx="15" hasCustomPrompt="1"/>
          </p:nvPr>
        </p:nvSpPr>
        <p:spPr>
          <a:xfrm>
            <a:off x="8113184" y="1268414"/>
            <a:ext cx="3744416" cy="51133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7A635AE4-FE20-4282-BFFD-96EBDCED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96E14A5B-9E91-4287-8D3D-9F9C469D8ECA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10BD89C-2BAC-459E-A79D-05B6C0B33362}"/>
              </a:ext>
            </a:extLst>
          </p:cNvPr>
          <p:cNvSpPr>
            <a:spLocks noGrp="1"/>
          </p:cNvSpPr>
          <p:nvPr>
            <p:ph type="dt" sz="half" idx="16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13A018B2-30A4-435D-A599-2BE57EAB5CBC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B6CA23A5-CFDD-4B39-B853-6A18A878BFBF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226441E8-60EA-42A3-B978-BA612ACACF4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1295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pos="4997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5110">
          <p15:clr>
            <a:srgbClr val="FBAE40"/>
          </p15:clr>
        </p15:guide>
        <p15:guide id="7" pos="211">
          <p15:clr>
            <a:srgbClr val="FBAE40"/>
          </p15:clr>
        </p15:guide>
        <p15:guide id="8" pos="7469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Row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mpower_additionalText_placeholder" hidden="1">
            <a:extLst>
              <a:ext uri="{FF2B5EF4-FFF2-40B4-BE49-F238E27FC236}">
                <a16:creationId xmlns:a16="http://schemas.microsoft.com/office/drawing/2014/main" id="{488416C1-009C-4276-862C-859A39D89869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B192327F-A51B-41E2-B3F1-79934B28290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6" name="empower_proprietary_placeholder" hidden="1">
            <a:extLst>
              <a:ext uri="{FF2B5EF4-FFF2-40B4-BE49-F238E27FC236}">
                <a16:creationId xmlns:a16="http://schemas.microsoft.com/office/drawing/2014/main" id="{EE529511-279F-4E8D-B98F-7745CB480D7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8" name="empower_draft_placeholder" hidden="1">
            <a:extLst>
              <a:ext uri="{FF2B5EF4-FFF2-40B4-BE49-F238E27FC236}">
                <a16:creationId xmlns:a16="http://schemas.microsoft.com/office/drawing/2014/main" id="{7712C297-5B52-4E05-AEC3-8C81F2A74EE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20" name="empower_footer_placeholder">
            <a:extLst>
              <a:ext uri="{FF2B5EF4-FFF2-40B4-BE49-F238E27FC236}">
                <a16:creationId xmlns:a16="http://schemas.microsoft.com/office/drawing/2014/main" id="{C492E0D9-97C5-4A27-B585-4460769C4D6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22" name="empower_classification_attention_placeholder" hidden="1">
            <a:extLst>
              <a:ext uri="{FF2B5EF4-FFF2-40B4-BE49-F238E27FC236}">
                <a16:creationId xmlns:a16="http://schemas.microsoft.com/office/drawing/2014/main" id="{EB4DD739-504C-48CA-BA98-DEE0B3A91EA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Content Top"/>
          <p:cNvSpPr>
            <a:spLocks noGrp="1"/>
          </p:cNvSpPr>
          <p:nvPr>
            <p:ph sz="quarter" idx="13" hasCustomPrompt="1"/>
          </p:nvPr>
        </p:nvSpPr>
        <p:spPr>
          <a:xfrm>
            <a:off x="334800" y="1268414"/>
            <a:ext cx="11521280" cy="136842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Content Left"/>
          <p:cNvSpPr>
            <a:spLocks noGrp="1"/>
          </p:cNvSpPr>
          <p:nvPr>
            <p:ph sz="quarter" idx="14" hasCustomPrompt="1"/>
          </p:nvPr>
        </p:nvSpPr>
        <p:spPr>
          <a:xfrm>
            <a:off x="334800" y="2781300"/>
            <a:ext cx="3744000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Center"/>
          <p:cNvSpPr>
            <a:spLocks noGrp="1"/>
          </p:cNvSpPr>
          <p:nvPr>
            <p:ph sz="quarter" idx="15" hasCustomPrompt="1"/>
          </p:nvPr>
        </p:nvSpPr>
        <p:spPr>
          <a:xfrm>
            <a:off x="4259262" y="2781300"/>
            <a:ext cx="3673475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Right"/>
          <p:cNvSpPr>
            <a:spLocks noGrp="1"/>
          </p:cNvSpPr>
          <p:nvPr>
            <p:ph sz="quarter" idx="16" hasCustomPrompt="1"/>
          </p:nvPr>
        </p:nvSpPr>
        <p:spPr>
          <a:xfrm>
            <a:off x="8113186" y="2781300"/>
            <a:ext cx="3744383" cy="3600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C581746-1B2C-4D98-9755-6221A3ED9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LOGO PROTECTION" hidden="1">
            <a:extLst>
              <a:ext uri="{FF2B5EF4-FFF2-40B4-BE49-F238E27FC236}">
                <a16:creationId xmlns:a16="http://schemas.microsoft.com/office/drawing/2014/main" id="{7AAAECD1-71D2-46B6-BF2D-6007823BA888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A8AF054-4363-4E54-A605-8A5E7CD05422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C839DAF8-6F4C-441B-B45B-348B7EA8B4B3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0CBA086A-526B-43F0-BEDE-EC3219CC7834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F76E7CBE-7230-4110-85FB-3718D4B81343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32297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5110">
          <p15:clr>
            <a:srgbClr val="FBAE40"/>
          </p15:clr>
        </p15:guide>
        <p15:guide id="3" pos="7469">
          <p15:clr>
            <a:srgbClr val="FBAE40"/>
          </p15:clr>
        </p15:guide>
        <p15:guide id="4" pos="2683">
          <p15:clr>
            <a:srgbClr val="FBAE40"/>
          </p15:clr>
        </p15:guide>
        <p15:guide id="5" pos="2570">
          <p15:clr>
            <a:srgbClr val="FBAE40"/>
          </p15:clr>
        </p15:guide>
        <p15:guide id="6" pos="211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020">
          <p15:clr>
            <a:srgbClr val="FBAE40"/>
          </p15:clr>
        </p15:guide>
        <p15:guide id="9" orient="horz" pos="1661">
          <p15:clr>
            <a:srgbClr val="FBAE40"/>
          </p15:clr>
        </p15:guide>
        <p15:guide id="10" orient="horz" pos="1752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mpower_additionalText_placeholder" hidden="1">
            <a:extLst>
              <a:ext uri="{FF2B5EF4-FFF2-40B4-BE49-F238E27FC236}">
                <a16:creationId xmlns:a16="http://schemas.microsoft.com/office/drawing/2014/main" id="{5BFFD0DD-DDFD-422B-86D9-F164E68C053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341"/>
            <a:ext cx="1728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DF070F93-7F88-456A-894C-885F8AC591A3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9A5FF993-F527-4569-A066-E8D346767DE0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09C3987-21ED-4B60-B90F-837FB1F2A7A5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341"/>
            <a:ext cx="360362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C33D0117-4C9D-47FC-BBAF-7D90814DB7C7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341"/>
            <a:ext cx="3096343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40F47B66-9156-4480-85AF-99EB0563F55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341"/>
            <a:ext cx="971855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371B7856-37AA-4EBD-9A28-1045DC90A92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34799" y="1268414"/>
            <a:ext cx="2808000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Center Left">
            <a:extLst>
              <a:ext uri="{FF2B5EF4-FFF2-40B4-BE49-F238E27FC236}">
                <a16:creationId xmlns:a16="http://schemas.microsoft.com/office/drawing/2014/main" id="{AB4408A9-DF90-4D32-8AE8-9278539718C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4225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Center Right">
            <a:extLst>
              <a:ext uri="{FF2B5EF4-FFF2-40B4-BE49-F238E27FC236}">
                <a16:creationId xmlns:a16="http://schemas.microsoft.com/office/drawing/2014/main" id="{FFF96914-9970-46DB-82A4-AB1B8011037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03950" y="1268414"/>
            <a:ext cx="2663825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Right">
            <a:extLst>
              <a:ext uri="{FF2B5EF4-FFF2-40B4-BE49-F238E27FC236}">
                <a16:creationId xmlns:a16="http://schemas.microsoft.com/office/drawing/2014/main" id="{6803C6B1-D864-4BE6-AE1F-CA280F4DABD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048750" y="1268414"/>
            <a:ext cx="2807593" cy="5113338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DD773CC-FCEC-46C8-A75B-E70A26A7B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FC67C23C-8514-4FAA-ABF5-040B63DA67C4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35BE885-8732-4220-942B-E6D8F286274D}"/>
              </a:ext>
            </a:extLst>
          </p:cNvPr>
          <p:cNvSpPr>
            <a:spLocks noGrp="1"/>
          </p:cNvSpPr>
          <p:nvPr>
            <p:ph type="dt" sz="half" idx="24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3" name="Footer Placeholder 12" hidden="1">
            <a:extLst>
              <a:ext uri="{FF2B5EF4-FFF2-40B4-BE49-F238E27FC236}">
                <a16:creationId xmlns:a16="http://schemas.microsoft.com/office/drawing/2014/main" id="{30570D12-AEFF-4406-B206-CB0D80D8FF49}"/>
              </a:ext>
            </a:extLst>
          </p:cNvPr>
          <p:cNvSpPr>
            <a:spLocks noGrp="1"/>
          </p:cNvSpPr>
          <p:nvPr>
            <p:ph type="ftr" sz="quarter" idx="25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 hidden="1">
            <a:extLst>
              <a:ext uri="{FF2B5EF4-FFF2-40B4-BE49-F238E27FC236}">
                <a16:creationId xmlns:a16="http://schemas.microsoft.com/office/drawing/2014/main" id="{C49E2653-C8D1-4594-B3A4-0606A88CBB62}"/>
              </a:ext>
            </a:extLst>
          </p:cNvPr>
          <p:cNvSpPr>
            <a:spLocks noGrp="1"/>
          </p:cNvSpPr>
          <p:nvPr>
            <p:ph type="sldNum" sz="quarter" idx="26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MIO_Placeholder_Mapping" hidden="1">
            <a:extLst>
              <a:ext uri="{FF2B5EF4-FFF2-40B4-BE49-F238E27FC236}">
                <a16:creationId xmlns:a16="http://schemas.microsoft.com/office/drawing/2014/main" id="{12ADA7AE-DD1C-409A-B0A5-6D14FF7BF270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8553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5" pos="3908">
          <p15:clr>
            <a:srgbClr val="FBAE40"/>
          </p15:clr>
        </p15:guide>
        <p15:guide id="6" pos="3772">
          <p15:clr>
            <a:srgbClr val="FBAE40"/>
          </p15:clr>
        </p15:guide>
        <p15:guide id="7" pos="5586">
          <p15:clr>
            <a:srgbClr val="FBAE40"/>
          </p15:clr>
        </p15:guide>
        <p15:guide id="8" pos="5700">
          <p15:clr>
            <a:srgbClr val="FBAE40"/>
          </p15:clr>
        </p15:guide>
        <p15:guide id="9" pos="1980">
          <p15:clr>
            <a:srgbClr val="FBAE40"/>
          </p15:clr>
        </p15:guide>
        <p15:guide id="10" pos="209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Row |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mpower_additionalText_placeholder" hidden="1">
            <a:extLst>
              <a:ext uri="{FF2B5EF4-FFF2-40B4-BE49-F238E27FC236}">
                <a16:creationId xmlns:a16="http://schemas.microsoft.com/office/drawing/2014/main" id="{598DE9EE-A198-41B5-9814-41C66F96D3B0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mpower_document_placeholder" hidden="1">
            <a:extLst>
              <a:ext uri="{FF2B5EF4-FFF2-40B4-BE49-F238E27FC236}">
                <a16:creationId xmlns:a16="http://schemas.microsoft.com/office/drawing/2014/main" id="{0AFB1D71-5FD7-446C-90B5-1DE68C513BD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6" name="empower_proprietary_placeholder" hidden="1">
            <a:extLst>
              <a:ext uri="{FF2B5EF4-FFF2-40B4-BE49-F238E27FC236}">
                <a16:creationId xmlns:a16="http://schemas.microsoft.com/office/drawing/2014/main" id="{57168C6C-B95E-4260-9301-8D1D5988F67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7" name="empower_draft_placeholder" hidden="1">
            <a:extLst>
              <a:ext uri="{FF2B5EF4-FFF2-40B4-BE49-F238E27FC236}">
                <a16:creationId xmlns:a16="http://schemas.microsoft.com/office/drawing/2014/main" id="{729E2230-F28C-4139-A2F7-536C0BDB8E99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9" name="empower_footer_placeholder">
            <a:extLst>
              <a:ext uri="{FF2B5EF4-FFF2-40B4-BE49-F238E27FC236}">
                <a16:creationId xmlns:a16="http://schemas.microsoft.com/office/drawing/2014/main" id="{2A98BB16-D9CD-4785-A71C-21C57A55488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0" name="empower_classification_attention_placeholder" hidden="1">
            <a:extLst>
              <a:ext uri="{FF2B5EF4-FFF2-40B4-BE49-F238E27FC236}">
                <a16:creationId xmlns:a16="http://schemas.microsoft.com/office/drawing/2014/main" id="{333A1F8F-A990-434A-92C1-D59A014E7AFF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8" name="Content Top">
            <a:extLst>
              <a:ext uri="{FF2B5EF4-FFF2-40B4-BE49-F238E27FC236}">
                <a16:creationId xmlns:a16="http://schemas.microsoft.com/office/drawing/2014/main" id="{B528FDA5-64C4-4079-B7B7-97722BA3003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4800" y="1268414"/>
            <a:ext cx="11521280" cy="1368425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11455573-DB68-4634-9EB0-10FDA72EB0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4800" y="2781300"/>
            <a:ext cx="2808000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Center Left">
            <a:extLst>
              <a:ext uri="{FF2B5EF4-FFF2-40B4-BE49-F238E27FC236}">
                <a16:creationId xmlns:a16="http://schemas.microsoft.com/office/drawing/2014/main" id="{DF6A34C2-8D0D-4C18-BD01-86B1344A92D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324225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Center Right">
            <a:extLst>
              <a:ext uri="{FF2B5EF4-FFF2-40B4-BE49-F238E27FC236}">
                <a16:creationId xmlns:a16="http://schemas.microsoft.com/office/drawing/2014/main" id="{A331F240-D4BB-4096-BFB7-002D583A4FC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03950" y="2781300"/>
            <a:ext cx="2663825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Right">
            <a:extLst>
              <a:ext uri="{FF2B5EF4-FFF2-40B4-BE49-F238E27FC236}">
                <a16:creationId xmlns:a16="http://schemas.microsoft.com/office/drawing/2014/main" id="{2BEB3BE2-22F6-4B6B-AB28-F38AB449DED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48750" y="2781300"/>
            <a:ext cx="2807593" cy="3600451"/>
          </a:xfrm>
        </p:spPr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B9A27F18-A46A-4C29-AB62-7BEB5215C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4" name="LOGO PROTECTION" hidden="1">
            <a:extLst>
              <a:ext uri="{FF2B5EF4-FFF2-40B4-BE49-F238E27FC236}">
                <a16:creationId xmlns:a16="http://schemas.microsoft.com/office/drawing/2014/main" id="{DDE018F7-7CB9-4F69-872D-4609CBE453C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0E7AAC-C545-4F05-8939-1B218CC948D8}"/>
              </a:ext>
            </a:extLst>
          </p:cNvPr>
          <p:cNvSpPr>
            <a:spLocks noGrp="1"/>
          </p:cNvSpPr>
          <p:nvPr>
            <p:ph type="dt" sz="half" idx="26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86E86CFC-21FB-497B-BD25-729619D70F13}"/>
              </a:ext>
            </a:extLst>
          </p:cNvPr>
          <p:cNvSpPr>
            <a:spLocks noGrp="1"/>
          </p:cNvSpPr>
          <p:nvPr>
            <p:ph type="ftr" sz="quarter" idx="27"/>
            <p:custDataLst>
              <p:tags r:id="rId9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C7A23CE7-AF5A-4245-A417-6A94DA58E485}"/>
              </a:ext>
            </a:extLst>
          </p:cNvPr>
          <p:cNvSpPr>
            <a:spLocks noGrp="1"/>
          </p:cNvSpPr>
          <p:nvPr>
            <p:ph type="sldNum" sz="quarter" idx="2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MIO_Placeholder_Mapping" hidden="1">
            <a:extLst>
              <a:ext uri="{FF2B5EF4-FFF2-40B4-BE49-F238E27FC236}">
                <a16:creationId xmlns:a16="http://schemas.microsoft.com/office/drawing/2014/main" id="{E3241B79-27A8-4873-89EC-D6F0564709E7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03861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661">
          <p15:clr>
            <a:srgbClr val="FBAE40"/>
          </p15:clr>
        </p15:guide>
        <p15:guide id="3" orient="horz" pos="17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1980">
          <p15:clr>
            <a:srgbClr val="FBAE40"/>
          </p15:clr>
        </p15:guide>
        <p15:guide id="6" pos="211">
          <p15:clr>
            <a:srgbClr val="FBAE40"/>
          </p15:clr>
        </p15:guide>
        <p15:guide id="7" pos="2094">
          <p15:clr>
            <a:srgbClr val="FBAE40"/>
          </p15:clr>
        </p15:guide>
        <p15:guide id="8" pos="3772">
          <p15:clr>
            <a:srgbClr val="FBAE40"/>
          </p15:clr>
        </p15:guide>
        <p15:guide id="9" pos="3908">
          <p15:clr>
            <a:srgbClr val="FBAE40"/>
          </p15:clr>
        </p15:guide>
        <p15:guide id="10" pos="5586">
          <p15:clr>
            <a:srgbClr val="FBAE40"/>
          </p15:clr>
        </p15:guide>
        <p15:guide id="11" pos="5700">
          <p15:clr>
            <a:srgbClr val="FBAE40"/>
          </p15:clr>
        </p15:guide>
        <p15:guide id="12" pos="7469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mpower_additionalText_placeholder" hidden="1">
            <a:extLst>
              <a:ext uri="{FF2B5EF4-FFF2-40B4-BE49-F238E27FC236}">
                <a16:creationId xmlns:a16="http://schemas.microsoft.com/office/drawing/2014/main" id="{8B492BE2-D2A2-481A-B24A-CDE1C12A85F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2531796" y="6489700"/>
            <a:ext cx="1728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en-US"/>
            </a:defPPr>
            <a:lvl1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800" b="1" kern="0">
                <a:solidFill>
                  <a:srgbClr val="E30034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 algn="l"/>
            <a:endParaRPr lang="en-US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mpower_document_placeholder" hidden="1">
            <a:extLst>
              <a:ext uri="{FF2B5EF4-FFF2-40B4-BE49-F238E27FC236}">
                <a16:creationId xmlns:a16="http://schemas.microsoft.com/office/drawing/2014/main" id="{C269EC22-FB11-4D33-A5AD-970FF7AE0E7D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 rot="16200000">
            <a:off x="10757888" y="4960337"/>
            <a:ext cx="2592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7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[Owner:   Doc ID:   Vers.: ]</a:t>
            </a:r>
          </a:p>
        </p:txBody>
      </p:sp>
      <p:sp>
        <p:nvSpPr>
          <p:cNvPr id="12" name="empower_proprietary_placeholder" hidden="1">
            <a:extLst>
              <a:ext uri="{FF2B5EF4-FFF2-40B4-BE49-F238E27FC236}">
                <a16:creationId xmlns:a16="http://schemas.microsoft.com/office/drawing/2014/main" id="{4B1BF6CA-DC2D-48CD-962D-066217BE39A2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9444480" y="6489700"/>
            <a:ext cx="97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  <p:sp>
        <p:nvSpPr>
          <p:cNvPr id="14" name="empower_draft_placeholder" hidden="1">
            <a:extLst>
              <a:ext uri="{FF2B5EF4-FFF2-40B4-BE49-F238E27FC236}">
                <a16:creationId xmlns:a16="http://schemas.microsoft.com/office/drawing/2014/main" id="{884DECEF-9719-4244-AEE1-2AEA4754457D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8761190" y="6489700"/>
            <a:ext cx="360362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 DRAFT -</a:t>
            </a:r>
          </a:p>
        </p:txBody>
      </p:sp>
      <p:sp>
        <p:nvSpPr>
          <p:cNvPr id="16" name="empower_footer_placeholder">
            <a:extLst>
              <a:ext uri="{FF2B5EF4-FFF2-40B4-BE49-F238E27FC236}">
                <a16:creationId xmlns:a16="http://schemas.microsoft.com/office/drawing/2014/main" id="{4E03D739-7852-4964-A407-6FD3B0FC1EEE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4547828" y="6489700"/>
            <a:ext cx="3096343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ctr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© Infineon Technologies AG 2025. All rights reserved.</a:t>
            </a:r>
          </a:p>
        </p:txBody>
      </p:sp>
      <p:sp>
        <p:nvSpPr>
          <p:cNvPr id="18" name="empower_classification_attention_placeholder" hidden="1">
            <a:extLst>
              <a:ext uri="{FF2B5EF4-FFF2-40B4-BE49-F238E27FC236}">
                <a16:creationId xmlns:a16="http://schemas.microsoft.com/office/drawing/2014/main" id="{8BB80B65-0382-459F-AC7F-F3D707F6504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1238188" y="6489700"/>
            <a:ext cx="971855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restricted</a:t>
            </a: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06A8C73-A6AF-4DF0-8894-BF2EC7AA230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B7F0ADB-6E9B-485D-93FC-12BF83F0A67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688F703F-EAD1-4063-8445-95277BEEE9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1AE06898-E172-4A77-BE61-DAD235E107B9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55048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White"/>
          <p:cNvSpPr/>
          <p:nvPr/>
        </p:nvSpPr>
        <p:spPr bwMode="auto">
          <a:xfrm>
            <a:off x="0" y="810000"/>
            <a:ext cx="12191998" cy="6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algn="ctr" eaLnBrk="0" hangingPunct="0"/>
            <a:endParaRPr lang="en-US" sz="2133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rystal Shape">
            <a:extLst>
              <a:ext uri="{FF2B5EF4-FFF2-40B4-BE49-F238E27FC236}">
                <a16:creationId xmlns:a16="http://schemas.microsoft.com/office/drawing/2014/main" id="{3FBBF7BF-BA7F-647C-39AB-CEDA0092AA91}"/>
              </a:ext>
            </a:extLst>
          </p:cNvPr>
          <p:cNvSpPr/>
          <p:nvPr userDrawn="1"/>
        </p:nvSpPr>
        <p:spPr>
          <a:xfrm rot="5400000">
            <a:off x="1207129" y="-1234005"/>
            <a:ext cx="6878637" cy="9330464"/>
          </a:xfrm>
          <a:custGeom>
            <a:avLst/>
            <a:gdLst>
              <a:gd name="connsiteX0" fmla="*/ 0 w 6870543"/>
              <a:gd name="connsiteY0" fmla="*/ 727877 h 5591944"/>
              <a:gd name="connsiteX1" fmla="*/ 1726296 w 6870543"/>
              <a:gd name="connsiteY1" fmla="*/ 0 h 5591944"/>
              <a:gd name="connsiteX2" fmla="*/ 6870543 w 6870543"/>
              <a:gd name="connsiteY2" fmla="*/ 1136853 h 5591944"/>
              <a:gd name="connsiteX3" fmla="*/ 6870543 w 6870543"/>
              <a:gd name="connsiteY3" fmla="*/ 5591944 h 5591944"/>
              <a:gd name="connsiteX4" fmla="*/ 0 w 6870543"/>
              <a:gd name="connsiteY4" fmla="*/ 5591944 h 5591944"/>
              <a:gd name="connsiteX5" fmla="*/ 0 w 6870543"/>
              <a:gd name="connsiteY5" fmla="*/ 727877 h 5591944"/>
              <a:gd name="connsiteX0" fmla="*/ 0 w 6870545"/>
              <a:gd name="connsiteY0" fmla="*/ 727877 h 9322375"/>
              <a:gd name="connsiteX1" fmla="*/ 1726296 w 6870545"/>
              <a:gd name="connsiteY1" fmla="*/ 0 h 9322375"/>
              <a:gd name="connsiteX2" fmla="*/ 6870543 w 6870545"/>
              <a:gd name="connsiteY2" fmla="*/ 1136853 h 9322375"/>
              <a:gd name="connsiteX3" fmla="*/ 6870545 w 6870545"/>
              <a:gd name="connsiteY3" fmla="*/ 9322375 h 9322375"/>
              <a:gd name="connsiteX4" fmla="*/ 0 w 6870545"/>
              <a:gd name="connsiteY4" fmla="*/ 5591944 h 9322375"/>
              <a:gd name="connsiteX5" fmla="*/ 0 w 6870545"/>
              <a:gd name="connsiteY5" fmla="*/ 727877 h 9322375"/>
              <a:gd name="connsiteX0" fmla="*/ 8092 w 6878637"/>
              <a:gd name="connsiteY0" fmla="*/ 727877 h 9330464"/>
              <a:gd name="connsiteX1" fmla="*/ 1734388 w 6878637"/>
              <a:gd name="connsiteY1" fmla="*/ 0 h 9330464"/>
              <a:gd name="connsiteX2" fmla="*/ 6878635 w 6878637"/>
              <a:gd name="connsiteY2" fmla="*/ 1136853 h 9330464"/>
              <a:gd name="connsiteX3" fmla="*/ 6878637 w 6878637"/>
              <a:gd name="connsiteY3" fmla="*/ 9322375 h 9330464"/>
              <a:gd name="connsiteX4" fmla="*/ 0 w 6878637"/>
              <a:gd name="connsiteY4" fmla="*/ 9330464 h 9330464"/>
              <a:gd name="connsiteX5" fmla="*/ 8092 w 6878637"/>
              <a:gd name="connsiteY5" fmla="*/ 727877 h 933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637" h="9330464">
                <a:moveTo>
                  <a:pt x="8092" y="727877"/>
                </a:moveTo>
                <a:lnTo>
                  <a:pt x="1734388" y="0"/>
                </a:lnTo>
                <a:lnTo>
                  <a:pt x="6878635" y="1136853"/>
                </a:lnTo>
                <a:cubicBezTo>
                  <a:pt x="6878636" y="3865360"/>
                  <a:pt x="6878636" y="6593868"/>
                  <a:pt x="6878637" y="9322375"/>
                </a:cubicBezTo>
                <a:lnTo>
                  <a:pt x="0" y="9330464"/>
                </a:lnTo>
                <a:cubicBezTo>
                  <a:pt x="2697" y="6462935"/>
                  <a:pt x="5395" y="3595406"/>
                  <a:pt x="8092" y="727877"/>
                </a:cubicBezTo>
                <a:close/>
              </a:path>
            </a:pathLst>
          </a:custGeom>
          <a:solidFill>
            <a:srgbClr val="0A8276"/>
          </a:solidFill>
          <a:ln w="115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F95C3DD4-2582-4776-B0CC-687FF5436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34800"/>
            <a:ext cx="8137525" cy="683369"/>
          </a:xfrm>
        </p:spPr>
        <p:txBody>
          <a:bodyPr bIns="0"/>
          <a:lstStyle>
            <a:lvl1pPr>
              <a:defRPr sz="3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enter Section</a:t>
            </a:r>
          </a:p>
        </p:txBody>
      </p:sp>
      <p:sp>
        <p:nvSpPr>
          <p:cNvPr id="5" name="LOGO PROTECTION" hidden="1">
            <a:extLst>
              <a:ext uri="{FF2B5EF4-FFF2-40B4-BE49-F238E27FC236}">
                <a16:creationId xmlns:a16="http://schemas.microsoft.com/office/drawing/2014/main" id="{D0048F1C-4756-47EC-8B66-DB56E576453D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0131283" y="1"/>
            <a:ext cx="2060717" cy="836712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MIO_AGENDA_IGNORE_NAVIGATION" hidden="1">
            <a:extLst>
              <a:ext uri="{FF2B5EF4-FFF2-40B4-BE49-F238E27FC236}">
                <a16:creationId xmlns:a16="http://schemas.microsoft.com/office/drawing/2014/main" id="{33FB814B-5214-4193-99B5-0E31D6690784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MIO_AGENDA_IGNORE_CHAPTER_REFERENCE" hidden="1">
            <a:extLst>
              <a:ext uri="{FF2B5EF4-FFF2-40B4-BE49-F238E27FC236}">
                <a16:creationId xmlns:a16="http://schemas.microsoft.com/office/drawing/2014/main" id="{524067FF-9067-40E5-ABF5-E79653E2B17D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0949F6EC-C7FD-4272-87A0-1C0174E0932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4ED5823-C4CB-420B-B80B-942E31DCE16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 hidden="1">
            <a:extLst>
              <a:ext uri="{FF2B5EF4-FFF2-40B4-BE49-F238E27FC236}">
                <a16:creationId xmlns:a16="http://schemas.microsoft.com/office/drawing/2014/main" id="{4B1B9C5C-1639-4FEF-865D-BFEAD6451E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MIO_Placeholder_Mapping" hidden="1">
            <a:extLst>
              <a:ext uri="{FF2B5EF4-FFF2-40B4-BE49-F238E27FC236}">
                <a16:creationId xmlns:a16="http://schemas.microsoft.com/office/drawing/2014/main" id="{E4554E90-4FD5-45B2-A49A-214245B7F6D7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07432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pos="5337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77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p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9A3C9F-7C21-45B3-9124-006DC5D0E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12281 h 6858000"/>
              <a:gd name="connsiteX3" fmla="*/ 12192000 w 12192000"/>
              <a:gd name="connsiteY3" fmla="*/ 682309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823094 h 6858000"/>
              <a:gd name="connsiteX7" fmla="*/ 0 w 12192000"/>
              <a:gd name="connsiteY7" fmla="*/ 6812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12281"/>
                </a:lnTo>
                <a:lnTo>
                  <a:pt x="12192000" y="6823094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23094"/>
                </a:lnTo>
                <a:lnTo>
                  <a:pt x="0" y="6812281"/>
                </a:lnTo>
                <a:close/>
              </a:path>
            </a:pathLst>
          </a:custGeom>
          <a:solidFill>
            <a:srgbClr val="DCD5D7"/>
          </a:solidFill>
        </p:spPr>
        <p:txBody>
          <a:bodyPr wrap="square" tIns="2880000">
            <a:noAutofit/>
          </a:bodyPr>
          <a:lstStyle>
            <a:lvl1pPr algn="ctr">
              <a:buNone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MIO_AGENDA_IGNORE_NAVIGATION" hidden="1">
            <a:extLst>
              <a:ext uri="{FF2B5EF4-FFF2-40B4-BE49-F238E27FC236}">
                <a16:creationId xmlns:a16="http://schemas.microsoft.com/office/drawing/2014/main" id="{298E6853-722D-4D8C-A4A5-A6FCEB4A06C0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MIO_AGENDA_IGNORE_CHAPTER_REFERENCE" hidden="1">
            <a:extLst>
              <a:ext uri="{FF2B5EF4-FFF2-40B4-BE49-F238E27FC236}">
                <a16:creationId xmlns:a16="http://schemas.microsoft.com/office/drawing/2014/main" id="{4C952A04-6CCB-455C-887C-1B9A3B0ACD0B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7D6FAC8-11F4-4964-9B25-EE9D1E189D30}"/>
              </a:ext>
            </a:extLst>
          </p:cNvPr>
          <p:cNvSpPr>
            <a:spLocks noGrp="1"/>
          </p:cNvSpPr>
          <p:nvPr>
            <p:ph type="dt" sz="half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6B82CD2-EA5C-4D03-98C1-175706CF32FC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6C4E2716-EC8F-40FC-B4F8-3418FB160B39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MIO_Placeholder_Mapping" hidden="1">
            <a:extLst>
              <a:ext uri="{FF2B5EF4-FFF2-40B4-BE49-F238E27FC236}">
                <a16:creationId xmlns:a16="http://schemas.microsoft.com/office/drawing/2014/main" id="{162DC542-CA6E-49F2-AE52-133D584ED71B}"/>
              </a:ext>
            </a:extLst>
          </p:cNvPr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206688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White">
            <a:extLst>
              <a:ext uri="{FF2B5EF4-FFF2-40B4-BE49-F238E27FC236}">
                <a16:creationId xmlns:a16="http://schemas.microsoft.com/office/drawing/2014/main" id="{8739B1C3-A1A6-48E1-B2C4-F4CE3C82443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LOGO PROTECTION" hidden="1">
            <a:extLst>
              <a:ext uri="{FF2B5EF4-FFF2-40B4-BE49-F238E27FC236}">
                <a16:creationId xmlns:a16="http://schemas.microsoft.com/office/drawing/2014/main" id="{8182E335-5A52-4E3C-BCEC-9507D81BA51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927650" y="1920766"/>
            <a:ext cx="6336702" cy="3088476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MIO_AGENDA_LAST_SLIDE" hidden="1">
            <a:extLst>
              <a:ext uri="{FF2B5EF4-FFF2-40B4-BE49-F238E27FC236}">
                <a16:creationId xmlns:a16="http://schemas.microsoft.com/office/drawing/2014/main" id="{45591D6F-6D52-44E5-B3AA-2575CCD4520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MIO_AGENDA_IGNORE_NAVIGATION" hidden="1">
            <a:extLst>
              <a:ext uri="{FF2B5EF4-FFF2-40B4-BE49-F238E27FC236}">
                <a16:creationId xmlns:a16="http://schemas.microsoft.com/office/drawing/2014/main" id="{C7038F66-C11F-4566-ADAF-A099AF957551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MIO_AGENDA_IGNORE_CHAPTER_REFERENCE" hidden="1">
            <a:extLst>
              <a:ext uri="{FF2B5EF4-FFF2-40B4-BE49-F238E27FC236}">
                <a16:creationId xmlns:a16="http://schemas.microsoft.com/office/drawing/2014/main" id="{E0318986-8EA2-446A-AFF2-E8441C3AF8A6}"/>
              </a:ext>
            </a:extLst>
          </p:cNvPr>
          <p:cNvSpPr/>
          <p:nvPr/>
        </p:nvSpPr>
        <p:spPr bwMode="auto">
          <a:xfrm>
            <a:off x="11833096" y="116632"/>
            <a:ext cx="216024" cy="216024"/>
          </a:xfrm>
          <a:prstGeom prst="noSmoking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087EFA22-3F6E-4210-A8FC-0864CD1DE4E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14" name="Footer Placeholder 13" hidden="1">
            <a:extLst>
              <a:ext uri="{FF2B5EF4-FFF2-40B4-BE49-F238E27FC236}">
                <a16:creationId xmlns:a16="http://schemas.microsoft.com/office/drawing/2014/main" id="{BDF262C8-30D5-474A-BD81-CA14ACCE51B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3F1C5DF9-A781-4661-8C3B-816A398ADF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MIO_Placeholder_Mapping" hidden="1">
            <a:extLst>
              <a:ext uri="{FF2B5EF4-FFF2-40B4-BE49-F238E27FC236}">
                <a16:creationId xmlns:a16="http://schemas.microsoft.com/office/drawing/2014/main" id="{77B07280-C452-41A8-A8A7-B816EB9C3C9E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de-DE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1D664F82-C381-42D9-B168-31F6D4282D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6" y="2755984"/>
            <a:ext cx="3077814" cy="1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1332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tags" Target="../tags/tag201.xml"/><Relationship Id="rId21" Type="http://schemas.openxmlformats.org/officeDocument/2006/relationships/slideLayout" Target="../slideLayouts/slideLayout41.xml"/><Relationship Id="rId34" Type="http://schemas.openxmlformats.org/officeDocument/2006/relationships/tags" Target="../tags/tag196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tags" Target="../tags/tag195.xml"/><Relationship Id="rId38" Type="http://schemas.openxmlformats.org/officeDocument/2006/relationships/tags" Target="../tags/tag200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theme" Target="../theme/theme2.xml"/><Relationship Id="rId37" Type="http://schemas.openxmlformats.org/officeDocument/2006/relationships/tags" Target="../tags/tag199.xml"/><Relationship Id="rId40" Type="http://schemas.openxmlformats.org/officeDocument/2006/relationships/image" Target="../media/image11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tags" Target="../tags/tag19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ags" Target="../tags/tag197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ags" Target="../tags/tag478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tags" Target="../tags/tag47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tags" Target="../tags/tag47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ags" Target="../tags/tag475.xml"/><Relationship Id="rId28" Type="http://schemas.openxmlformats.org/officeDocument/2006/relationships/tags" Target="../tags/tag48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tags" Target="../tags/tag474.xml"/><Relationship Id="rId27" Type="http://schemas.openxmlformats.org/officeDocument/2006/relationships/tags" Target="../tags/tag4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tags" Target="../tags/tag662.xml"/><Relationship Id="rId3" Type="http://schemas.openxmlformats.org/officeDocument/2006/relationships/slideLayout" Target="../slideLayouts/slideLayout7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tags" Target="../tags/tag661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ags" Target="../tags/tag660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tags" Target="../tags/tag659.xml"/><Relationship Id="rId28" Type="http://schemas.openxmlformats.org/officeDocument/2006/relationships/tags" Target="../tags/tag66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tags" Target="../tags/tag658.xml"/><Relationship Id="rId27" Type="http://schemas.openxmlformats.org/officeDocument/2006/relationships/tags" Target="../tags/tag6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 hidden="1">
            <a:extLst>
              <a:ext uri="{FF2B5EF4-FFF2-40B4-BE49-F238E27FC236}">
                <a16:creationId xmlns:a16="http://schemas.microsoft.com/office/drawing/2014/main" id="{372AE43B-8F10-43C8-8785-1E1CB85CFAD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rgbClr val="928285"/>
              </a:buClr>
              <a:defRPr sz="100" b="0">
                <a:noFill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Footer Placeholder" hidden="1">
            <a:extLst>
              <a:ext uri="{FF2B5EF4-FFF2-40B4-BE49-F238E27FC236}">
                <a16:creationId xmlns:a16="http://schemas.microsoft.com/office/drawing/2014/main" id="{4D268FD3-4056-49DC-8C79-D4C201EED65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Date Placeholder" hidden="1">
            <a:extLst>
              <a:ext uri="{FF2B5EF4-FFF2-40B4-BE49-F238E27FC236}">
                <a16:creationId xmlns:a16="http://schemas.microsoft.com/office/drawing/2014/main" id="{59032602-9911-40B1-9BF6-AFD731868C0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r>
              <a:rPr lang="en-US" b="1" dirty="0"/>
              <a:t> 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16" name="Content"/>
          <p:cNvSpPr>
            <a:spLocks noGrp="1"/>
          </p:cNvSpPr>
          <p:nvPr>
            <p:ph type="body" idx="1"/>
          </p:nvPr>
        </p:nvSpPr>
        <p:spPr>
          <a:xfrm>
            <a:off x="334434" y="1268414"/>
            <a:ext cx="11521017" cy="5113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empower - DO NOT DELETE!!!" hidden="1"/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lvl="0"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Fixed Page Placeholder">
            <a:extLst>
              <a:ext uri="{FF2B5EF4-FFF2-40B4-BE49-F238E27FC236}">
                <a16:creationId xmlns:a16="http://schemas.microsoft.com/office/drawing/2014/main" id="{E361B9A9-2219-4F44-982D-701D7F2A6185}"/>
              </a:ext>
            </a:extLst>
          </p:cNvPr>
          <p:cNvSpPr txBox="1"/>
          <p:nvPr userDrawn="1"/>
        </p:nvSpPr>
        <p:spPr bwMode="auto">
          <a:xfrm>
            <a:off x="11471403" y="6489341"/>
            <a:ext cx="384048" cy="3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</a:pPr>
            <a:fld id="{AE05A9AF-4D70-4052-9354-7E4D957B036D}" type="slidenum">
              <a:rPr lang="en-US" sz="800" b="1" kern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r" defTabSz="576000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t>‹#›</a:t>
            </a:fld>
            <a:endParaRPr lang="en-US" sz="800" b="1" kern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0C8D1F1-BA28-4973-A394-021D3C969BE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7" r:id="rId2"/>
    <p:sldLayoutId id="2147483755" r:id="rId3"/>
    <p:sldLayoutId id="2147483758" r:id="rId4"/>
    <p:sldLayoutId id="2147483751" r:id="rId5"/>
    <p:sldLayoutId id="2147483729" r:id="rId6"/>
    <p:sldLayoutId id="2147483730" r:id="rId7"/>
    <p:sldLayoutId id="2147483731" r:id="rId8"/>
    <p:sldLayoutId id="2147483747" r:id="rId9"/>
    <p:sldLayoutId id="2147483756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54" r:id="rId19"/>
    <p:sldLayoutId id="2147483753" r:id="rId20"/>
  </p:sldLayoutIdLst>
  <p:hf sldNum="0" hdr="0"/>
  <p:txStyles>
    <p:titleStyle>
      <a:lvl1pPr algn="l" defTabSz="57600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Tx/>
        <a:buNone/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252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8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600">
          <a:solidFill>
            <a:schemeClr val="tx1"/>
          </a:solidFill>
          <a:latin typeface="+mn-lt"/>
          <a:cs typeface="+mn-cs"/>
        </a:defRPr>
      </a:lvl2pPr>
      <a:lvl3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3pPr>
      <a:lvl4pPr marL="1008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4pPr>
      <a:lvl5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5pPr>
      <a:lvl6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6pPr>
      <a:lvl7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7pPr>
      <a:lvl8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8pPr>
      <a:lvl9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 hidden="1">
            <a:extLst>
              <a:ext uri="{FF2B5EF4-FFF2-40B4-BE49-F238E27FC236}">
                <a16:creationId xmlns:a16="http://schemas.microsoft.com/office/drawing/2014/main" id="{372AE43B-8F10-43C8-8785-1E1CB85CFAD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rgbClr val="928285"/>
              </a:buClr>
              <a:defRPr sz="100" b="0">
                <a:noFill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Footer Placeholder" hidden="1">
            <a:extLst>
              <a:ext uri="{FF2B5EF4-FFF2-40B4-BE49-F238E27FC236}">
                <a16:creationId xmlns:a16="http://schemas.microsoft.com/office/drawing/2014/main" id="{4D268FD3-4056-49DC-8C79-D4C201EED65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Date Placeholder" hidden="1">
            <a:extLst>
              <a:ext uri="{FF2B5EF4-FFF2-40B4-BE49-F238E27FC236}">
                <a16:creationId xmlns:a16="http://schemas.microsoft.com/office/drawing/2014/main" id="{59032602-9911-40B1-9BF6-AFD731868C0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b="1" dirty="0"/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16" name="Content"/>
          <p:cNvSpPr>
            <a:spLocks noGrp="1"/>
          </p:cNvSpPr>
          <p:nvPr>
            <p:ph type="body" idx="1"/>
          </p:nvPr>
        </p:nvSpPr>
        <p:spPr>
          <a:xfrm>
            <a:off x="334434" y="1268414"/>
            <a:ext cx="11521017" cy="5113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empower - DO NOT DELETE!!!" hidden="1"/>
          <p:cNvSpPr/>
          <p:nvPr>
            <p:custDataLst>
              <p:tags r:id="rId36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lvl="0"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Fixed Page Placeholder">
            <a:extLst>
              <a:ext uri="{FF2B5EF4-FFF2-40B4-BE49-F238E27FC236}">
                <a16:creationId xmlns:a16="http://schemas.microsoft.com/office/drawing/2014/main" id="{E361B9A9-2219-4F44-982D-701D7F2A6185}"/>
              </a:ext>
            </a:extLst>
          </p:cNvPr>
          <p:cNvSpPr txBox="1"/>
          <p:nvPr/>
        </p:nvSpPr>
        <p:spPr bwMode="auto">
          <a:xfrm>
            <a:off x="11471403" y="6489341"/>
            <a:ext cx="384048" cy="3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</a:pPr>
            <a:fld id="{AE05A9AF-4D70-4052-9354-7E4D957B036D}" type="slidenum">
              <a:rPr lang="en-US" sz="800" b="1" kern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r" defTabSz="576000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t>‹#›</a:t>
            </a:fld>
            <a:endParaRPr lang="en-US" sz="800" b="1" kern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0C8D1F1-BA28-4973-A394-021D3C969BE1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  <p:sp>
        <p:nvSpPr>
          <p:cNvPr id="11" name="empower_classification_placeholder">
            <a:extLst>
              <a:ext uri="{FF2B5EF4-FFF2-40B4-BE49-F238E27FC236}">
                <a16:creationId xmlns:a16="http://schemas.microsoft.com/office/drawing/2014/main" id="{22092035-4121-4927-9196-760D7538FB47}"/>
              </a:ext>
            </a:extLst>
          </p:cNvPr>
          <p:cNvSpPr txBox="1">
            <a:spLocks/>
          </p:cNvSpPr>
          <p:nvPr userDrawn="1">
            <p:custDataLst>
              <p:tags r:id="rId37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2" name="empower_date_placeholder">
            <a:extLst>
              <a:ext uri="{FF2B5EF4-FFF2-40B4-BE49-F238E27FC236}">
                <a16:creationId xmlns:a16="http://schemas.microsoft.com/office/drawing/2014/main" id="{9CC2AC86-4AF2-43E6-A7F5-5A7266A47AB7}"/>
              </a:ext>
            </a:extLst>
          </p:cNvPr>
          <p:cNvSpPr txBox="1"/>
          <p:nvPr userDrawn="1">
            <p:custDataLst>
              <p:tags r:id="rId38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13" name="empower_proprietary_placeholder">
            <a:extLst>
              <a:ext uri="{FF2B5EF4-FFF2-40B4-BE49-F238E27FC236}">
                <a16:creationId xmlns:a16="http://schemas.microsoft.com/office/drawing/2014/main" id="{FE84DA6A-F1C8-4C96-AE82-6D191BD0548F}"/>
              </a:ext>
            </a:extLst>
          </p:cNvPr>
          <p:cNvSpPr txBox="1"/>
          <p:nvPr userDrawn="1">
            <p:custDataLst>
              <p:tags r:id="rId39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</p:spTree>
    <p:extLst>
      <p:ext uri="{BB962C8B-B14F-4D97-AF65-F5344CB8AC3E}">
        <p14:creationId xmlns:p14="http://schemas.microsoft.com/office/powerpoint/2010/main" val="360956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</p:sldLayoutIdLst>
  <p:hf hdr="0" dt="0"/>
  <p:txStyles>
    <p:titleStyle>
      <a:lvl1pPr algn="l" defTabSz="57600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Tx/>
        <a:buNone/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252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8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600">
          <a:solidFill>
            <a:schemeClr val="tx1"/>
          </a:solidFill>
          <a:latin typeface="+mn-lt"/>
          <a:cs typeface="+mn-cs"/>
        </a:defRPr>
      </a:lvl2pPr>
      <a:lvl3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3pPr>
      <a:lvl4pPr marL="1008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4pPr>
      <a:lvl5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5pPr>
      <a:lvl6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6pPr>
      <a:lvl7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7pPr>
      <a:lvl8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8pPr>
      <a:lvl9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 hidden="1">
            <a:extLst>
              <a:ext uri="{FF2B5EF4-FFF2-40B4-BE49-F238E27FC236}">
                <a16:creationId xmlns:a16="http://schemas.microsoft.com/office/drawing/2014/main" id="{372AE43B-8F10-43C8-8785-1E1CB85CFAD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rgbClr val="928285"/>
              </a:buClr>
              <a:defRPr sz="100" b="0">
                <a:noFill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Footer Placeholder" hidden="1">
            <a:extLst>
              <a:ext uri="{FF2B5EF4-FFF2-40B4-BE49-F238E27FC236}">
                <a16:creationId xmlns:a16="http://schemas.microsoft.com/office/drawing/2014/main" id="{4D268FD3-4056-49DC-8C79-D4C201EED65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Date Placeholder" hidden="1">
            <a:extLst>
              <a:ext uri="{FF2B5EF4-FFF2-40B4-BE49-F238E27FC236}">
                <a16:creationId xmlns:a16="http://schemas.microsoft.com/office/drawing/2014/main" id="{59032602-9911-40B1-9BF6-AFD731868C0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r>
              <a:rPr lang="en-US" b="1" dirty="0"/>
              <a:t> 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16" name="Content"/>
          <p:cNvSpPr>
            <a:spLocks noGrp="1"/>
          </p:cNvSpPr>
          <p:nvPr>
            <p:ph type="body" idx="1"/>
          </p:nvPr>
        </p:nvSpPr>
        <p:spPr>
          <a:xfrm>
            <a:off x="334434" y="1268414"/>
            <a:ext cx="11521017" cy="5113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empower - DO NOT DELETE!!!" hidden="1"/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lvl="0"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Fixed Page Placeholder">
            <a:extLst>
              <a:ext uri="{FF2B5EF4-FFF2-40B4-BE49-F238E27FC236}">
                <a16:creationId xmlns:a16="http://schemas.microsoft.com/office/drawing/2014/main" id="{E361B9A9-2219-4F44-982D-701D7F2A6185}"/>
              </a:ext>
            </a:extLst>
          </p:cNvPr>
          <p:cNvSpPr txBox="1"/>
          <p:nvPr userDrawn="1"/>
        </p:nvSpPr>
        <p:spPr bwMode="auto">
          <a:xfrm>
            <a:off x="11471403" y="6489341"/>
            <a:ext cx="384048" cy="3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</a:pPr>
            <a:fld id="{AE05A9AF-4D70-4052-9354-7E4D957B036D}" type="slidenum">
              <a:rPr lang="en-US" sz="800" b="1" kern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r" defTabSz="576000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t>‹#›</a:t>
            </a:fld>
            <a:endParaRPr lang="en-US" sz="800" b="1" kern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0C8D1F1-BA28-4973-A394-021D3C969BE1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  <p:sp>
        <p:nvSpPr>
          <p:cNvPr id="11" name="empower_classification_placeholder">
            <a:extLst>
              <a:ext uri="{FF2B5EF4-FFF2-40B4-BE49-F238E27FC236}">
                <a16:creationId xmlns:a16="http://schemas.microsoft.com/office/drawing/2014/main" id="{9C1A8DB1-CA7E-42E3-BDC6-108F0E0D506B}"/>
              </a:ext>
            </a:extLst>
          </p:cNvPr>
          <p:cNvSpPr txBox="1">
            <a:spLocks/>
          </p:cNvSpPr>
          <p:nvPr userDrawn="1">
            <p:custDataLst>
              <p:tags r:id="rId26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2" name="empower_date_placeholder">
            <a:extLst>
              <a:ext uri="{FF2B5EF4-FFF2-40B4-BE49-F238E27FC236}">
                <a16:creationId xmlns:a16="http://schemas.microsoft.com/office/drawing/2014/main" id="{5D836A4A-DB9B-430B-A03F-4C5D35D94FFF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13" name="empower_proprietary_placeholder">
            <a:extLst>
              <a:ext uri="{FF2B5EF4-FFF2-40B4-BE49-F238E27FC236}">
                <a16:creationId xmlns:a16="http://schemas.microsoft.com/office/drawing/2014/main" id="{99A36C27-980D-46FB-AE1F-346749C239DF}"/>
              </a:ext>
            </a:extLst>
          </p:cNvPr>
          <p:cNvSpPr txBox="1"/>
          <p:nvPr userDrawn="1">
            <p:custDataLst>
              <p:tags r:id="rId28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</p:spTree>
    <p:extLst>
      <p:ext uri="{BB962C8B-B14F-4D97-AF65-F5344CB8AC3E}">
        <p14:creationId xmlns:p14="http://schemas.microsoft.com/office/powerpoint/2010/main" val="24448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</p:sldLayoutIdLst>
  <p:hf sldNum="0" hdr="0"/>
  <p:txStyles>
    <p:titleStyle>
      <a:lvl1pPr algn="l" defTabSz="57600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Tx/>
        <a:buNone/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252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8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600">
          <a:solidFill>
            <a:schemeClr val="tx1"/>
          </a:solidFill>
          <a:latin typeface="+mn-lt"/>
          <a:cs typeface="+mn-cs"/>
        </a:defRPr>
      </a:lvl2pPr>
      <a:lvl3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3pPr>
      <a:lvl4pPr marL="1008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4pPr>
      <a:lvl5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5pPr>
      <a:lvl6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6pPr>
      <a:lvl7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7pPr>
      <a:lvl8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8pPr>
      <a:lvl9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 hidden="1">
            <a:extLst>
              <a:ext uri="{FF2B5EF4-FFF2-40B4-BE49-F238E27FC236}">
                <a16:creationId xmlns:a16="http://schemas.microsoft.com/office/drawing/2014/main" id="{372AE43B-8F10-43C8-8785-1E1CB85CFAD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rgbClr val="928285"/>
              </a:buClr>
              <a:defRPr sz="100" b="0">
                <a:noFill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Footer Placeholder" hidden="1">
            <a:extLst>
              <a:ext uri="{FF2B5EF4-FFF2-40B4-BE49-F238E27FC236}">
                <a16:creationId xmlns:a16="http://schemas.microsoft.com/office/drawing/2014/main" id="{4D268FD3-4056-49DC-8C79-D4C201EED65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Date Placeholder" hidden="1">
            <a:extLst>
              <a:ext uri="{FF2B5EF4-FFF2-40B4-BE49-F238E27FC236}">
                <a16:creationId xmlns:a16="http://schemas.microsoft.com/office/drawing/2014/main" id="{59032602-9911-40B1-9BF6-AFD731868C0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 algn="r" fontAlgn="t">
              <a:buClr>
                <a:schemeClr val="accent2"/>
              </a:buClr>
              <a:defRPr sz="100" b="0">
                <a:noFill/>
                <a:latin typeface="+mn-lt"/>
                <a:ea typeface="+mn-ea"/>
              </a:defRPr>
            </a:lvl1pPr>
          </a:lstStyle>
          <a:p>
            <a:r>
              <a:rPr lang="en-US" b="1" dirty="0"/>
              <a:t> 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/>
          <a:p>
            <a:r>
              <a:rPr lang="en-US" noProof="0" dirty="0"/>
              <a:t>Click to edit title</a:t>
            </a:r>
          </a:p>
        </p:txBody>
      </p:sp>
      <p:sp>
        <p:nvSpPr>
          <p:cNvPr id="16" name="Content"/>
          <p:cNvSpPr>
            <a:spLocks noGrp="1"/>
          </p:cNvSpPr>
          <p:nvPr>
            <p:ph type="body" idx="1"/>
          </p:nvPr>
        </p:nvSpPr>
        <p:spPr>
          <a:xfrm>
            <a:off x="334434" y="1268414"/>
            <a:ext cx="11521017" cy="51133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empower - DO NOT DELETE!!!" hidden="1"/>
          <p:cNvSpPr/>
          <p:nvPr userDrawn="1">
            <p:custDataLst>
              <p:tags r:id="rId25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lvl="0" algn="ctr" eaLnBrk="0" hangingPunct="0"/>
            <a:endParaRPr lang="en-US" sz="160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Fixed Page Placeholder">
            <a:extLst>
              <a:ext uri="{FF2B5EF4-FFF2-40B4-BE49-F238E27FC236}">
                <a16:creationId xmlns:a16="http://schemas.microsoft.com/office/drawing/2014/main" id="{E361B9A9-2219-4F44-982D-701D7F2A6185}"/>
              </a:ext>
            </a:extLst>
          </p:cNvPr>
          <p:cNvSpPr txBox="1"/>
          <p:nvPr userDrawn="1"/>
        </p:nvSpPr>
        <p:spPr bwMode="auto">
          <a:xfrm>
            <a:off x="11471403" y="6489341"/>
            <a:ext cx="384048" cy="3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</a:pPr>
            <a:fld id="{AE05A9AF-4D70-4052-9354-7E4D957B036D}" type="slidenum">
              <a:rPr lang="en-US" sz="800" b="1" kern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r" defTabSz="576000" eaLnBrk="0" fontAlgn="auto" latinLnBrk="0" hangingPunct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Tx/>
                <a:buNone/>
                <a:tabLst/>
              </a:pPr>
              <a:t>‹#›</a:t>
            </a:fld>
            <a:endParaRPr lang="en-US" sz="800" b="1" kern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F0C8D1F1-BA28-4973-A394-021D3C969BE1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2" y="193689"/>
            <a:ext cx="1207447" cy="528057"/>
          </a:xfrm>
          <a:prstGeom prst="rect">
            <a:avLst/>
          </a:prstGeom>
        </p:spPr>
      </p:pic>
      <p:sp>
        <p:nvSpPr>
          <p:cNvPr id="11" name="empower_classification_placeholder">
            <a:extLst>
              <a:ext uri="{FF2B5EF4-FFF2-40B4-BE49-F238E27FC236}">
                <a16:creationId xmlns:a16="http://schemas.microsoft.com/office/drawing/2014/main" id="{0BBF92B3-1B63-4978-B223-A22116DC723A}"/>
              </a:ext>
            </a:extLst>
          </p:cNvPr>
          <p:cNvSpPr txBox="1">
            <a:spLocks/>
          </p:cNvSpPr>
          <p:nvPr userDrawn="1">
            <p:custDataLst>
              <p:tags r:id="rId26"/>
            </p:custDataLst>
          </p:nvPr>
        </p:nvSpPr>
        <p:spPr bwMode="auto">
          <a:xfrm>
            <a:off x="1238188" y="6489700"/>
            <a:ext cx="973251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algn="l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</a:t>
            </a:r>
          </a:p>
        </p:txBody>
      </p:sp>
      <p:sp>
        <p:nvSpPr>
          <p:cNvPr id="12" name="empower_date_placeholder">
            <a:extLst>
              <a:ext uri="{FF2B5EF4-FFF2-40B4-BE49-F238E27FC236}">
                <a16:creationId xmlns:a16="http://schemas.microsoft.com/office/drawing/2014/main" id="{184D5332-5DDA-451C-A251-6EFF672BA919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 bwMode="auto">
          <a:xfrm>
            <a:off x="334963" y="6489700"/>
            <a:ext cx="612000" cy="3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04.2025</a:t>
            </a:r>
          </a:p>
        </p:txBody>
      </p:sp>
      <p:sp>
        <p:nvSpPr>
          <p:cNvPr id="13" name="empower_proprietary_placeholder">
            <a:extLst>
              <a:ext uri="{FF2B5EF4-FFF2-40B4-BE49-F238E27FC236}">
                <a16:creationId xmlns:a16="http://schemas.microsoft.com/office/drawing/2014/main" id="{4765B6B4-90B3-487E-9859-A7DC8BDBA9A4}"/>
              </a:ext>
            </a:extLst>
          </p:cNvPr>
          <p:cNvSpPr txBox="1"/>
          <p:nvPr userDrawn="1">
            <p:custDataLst>
              <p:tags r:id="rId28"/>
            </p:custDataLst>
          </p:nvPr>
        </p:nvSpPr>
        <p:spPr bwMode="auto">
          <a:xfrm>
            <a:off x="9444480" y="6489341"/>
            <a:ext cx="972000" cy="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indent="0" defTabSz="914400" eaLnBrk="0" fontAlgn="auto" latinLnBrk="0" hangingPunct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</a:pPr>
            <a:r>
              <a:rPr lang="en-US" sz="800" b="1" kern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Infineon Proprietary</a:t>
            </a:r>
          </a:p>
        </p:txBody>
      </p:sp>
    </p:spTree>
    <p:extLst>
      <p:ext uri="{BB962C8B-B14F-4D97-AF65-F5344CB8AC3E}">
        <p14:creationId xmlns:p14="http://schemas.microsoft.com/office/powerpoint/2010/main" val="320215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</p:sldLayoutIdLst>
  <p:hf sldNum="0" hdr="0"/>
  <p:txStyles>
    <p:titleStyle>
      <a:lvl1pPr algn="l" defTabSz="576000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Tx/>
        <a:buNone/>
        <a:defRPr sz="2400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252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8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600">
          <a:solidFill>
            <a:schemeClr val="tx1"/>
          </a:solidFill>
          <a:latin typeface="+mn-lt"/>
          <a:cs typeface="+mn-cs"/>
        </a:defRPr>
      </a:lvl2pPr>
      <a:lvl3pPr marL="756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3pPr>
      <a:lvl4pPr marL="1008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4pPr>
      <a:lvl5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5pPr>
      <a:lvl6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‒"/>
        <a:defRPr sz="1400" baseline="0">
          <a:solidFill>
            <a:schemeClr val="tx1"/>
          </a:solidFill>
          <a:latin typeface="+mn-lt"/>
          <a:cs typeface="+mn-cs"/>
        </a:defRPr>
      </a:lvl6pPr>
      <a:lvl7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7pPr>
      <a:lvl8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8pPr>
      <a:lvl9pPr marL="1260000" indent="-252000" algn="l" defTabSz="576000" rtl="0" eaLnBrk="1" fontAlgn="base" hangingPunct="1">
        <a:lnSpc>
          <a:spcPct val="120000"/>
        </a:lnSpc>
        <a:spcBef>
          <a:spcPts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‒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2.xml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985.xml"/><Relationship Id="rId18" Type="http://schemas.openxmlformats.org/officeDocument/2006/relationships/tags" Target="../tags/tag990.xml"/><Relationship Id="rId26" Type="http://schemas.openxmlformats.org/officeDocument/2006/relationships/tags" Target="../tags/tag998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993.xml"/><Relationship Id="rId34" Type="http://schemas.openxmlformats.org/officeDocument/2006/relationships/tags" Target="../tags/tag1006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979.xml"/><Relationship Id="rId2" Type="http://schemas.openxmlformats.org/officeDocument/2006/relationships/tags" Target="../tags/tag974.xml"/><Relationship Id="rId16" Type="http://schemas.openxmlformats.org/officeDocument/2006/relationships/tags" Target="../tags/tag988.xml"/><Relationship Id="rId29" Type="http://schemas.openxmlformats.org/officeDocument/2006/relationships/tags" Target="../tags/tag1001.xml"/><Relationship Id="rId11" Type="http://schemas.openxmlformats.org/officeDocument/2006/relationships/tags" Target="../tags/tag983.xml"/><Relationship Id="rId24" Type="http://schemas.openxmlformats.org/officeDocument/2006/relationships/tags" Target="../tags/tag996.xml"/><Relationship Id="rId32" Type="http://schemas.openxmlformats.org/officeDocument/2006/relationships/tags" Target="../tags/tag1004.xml"/><Relationship Id="rId37" Type="http://schemas.openxmlformats.org/officeDocument/2006/relationships/tags" Target="../tags/tag1009.xml"/><Relationship Id="rId40" Type="http://schemas.openxmlformats.org/officeDocument/2006/relationships/notesSlide" Target="../notesSlides/notesSlide14.xml"/><Relationship Id="rId45" Type="http://schemas.openxmlformats.org/officeDocument/2006/relationships/slide" Target="slide20.xml"/><Relationship Id="rId5" Type="http://schemas.openxmlformats.org/officeDocument/2006/relationships/tags" Target="../tags/tag977.xml"/><Relationship Id="rId15" Type="http://schemas.openxmlformats.org/officeDocument/2006/relationships/tags" Target="../tags/tag987.xml"/><Relationship Id="rId23" Type="http://schemas.openxmlformats.org/officeDocument/2006/relationships/tags" Target="../tags/tag995.xml"/><Relationship Id="rId28" Type="http://schemas.openxmlformats.org/officeDocument/2006/relationships/tags" Target="../tags/tag1000.xml"/><Relationship Id="rId36" Type="http://schemas.openxmlformats.org/officeDocument/2006/relationships/tags" Target="../tags/tag1008.xml"/><Relationship Id="rId49" Type="http://schemas.openxmlformats.org/officeDocument/2006/relationships/slide" Target="slide31.xml"/><Relationship Id="rId10" Type="http://schemas.openxmlformats.org/officeDocument/2006/relationships/tags" Target="../tags/tag982.xml"/><Relationship Id="rId19" Type="http://schemas.openxmlformats.org/officeDocument/2006/relationships/tags" Target="../tags/tag991.xml"/><Relationship Id="rId31" Type="http://schemas.openxmlformats.org/officeDocument/2006/relationships/tags" Target="../tags/tag1003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976.xml"/><Relationship Id="rId9" Type="http://schemas.openxmlformats.org/officeDocument/2006/relationships/tags" Target="../tags/tag981.xml"/><Relationship Id="rId14" Type="http://schemas.openxmlformats.org/officeDocument/2006/relationships/tags" Target="../tags/tag986.xml"/><Relationship Id="rId22" Type="http://schemas.openxmlformats.org/officeDocument/2006/relationships/tags" Target="../tags/tag994.xml"/><Relationship Id="rId27" Type="http://schemas.openxmlformats.org/officeDocument/2006/relationships/tags" Target="../tags/tag999.xml"/><Relationship Id="rId30" Type="http://schemas.openxmlformats.org/officeDocument/2006/relationships/tags" Target="../tags/tag1002.xml"/><Relationship Id="rId35" Type="http://schemas.openxmlformats.org/officeDocument/2006/relationships/tags" Target="../tags/tag1007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980.xml"/><Relationship Id="rId51" Type="http://schemas.openxmlformats.org/officeDocument/2006/relationships/slide" Target="slide35.xml"/><Relationship Id="rId3" Type="http://schemas.openxmlformats.org/officeDocument/2006/relationships/tags" Target="../tags/tag975.xml"/><Relationship Id="rId12" Type="http://schemas.openxmlformats.org/officeDocument/2006/relationships/tags" Target="../tags/tag984.xml"/><Relationship Id="rId17" Type="http://schemas.openxmlformats.org/officeDocument/2006/relationships/tags" Target="../tags/tag989.xml"/><Relationship Id="rId25" Type="http://schemas.openxmlformats.org/officeDocument/2006/relationships/tags" Target="../tags/tag997.xml"/><Relationship Id="rId33" Type="http://schemas.openxmlformats.org/officeDocument/2006/relationships/tags" Target="../tags/tag1005.xml"/><Relationship Id="rId38" Type="http://schemas.openxmlformats.org/officeDocument/2006/relationships/tags" Target="../tags/tag1010.xml"/><Relationship Id="rId46" Type="http://schemas.openxmlformats.org/officeDocument/2006/relationships/slide" Target="slide21.xml"/><Relationship Id="rId20" Type="http://schemas.openxmlformats.org/officeDocument/2006/relationships/tags" Target="../tags/tag992.xml"/><Relationship Id="rId41" Type="http://schemas.openxmlformats.org/officeDocument/2006/relationships/slide" Target="slide4.xml"/><Relationship Id="rId1" Type="http://schemas.openxmlformats.org/officeDocument/2006/relationships/tags" Target="../tags/tag973.xml"/><Relationship Id="rId6" Type="http://schemas.openxmlformats.org/officeDocument/2006/relationships/tags" Target="../tags/tag9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hyperlink" Target="https://www.infineon.com/cms/en/product/evaluation-boards/ref_1kw_psu_5g_gan/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1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hyperlink" Target="https://www.infineon.com/cms/en/product/promopages/AI-PSU/#33-kw-solution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png"/><Relationship Id="rId12" Type="http://schemas.openxmlformats.org/officeDocument/2006/relationships/hyperlink" Target="https://www.infineon.com/cms/en/product/promopages/AI-PSU/#8-kw-solution" TargetMode="Externa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13.xml"/><Relationship Id="rId6" Type="http://schemas.openxmlformats.org/officeDocument/2006/relationships/hyperlink" Target="https://www.infineon.com/cms/en/product/promopages/AI-PSU/?fileId=8ac78c8c8eeb092c018f3db82c364829" TargetMode="External"/><Relationship Id="rId11" Type="http://schemas.openxmlformats.org/officeDocument/2006/relationships/image" Target="../media/image52.svg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026.xml"/><Relationship Id="rId18" Type="http://schemas.openxmlformats.org/officeDocument/2006/relationships/tags" Target="../tags/tag1031.xml"/><Relationship Id="rId26" Type="http://schemas.openxmlformats.org/officeDocument/2006/relationships/tags" Target="../tags/tag1039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034.xml"/><Relationship Id="rId34" Type="http://schemas.openxmlformats.org/officeDocument/2006/relationships/tags" Target="../tags/tag1047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020.xml"/><Relationship Id="rId2" Type="http://schemas.openxmlformats.org/officeDocument/2006/relationships/tags" Target="../tags/tag1015.xml"/><Relationship Id="rId16" Type="http://schemas.openxmlformats.org/officeDocument/2006/relationships/tags" Target="../tags/tag1029.xml"/><Relationship Id="rId29" Type="http://schemas.openxmlformats.org/officeDocument/2006/relationships/tags" Target="../tags/tag1042.xml"/><Relationship Id="rId11" Type="http://schemas.openxmlformats.org/officeDocument/2006/relationships/tags" Target="../tags/tag1024.xml"/><Relationship Id="rId24" Type="http://schemas.openxmlformats.org/officeDocument/2006/relationships/tags" Target="../tags/tag1037.xml"/><Relationship Id="rId32" Type="http://schemas.openxmlformats.org/officeDocument/2006/relationships/tags" Target="../tags/tag1045.xml"/><Relationship Id="rId37" Type="http://schemas.openxmlformats.org/officeDocument/2006/relationships/tags" Target="../tags/tag1050.xml"/><Relationship Id="rId40" Type="http://schemas.openxmlformats.org/officeDocument/2006/relationships/notesSlide" Target="../notesSlides/notesSlide18.xml"/><Relationship Id="rId45" Type="http://schemas.openxmlformats.org/officeDocument/2006/relationships/slide" Target="slide20.xml"/><Relationship Id="rId5" Type="http://schemas.openxmlformats.org/officeDocument/2006/relationships/tags" Target="../tags/tag1018.xml"/><Relationship Id="rId15" Type="http://schemas.openxmlformats.org/officeDocument/2006/relationships/tags" Target="../tags/tag1028.xml"/><Relationship Id="rId23" Type="http://schemas.openxmlformats.org/officeDocument/2006/relationships/tags" Target="../tags/tag1036.xml"/><Relationship Id="rId28" Type="http://schemas.openxmlformats.org/officeDocument/2006/relationships/tags" Target="../tags/tag1041.xml"/><Relationship Id="rId36" Type="http://schemas.openxmlformats.org/officeDocument/2006/relationships/tags" Target="../tags/tag1049.xml"/><Relationship Id="rId49" Type="http://schemas.openxmlformats.org/officeDocument/2006/relationships/slide" Target="slide31.xml"/><Relationship Id="rId10" Type="http://schemas.openxmlformats.org/officeDocument/2006/relationships/tags" Target="../tags/tag1023.xml"/><Relationship Id="rId19" Type="http://schemas.openxmlformats.org/officeDocument/2006/relationships/tags" Target="../tags/tag1032.xml"/><Relationship Id="rId31" Type="http://schemas.openxmlformats.org/officeDocument/2006/relationships/tags" Target="../tags/tag1044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017.xml"/><Relationship Id="rId9" Type="http://schemas.openxmlformats.org/officeDocument/2006/relationships/tags" Target="../tags/tag1022.xml"/><Relationship Id="rId14" Type="http://schemas.openxmlformats.org/officeDocument/2006/relationships/tags" Target="../tags/tag1027.xml"/><Relationship Id="rId22" Type="http://schemas.openxmlformats.org/officeDocument/2006/relationships/tags" Target="../tags/tag1035.xml"/><Relationship Id="rId27" Type="http://schemas.openxmlformats.org/officeDocument/2006/relationships/tags" Target="../tags/tag1040.xml"/><Relationship Id="rId30" Type="http://schemas.openxmlformats.org/officeDocument/2006/relationships/tags" Target="../tags/tag1043.xml"/><Relationship Id="rId35" Type="http://schemas.openxmlformats.org/officeDocument/2006/relationships/tags" Target="../tags/tag1048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021.xml"/><Relationship Id="rId51" Type="http://schemas.openxmlformats.org/officeDocument/2006/relationships/slide" Target="slide35.xml"/><Relationship Id="rId3" Type="http://schemas.openxmlformats.org/officeDocument/2006/relationships/tags" Target="../tags/tag1016.xml"/><Relationship Id="rId12" Type="http://schemas.openxmlformats.org/officeDocument/2006/relationships/tags" Target="../tags/tag1025.xml"/><Relationship Id="rId17" Type="http://schemas.openxmlformats.org/officeDocument/2006/relationships/tags" Target="../tags/tag1030.xml"/><Relationship Id="rId25" Type="http://schemas.openxmlformats.org/officeDocument/2006/relationships/tags" Target="../tags/tag1038.xml"/><Relationship Id="rId33" Type="http://schemas.openxmlformats.org/officeDocument/2006/relationships/tags" Target="../tags/tag1046.xml"/><Relationship Id="rId38" Type="http://schemas.openxmlformats.org/officeDocument/2006/relationships/tags" Target="../tags/tag1051.xml"/><Relationship Id="rId46" Type="http://schemas.openxmlformats.org/officeDocument/2006/relationships/slide" Target="slide21.xml"/><Relationship Id="rId20" Type="http://schemas.openxmlformats.org/officeDocument/2006/relationships/tags" Target="../tags/tag1033.xml"/><Relationship Id="rId41" Type="http://schemas.openxmlformats.org/officeDocument/2006/relationships/slide" Target="slide4.xml"/><Relationship Id="rId1" Type="http://schemas.openxmlformats.org/officeDocument/2006/relationships/tags" Target="../tags/tag1014.xml"/><Relationship Id="rId6" Type="http://schemas.openxmlformats.org/officeDocument/2006/relationships/tags" Target="../tags/tag10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064.xml"/><Relationship Id="rId18" Type="http://schemas.openxmlformats.org/officeDocument/2006/relationships/tags" Target="../tags/tag1069.xml"/><Relationship Id="rId26" Type="http://schemas.openxmlformats.org/officeDocument/2006/relationships/tags" Target="../tags/tag1077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072.xml"/><Relationship Id="rId34" Type="http://schemas.openxmlformats.org/officeDocument/2006/relationships/tags" Target="../tags/tag1085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058.xml"/><Relationship Id="rId2" Type="http://schemas.openxmlformats.org/officeDocument/2006/relationships/tags" Target="../tags/tag1053.xml"/><Relationship Id="rId16" Type="http://schemas.openxmlformats.org/officeDocument/2006/relationships/tags" Target="../tags/tag1067.xml"/><Relationship Id="rId29" Type="http://schemas.openxmlformats.org/officeDocument/2006/relationships/tags" Target="../tags/tag1080.xml"/><Relationship Id="rId11" Type="http://schemas.openxmlformats.org/officeDocument/2006/relationships/tags" Target="../tags/tag1062.xml"/><Relationship Id="rId24" Type="http://schemas.openxmlformats.org/officeDocument/2006/relationships/tags" Target="../tags/tag1075.xml"/><Relationship Id="rId32" Type="http://schemas.openxmlformats.org/officeDocument/2006/relationships/tags" Target="../tags/tag1083.xml"/><Relationship Id="rId37" Type="http://schemas.openxmlformats.org/officeDocument/2006/relationships/tags" Target="../tags/tag1088.xml"/><Relationship Id="rId40" Type="http://schemas.openxmlformats.org/officeDocument/2006/relationships/notesSlide" Target="../notesSlides/notesSlide20.xml"/><Relationship Id="rId45" Type="http://schemas.openxmlformats.org/officeDocument/2006/relationships/slide" Target="slide20.xml"/><Relationship Id="rId5" Type="http://schemas.openxmlformats.org/officeDocument/2006/relationships/tags" Target="../tags/tag1056.xml"/><Relationship Id="rId15" Type="http://schemas.openxmlformats.org/officeDocument/2006/relationships/tags" Target="../tags/tag1066.xml"/><Relationship Id="rId23" Type="http://schemas.openxmlformats.org/officeDocument/2006/relationships/tags" Target="../tags/tag1074.xml"/><Relationship Id="rId28" Type="http://schemas.openxmlformats.org/officeDocument/2006/relationships/tags" Target="../tags/tag1079.xml"/><Relationship Id="rId36" Type="http://schemas.openxmlformats.org/officeDocument/2006/relationships/tags" Target="../tags/tag1087.xml"/><Relationship Id="rId49" Type="http://schemas.openxmlformats.org/officeDocument/2006/relationships/slide" Target="slide31.xml"/><Relationship Id="rId10" Type="http://schemas.openxmlformats.org/officeDocument/2006/relationships/tags" Target="../tags/tag1061.xml"/><Relationship Id="rId19" Type="http://schemas.openxmlformats.org/officeDocument/2006/relationships/tags" Target="../tags/tag1070.xml"/><Relationship Id="rId31" Type="http://schemas.openxmlformats.org/officeDocument/2006/relationships/tags" Target="../tags/tag1082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055.xml"/><Relationship Id="rId9" Type="http://schemas.openxmlformats.org/officeDocument/2006/relationships/tags" Target="../tags/tag1060.xml"/><Relationship Id="rId14" Type="http://schemas.openxmlformats.org/officeDocument/2006/relationships/tags" Target="../tags/tag1065.xml"/><Relationship Id="rId22" Type="http://schemas.openxmlformats.org/officeDocument/2006/relationships/tags" Target="../tags/tag1073.xml"/><Relationship Id="rId27" Type="http://schemas.openxmlformats.org/officeDocument/2006/relationships/tags" Target="../tags/tag1078.xml"/><Relationship Id="rId30" Type="http://schemas.openxmlformats.org/officeDocument/2006/relationships/tags" Target="../tags/tag1081.xml"/><Relationship Id="rId35" Type="http://schemas.openxmlformats.org/officeDocument/2006/relationships/tags" Target="../tags/tag1086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059.xml"/><Relationship Id="rId51" Type="http://schemas.openxmlformats.org/officeDocument/2006/relationships/slide" Target="slide35.xml"/><Relationship Id="rId3" Type="http://schemas.openxmlformats.org/officeDocument/2006/relationships/tags" Target="../tags/tag1054.xml"/><Relationship Id="rId12" Type="http://schemas.openxmlformats.org/officeDocument/2006/relationships/tags" Target="../tags/tag1063.xml"/><Relationship Id="rId17" Type="http://schemas.openxmlformats.org/officeDocument/2006/relationships/tags" Target="../tags/tag1068.xml"/><Relationship Id="rId25" Type="http://schemas.openxmlformats.org/officeDocument/2006/relationships/tags" Target="../tags/tag1076.xml"/><Relationship Id="rId33" Type="http://schemas.openxmlformats.org/officeDocument/2006/relationships/tags" Target="../tags/tag1084.xml"/><Relationship Id="rId38" Type="http://schemas.openxmlformats.org/officeDocument/2006/relationships/tags" Target="../tags/tag1089.xml"/><Relationship Id="rId46" Type="http://schemas.openxmlformats.org/officeDocument/2006/relationships/slide" Target="slide21.xml"/><Relationship Id="rId20" Type="http://schemas.openxmlformats.org/officeDocument/2006/relationships/tags" Target="../tags/tag1071.xml"/><Relationship Id="rId41" Type="http://schemas.openxmlformats.org/officeDocument/2006/relationships/slide" Target="slide4.xml"/><Relationship Id="rId1" Type="http://schemas.openxmlformats.org/officeDocument/2006/relationships/tags" Target="../tags/tag1052.xml"/><Relationship Id="rId6" Type="http://schemas.openxmlformats.org/officeDocument/2006/relationships/tags" Target="../tags/tag105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102.xml"/><Relationship Id="rId18" Type="http://schemas.openxmlformats.org/officeDocument/2006/relationships/tags" Target="../tags/tag1107.xml"/><Relationship Id="rId26" Type="http://schemas.openxmlformats.org/officeDocument/2006/relationships/tags" Target="../tags/tag1115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110.xml"/><Relationship Id="rId34" Type="http://schemas.openxmlformats.org/officeDocument/2006/relationships/tags" Target="../tags/tag1123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096.xml"/><Relationship Id="rId2" Type="http://schemas.openxmlformats.org/officeDocument/2006/relationships/tags" Target="../tags/tag1091.xml"/><Relationship Id="rId16" Type="http://schemas.openxmlformats.org/officeDocument/2006/relationships/tags" Target="../tags/tag1105.xml"/><Relationship Id="rId29" Type="http://schemas.openxmlformats.org/officeDocument/2006/relationships/tags" Target="../tags/tag1118.xml"/><Relationship Id="rId11" Type="http://schemas.openxmlformats.org/officeDocument/2006/relationships/tags" Target="../tags/tag1100.xml"/><Relationship Id="rId24" Type="http://schemas.openxmlformats.org/officeDocument/2006/relationships/tags" Target="../tags/tag1113.xml"/><Relationship Id="rId32" Type="http://schemas.openxmlformats.org/officeDocument/2006/relationships/tags" Target="../tags/tag1121.xml"/><Relationship Id="rId37" Type="http://schemas.openxmlformats.org/officeDocument/2006/relationships/tags" Target="../tags/tag1126.xml"/><Relationship Id="rId40" Type="http://schemas.openxmlformats.org/officeDocument/2006/relationships/notesSlide" Target="../notesSlides/notesSlide21.xml"/><Relationship Id="rId45" Type="http://schemas.openxmlformats.org/officeDocument/2006/relationships/slide" Target="slide20.xml"/><Relationship Id="rId5" Type="http://schemas.openxmlformats.org/officeDocument/2006/relationships/tags" Target="../tags/tag1094.xml"/><Relationship Id="rId15" Type="http://schemas.openxmlformats.org/officeDocument/2006/relationships/tags" Target="../tags/tag1104.xml"/><Relationship Id="rId23" Type="http://schemas.openxmlformats.org/officeDocument/2006/relationships/tags" Target="../tags/tag1112.xml"/><Relationship Id="rId28" Type="http://schemas.openxmlformats.org/officeDocument/2006/relationships/tags" Target="../tags/tag1117.xml"/><Relationship Id="rId36" Type="http://schemas.openxmlformats.org/officeDocument/2006/relationships/tags" Target="../tags/tag1125.xml"/><Relationship Id="rId49" Type="http://schemas.openxmlformats.org/officeDocument/2006/relationships/slide" Target="slide31.xml"/><Relationship Id="rId10" Type="http://schemas.openxmlformats.org/officeDocument/2006/relationships/tags" Target="../tags/tag1099.xml"/><Relationship Id="rId19" Type="http://schemas.openxmlformats.org/officeDocument/2006/relationships/tags" Target="../tags/tag1108.xml"/><Relationship Id="rId31" Type="http://schemas.openxmlformats.org/officeDocument/2006/relationships/tags" Target="../tags/tag1120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093.xml"/><Relationship Id="rId9" Type="http://schemas.openxmlformats.org/officeDocument/2006/relationships/tags" Target="../tags/tag1098.xml"/><Relationship Id="rId14" Type="http://schemas.openxmlformats.org/officeDocument/2006/relationships/tags" Target="../tags/tag1103.xml"/><Relationship Id="rId22" Type="http://schemas.openxmlformats.org/officeDocument/2006/relationships/tags" Target="../tags/tag1111.xml"/><Relationship Id="rId27" Type="http://schemas.openxmlformats.org/officeDocument/2006/relationships/tags" Target="../tags/tag1116.xml"/><Relationship Id="rId30" Type="http://schemas.openxmlformats.org/officeDocument/2006/relationships/tags" Target="../tags/tag1119.xml"/><Relationship Id="rId35" Type="http://schemas.openxmlformats.org/officeDocument/2006/relationships/tags" Target="../tags/tag1124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097.xml"/><Relationship Id="rId51" Type="http://schemas.openxmlformats.org/officeDocument/2006/relationships/slide" Target="slide35.xml"/><Relationship Id="rId3" Type="http://schemas.openxmlformats.org/officeDocument/2006/relationships/tags" Target="../tags/tag1092.xml"/><Relationship Id="rId12" Type="http://schemas.openxmlformats.org/officeDocument/2006/relationships/tags" Target="../tags/tag1101.xml"/><Relationship Id="rId17" Type="http://schemas.openxmlformats.org/officeDocument/2006/relationships/tags" Target="../tags/tag1106.xml"/><Relationship Id="rId25" Type="http://schemas.openxmlformats.org/officeDocument/2006/relationships/tags" Target="../tags/tag1114.xml"/><Relationship Id="rId33" Type="http://schemas.openxmlformats.org/officeDocument/2006/relationships/tags" Target="../tags/tag1122.xml"/><Relationship Id="rId38" Type="http://schemas.openxmlformats.org/officeDocument/2006/relationships/tags" Target="../tags/tag1127.xml"/><Relationship Id="rId46" Type="http://schemas.openxmlformats.org/officeDocument/2006/relationships/slide" Target="slide21.xml"/><Relationship Id="rId20" Type="http://schemas.openxmlformats.org/officeDocument/2006/relationships/tags" Target="../tags/tag1109.xml"/><Relationship Id="rId41" Type="http://schemas.openxmlformats.org/officeDocument/2006/relationships/slide" Target="slide4.xml"/><Relationship Id="rId1" Type="http://schemas.openxmlformats.org/officeDocument/2006/relationships/tags" Target="../tags/tag1090.xml"/><Relationship Id="rId6" Type="http://schemas.openxmlformats.org/officeDocument/2006/relationships/tags" Target="../tags/tag109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135.xml"/><Relationship Id="rId13" Type="http://schemas.openxmlformats.org/officeDocument/2006/relationships/tags" Target="../tags/tag1140.xml"/><Relationship Id="rId18" Type="http://schemas.openxmlformats.org/officeDocument/2006/relationships/tags" Target="../tags/tag1145.xml"/><Relationship Id="rId26" Type="http://schemas.openxmlformats.org/officeDocument/2006/relationships/chart" Target="../charts/chart4.xml"/><Relationship Id="rId3" Type="http://schemas.openxmlformats.org/officeDocument/2006/relationships/tags" Target="../tags/tag1130.xml"/><Relationship Id="rId21" Type="http://schemas.openxmlformats.org/officeDocument/2006/relationships/tags" Target="../tags/tag1148.xml"/><Relationship Id="rId7" Type="http://schemas.openxmlformats.org/officeDocument/2006/relationships/tags" Target="../tags/tag1134.xml"/><Relationship Id="rId12" Type="http://schemas.openxmlformats.org/officeDocument/2006/relationships/tags" Target="../tags/tag1139.xml"/><Relationship Id="rId17" Type="http://schemas.openxmlformats.org/officeDocument/2006/relationships/tags" Target="../tags/tag1144.xml"/><Relationship Id="rId25" Type="http://schemas.openxmlformats.org/officeDocument/2006/relationships/chart" Target="../charts/chart3.xml"/><Relationship Id="rId2" Type="http://schemas.openxmlformats.org/officeDocument/2006/relationships/tags" Target="../tags/tag1129.xml"/><Relationship Id="rId16" Type="http://schemas.openxmlformats.org/officeDocument/2006/relationships/tags" Target="../tags/tag1143.xml"/><Relationship Id="rId20" Type="http://schemas.openxmlformats.org/officeDocument/2006/relationships/tags" Target="../tags/tag1147.xml"/><Relationship Id="rId1" Type="http://schemas.openxmlformats.org/officeDocument/2006/relationships/tags" Target="../tags/tag1128.xml"/><Relationship Id="rId6" Type="http://schemas.openxmlformats.org/officeDocument/2006/relationships/tags" Target="../tags/tag1133.xml"/><Relationship Id="rId11" Type="http://schemas.openxmlformats.org/officeDocument/2006/relationships/tags" Target="../tags/tag1138.xml"/><Relationship Id="rId24" Type="http://schemas.openxmlformats.org/officeDocument/2006/relationships/image" Target="../media/image71.emf"/><Relationship Id="rId5" Type="http://schemas.openxmlformats.org/officeDocument/2006/relationships/tags" Target="../tags/tag1132.xml"/><Relationship Id="rId15" Type="http://schemas.openxmlformats.org/officeDocument/2006/relationships/tags" Target="../tags/tag1142.xml"/><Relationship Id="rId23" Type="http://schemas.openxmlformats.org/officeDocument/2006/relationships/notesSlide" Target="../notesSlides/notesSlide23.xml"/><Relationship Id="rId28" Type="http://schemas.openxmlformats.org/officeDocument/2006/relationships/chart" Target="../charts/chart6.xml"/><Relationship Id="rId10" Type="http://schemas.openxmlformats.org/officeDocument/2006/relationships/tags" Target="../tags/tag1137.xml"/><Relationship Id="rId19" Type="http://schemas.openxmlformats.org/officeDocument/2006/relationships/tags" Target="../tags/tag1146.xml"/><Relationship Id="rId4" Type="http://schemas.openxmlformats.org/officeDocument/2006/relationships/tags" Target="../tags/tag1131.xml"/><Relationship Id="rId9" Type="http://schemas.openxmlformats.org/officeDocument/2006/relationships/tags" Target="../tags/tag1136.xml"/><Relationship Id="rId14" Type="http://schemas.openxmlformats.org/officeDocument/2006/relationships/tags" Target="../tags/tag1141.xml"/><Relationship Id="rId22" Type="http://schemas.openxmlformats.org/officeDocument/2006/relationships/slideLayout" Target="../slideLayouts/slideLayout57.xml"/><Relationship Id="rId27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56.xml"/><Relationship Id="rId13" Type="http://schemas.openxmlformats.org/officeDocument/2006/relationships/tags" Target="../tags/tag1161.xml"/><Relationship Id="rId18" Type="http://schemas.openxmlformats.org/officeDocument/2006/relationships/notesSlide" Target="../notesSlides/notesSlide24.xml"/><Relationship Id="rId3" Type="http://schemas.openxmlformats.org/officeDocument/2006/relationships/tags" Target="../tags/tag1151.xml"/><Relationship Id="rId21" Type="http://schemas.openxmlformats.org/officeDocument/2006/relationships/chart" Target="../charts/chart9.xml"/><Relationship Id="rId7" Type="http://schemas.openxmlformats.org/officeDocument/2006/relationships/tags" Target="../tags/tag1155.xml"/><Relationship Id="rId12" Type="http://schemas.openxmlformats.org/officeDocument/2006/relationships/tags" Target="../tags/tag1160.xml"/><Relationship Id="rId17" Type="http://schemas.openxmlformats.org/officeDocument/2006/relationships/slideLayout" Target="../slideLayouts/slideLayout57.xml"/><Relationship Id="rId2" Type="http://schemas.openxmlformats.org/officeDocument/2006/relationships/tags" Target="../tags/tag1150.xml"/><Relationship Id="rId16" Type="http://schemas.openxmlformats.org/officeDocument/2006/relationships/tags" Target="../tags/tag1164.xml"/><Relationship Id="rId20" Type="http://schemas.openxmlformats.org/officeDocument/2006/relationships/chart" Target="../charts/chart8.xml"/><Relationship Id="rId1" Type="http://schemas.openxmlformats.org/officeDocument/2006/relationships/tags" Target="../tags/tag1149.xml"/><Relationship Id="rId6" Type="http://schemas.openxmlformats.org/officeDocument/2006/relationships/tags" Target="../tags/tag1154.xml"/><Relationship Id="rId11" Type="http://schemas.openxmlformats.org/officeDocument/2006/relationships/tags" Target="../tags/tag1159.xml"/><Relationship Id="rId5" Type="http://schemas.openxmlformats.org/officeDocument/2006/relationships/tags" Target="../tags/tag1153.xml"/><Relationship Id="rId15" Type="http://schemas.openxmlformats.org/officeDocument/2006/relationships/tags" Target="../tags/tag1163.xml"/><Relationship Id="rId10" Type="http://schemas.openxmlformats.org/officeDocument/2006/relationships/tags" Target="../tags/tag1158.xml"/><Relationship Id="rId19" Type="http://schemas.openxmlformats.org/officeDocument/2006/relationships/chart" Target="../charts/chart7.xml"/><Relationship Id="rId4" Type="http://schemas.openxmlformats.org/officeDocument/2006/relationships/tags" Target="../tags/tag1152.xml"/><Relationship Id="rId9" Type="http://schemas.openxmlformats.org/officeDocument/2006/relationships/tags" Target="../tags/tag1157.xml"/><Relationship Id="rId14" Type="http://schemas.openxmlformats.org/officeDocument/2006/relationships/tags" Target="../tags/tag1162.xml"/><Relationship Id="rId2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172.xml"/><Relationship Id="rId13" Type="http://schemas.openxmlformats.org/officeDocument/2006/relationships/chart" Target="../charts/chart10.xml"/><Relationship Id="rId3" Type="http://schemas.openxmlformats.org/officeDocument/2006/relationships/tags" Target="../tags/tag1167.xml"/><Relationship Id="rId7" Type="http://schemas.openxmlformats.org/officeDocument/2006/relationships/tags" Target="../tags/tag1171.xml"/><Relationship Id="rId12" Type="http://schemas.openxmlformats.org/officeDocument/2006/relationships/notesSlide" Target="../notesSlides/notesSlide25.xml"/><Relationship Id="rId2" Type="http://schemas.openxmlformats.org/officeDocument/2006/relationships/tags" Target="../tags/tag1166.xml"/><Relationship Id="rId1" Type="http://schemas.openxmlformats.org/officeDocument/2006/relationships/tags" Target="../tags/tag1165.xml"/><Relationship Id="rId6" Type="http://schemas.openxmlformats.org/officeDocument/2006/relationships/tags" Target="../tags/tag1170.xml"/><Relationship Id="rId11" Type="http://schemas.openxmlformats.org/officeDocument/2006/relationships/slideLayout" Target="../slideLayouts/slideLayout58.xml"/><Relationship Id="rId5" Type="http://schemas.openxmlformats.org/officeDocument/2006/relationships/tags" Target="../tags/tag1169.xml"/><Relationship Id="rId15" Type="http://schemas.openxmlformats.org/officeDocument/2006/relationships/image" Target="../media/image1.png"/><Relationship Id="rId10" Type="http://schemas.openxmlformats.org/officeDocument/2006/relationships/tags" Target="../tags/tag1174.xml"/><Relationship Id="rId4" Type="http://schemas.openxmlformats.org/officeDocument/2006/relationships/tags" Target="../tags/tag1168.xml"/><Relationship Id="rId9" Type="http://schemas.openxmlformats.org/officeDocument/2006/relationships/tags" Target="../tags/tag1173.xml"/><Relationship Id="rId1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1187.xml"/><Relationship Id="rId18" Type="http://schemas.openxmlformats.org/officeDocument/2006/relationships/tags" Target="../tags/tag1192.xml"/><Relationship Id="rId26" Type="http://schemas.openxmlformats.org/officeDocument/2006/relationships/tags" Target="../tags/tag1200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195.xml"/><Relationship Id="rId34" Type="http://schemas.openxmlformats.org/officeDocument/2006/relationships/tags" Target="../tags/tag1208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181.xml"/><Relationship Id="rId2" Type="http://schemas.openxmlformats.org/officeDocument/2006/relationships/tags" Target="../tags/tag1176.xml"/><Relationship Id="rId16" Type="http://schemas.openxmlformats.org/officeDocument/2006/relationships/tags" Target="../tags/tag1190.xml"/><Relationship Id="rId29" Type="http://schemas.openxmlformats.org/officeDocument/2006/relationships/tags" Target="../tags/tag1203.xml"/><Relationship Id="rId11" Type="http://schemas.openxmlformats.org/officeDocument/2006/relationships/tags" Target="../tags/tag1185.xml"/><Relationship Id="rId24" Type="http://schemas.openxmlformats.org/officeDocument/2006/relationships/tags" Target="../tags/tag1198.xml"/><Relationship Id="rId32" Type="http://schemas.openxmlformats.org/officeDocument/2006/relationships/tags" Target="../tags/tag1206.xml"/><Relationship Id="rId37" Type="http://schemas.openxmlformats.org/officeDocument/2006/relationships/tags" Target="../tags/tag1211.xml"/><Relationship Id="rId40" Type="http://schemas.openxmlformats.org/officeDocument/2006/relationships/notesSlide" Target="../notesSlides/notesSlide26.xml"/><Relationship Id="rId45" Type="http://schemas.openxmlformats.org/officeDocument/2006/relationships/slide" Target="slide20.xml"/><Relationship Id="rId5" Type="http://schemas.openxmlformats.org/officeDocument/2006/relationships/tags" Target="../tags/tag1179.xml"/><Relationship Id="rId15" Type="http://schemas.openxmlformats.org/officeDocument/2006/relationships/tags" Target="../tags/tag1189.xml"/><Relationship Id="rId23" Type="http://schemas.openxmlformats.org/officeDocument/2006/relationships/tags" Target="../tags/tag1197.xml"/><Relationship Id="rId28" Type="http://schemas.openxmlformats.org/officeDocument/2006/relationships/tags" Target="../tags/tag1202.xml"/><Relationship Id="rId36" Type="http://schemas.openxmlformats.org/officeDocument/2006/relationships/tags" Target="../tags/tag1210.xml"/><Relationship Id="rId49" Type="http://schemas.openxmlformats.org/officeDocument/2006/relationships/slide" Target="slide31.xml"/><Relationship Id="rId10" Type="http://schemas.openxmlformats.org/officeDocument/2006/relationships/tags" Target="../tags/tag1184.xml"/><Relationship Id="rId19" Type="http://schemas.openxmlformats.org/officeDocument/2006/relationships/tags" Target="../tags/tag1193.xml"/><Relationship Id="rId31" Type="http://schemas.openxmlformats.org/officeDocument/2006/relationships/tags" Target="../tags/tag1205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178.xml"/><Relationship Id="rId9" Type="http://schemas.openxmlformats.org/officeDocument/2006/relationships/tags" Target="../tags/tag1183.xml"/><Relationship Id="rId14" Type="http://schemas.openxmlformats.org/officeDocument/2006/relationships/tags" Target="../tags/tag1188.xml"/><Relationship Id="rId22" Type="http://schemas.openxmlformats.org/officeDocument/2006/relationships/tags" Target="../tags/tag1196.xml"/><Relationship Id="rId27" Type="http://schemas.openxmlformats.org/officeDocument/2006/relationships/tags" Target="../tags/tag1201.xml"/><Relationship Id="rId30" Type="http://schemas.openxmlformats.org/officeDocument/2006/relationships/tags" Target="../tags/tag1204.xml"/><Relationship Id="rId35" Type="http://schemas.openxmlformats.org/officeDocument/2006/relationships/tags" Target="../tags/tag1209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182.xml"/><Relationship Id="rId51" Type="http://schemas.openxmlformats.org/officeDocument/2006/relationships/slide" Target="slide35.xml"/><Relationship Id="rId3" Type="http://schemas.openxmlformats.org/officeDocument/2006/relationships/tags" Target="../tags/tag1177.xml"/><Relationship Id="rId12" Type="http://schemas.openxmlformats.org/officeDocument/2006/relationships/tags" Target="../tags/tag1186.xml"/><Relationship Id="rId17" Type="http://schemas.openxmlformats.org/officeDocument/2006/relationships/tags" Target="../tags/tag1191.xml"/><Relationship Id="rId25" Type="http://schemas.openxmlformats.org/officeDocument/2006/relationships/tags" Target="../tags/tag1199.xml"/><Relationship Id="rId33" Type="http://schemas.openxmlformats.org/officeDocument/2006/relationships/tags" Target="../tags/tag1207.xml"/><Relationship Id="rId38" Type="http://schemas.openxmlformats.org/officeDocument/2006/relationships/tags" Target="../tags/tag1212.xml"/><Relationship Id="rId46" Type="http://schemas.openxmlformats.org/officeDocument/2006/relationships/slide" Target="slide21.xml"/><Relationship Id="rId20" Type="http://schemas.openxmlformats.org/officeDocument/2006/relationships/tags" Target="../tags/tag1194.xml"/><Relationship Id="rId41" Type="http://schemas.openxmlformats.org/officeDocument/2006/relationships/slide" Target="slide4.xml"/><Relationship Id="rId1" Type="http://schemas.openxmlformats.org/officeDocument/2006/relationships/tags" Target="../tags/tag1175.xml"/><Relationship Id="rId6" Type="http://schemas.openxmlformats.org/officeDocument/2006/relationships/tags" Target="../tags/tag11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213.xml"/><Relationship Id="rId6" Type="http://schemas.openxmlformats.org/officeDocument/2006/relationships/chart" Target="../charts/char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83.png"/><Relationship Id="rId3" Type="http://schemas.openxmlformats.org/officeDocument/2006/relationships/tags" Target="../tags/tag1216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82.png"/><Relationship Id="rId2" Type="http://schemas.openxmlformats.org/officeDocument/2006/relationships/tags" Target="../tags/tag1215.xml"/><Relationship Id="rId1" Type="http://schemas.openxmlformats.org/officeDocument/2006/relationships/tags" Target="../tags/tag1214.xml"/><Relationship Id="rId6" Type="http://schemas.openxmlformats.org/officeDocument/2006/relationships/tags" Target="../tags/tag1219.xml"/><Relationship Id="rId11" Type="http://schemas.openxmlformats.org/officeDocument/2006/relationships/chart" Target="../charts/chart15.xml"/><Relationship Id="rId5" Type="http://schemas.openxmlformats.org/officeDocument/2006/relationships/tags" Target="../tags/tag1218.xml"/><Relationship Id="rId10" Type="http://schemas.openxmlformats.org/officeDocument/2006/relationships/chart" Target="../charts/chart14.xml"/><Relationship Id="rId4" Type="http://schemas.openxmlformats.org/officeDocument/2006/relationships/tags" Target="../tags/tag1217.xml"/><Relationship Id="rId9" Type="http://schemas.openxmlformats.org/officeDocument/2006/relationships/chart" Target="../charts/chart13.xml"/><Relationship Id="rId14" Type="http://schemas.openxmlformats.org/officeDocument/2006/relationships/chart" Target="../charts/chart16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232.xml"/><Relationship Id="rId18" Type="http://schemas.openxmlformats.org/officeDocument/2006/relationships/tags" Target="../tags/tag1237.xml"/><Relationship Id="rId26" Type="http://schemas.openxmlformats.org/officeDocument/2006/relationships/tags" Target="../tags/tag1245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240.xml"/><Relationship Id="rId34" Type="http://schemas.openxmlformats.org/officeDocument/2006/relationships/tags" Target="../tags/tag1253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226.xml"/><Relationship Id="rId2" Type="http://schemas.openxmlformats.org/officeDocument/2006/relationships/tags" Target="../tags/tag1221.xml"/><Relationship Id="rId16" Type="http://schemas.openxmlformats.org/officeDocument/2006/relationships/tags" Target="../tags/tag1235.xml"/><Relationship Id="rId29" Type="http://schemas.openxmlformats.org/officeDocument/2006/relationships/tags" Target="../tags/tag1248.xml"/><Relationship Id="rId11" Type="http://schemas.openxmlformats.org/officeDocument/2006/relationships/tags" Target="../tags/tag1230.xml"/><Relationship Id="rId24" Type="http://schemas.openxmlformats.org/officeDocument/2006/relationships/tags" Target="../tags/tag1243.xml"/><Relationship Id="rId32" Type="http://schemas.openxmlformats.org/officeDocument/2006/relationships/tags" Target="../tags/tag1251.xml"/><Relationship Id="rId37" Type="http://schemas.openxmlformats.org/officeDocument/2006/relationships/tags" Target="../tags/tag1256.xml"/><Relationship Id="rId40" Type="http://schemas.openxmlformats.org/officeDocument/2006/relationships/notesSlide" Target="../notesSlides/notesSlide29.xml"/><Relationship Id="rId45" Type="http://schemas.openxmlformats.org/officeDocument/2006/relationships/slide" Target="slide20.xml"/><Relationship Id="rId5" Type="http://schemas.openxmlformats.org/officeDocument/2006/relationships/tags" Target="../tags/tag1224.xml"/><Relationship Id="rId15" Type="http://schemas.openxmlformats.org/officeDocument/2006/relationships/tags" Target="../tags/tag1234.xml"/><Relationship Id="rId23" Type="http://schemas.openxmlformats.org/officeDocument/2006/relationships/tags" Target="../tags/tag1242.xml"/><Relationship Id="rId28" Type="http://schemas.openxmlformats.org/officeDocument/2006/relationships/tags" Target="../tags/tag1247.xml"/><Relationship Id="rId36" Type="http://schemas.openxmlformats.org/officeDocument/2006/relationships/tags" Target="../tags/tag1255.xml"/><Relationship Id="rId49" Type="http://schemas.openxmlformats.org/officeDocument/2006/relationships/slide" Target="slide31.xml"/><Relationship Id="rId10" Type="http://schemas.openxmlformats.org/officeDocument/2006/relationships/tags" Target="../tags/tag1229.xml"/><Relationship Id="rId19" Type="http://schemas.openxmlformats.org/officeDocument/2006/relationships/tags" Target="../tags/tag1238.xml"/><Relationship Id="rId31" Type="http://schemas.openxmlformats.org/officeDocument/2006/relationships/tags" Target="../tags/tag1250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223.xml"/><Relationship Id="rId9" Type="http://schemas.openxmlformats.org/officeDocument/2006/relationships/tags" Target="../tags/tag1228.xml"/><Relationship Id="rId14" Type="http://schemas.openxmlformats.org/officeDocument/2006/relationships/tags" Target="../tags/tag1233.xml"/><Relationship Id="rId22" Type="http://schemas.openxmlformats.org/officeDocument/2006/relationships/tags" Target="../tags/tag1241.xml"/><Relationship Id="rId27" Type="http://schemas.openxmlformats.org/officeDocument/2006/relationships/tags" Target="../tags/tag1246.xml"/><Relationship Id="rId30" Type="http://schemas.openxmlformats.org/officeDocument/2006/relationships/tags" Target="../tags/tag1249.xml"/><Relationship Id="rId35" Type="http://schemas.openxmlformats.org/officeDocument/2006/relationships/tags" Target="../tags/tag1254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227.xml"/><Relationship Id="rId51" Type="http://schemas.openxmlformats.org/officeDocument/2006/relationships/slide" Target="slide35.xml"/><Relationship Id="rId3" Type="http://schemas.openxmlformats.org/officeDocument/2006/relationships/tags" Target="../tags/tag1222.xml"/><Relationship Id="rId12" Type="http://schemas.openxmlformats.org/officeDocument/2006/relationships/tags" Target="../tags/tag1231.xml"/><Relationship Id="rId17" Type="http://schemas.openxmlformats.org/officeDocument/2006/relationships/tags" Target="../tags/tag1236.xml"/><Relationship Id="rId25" Type="http://schemas.openxmlformats.org/officeDocument/2006/relationships/tags" Target="../tags/tag1244.xml"/><Relationship Id="rId33" Type="http://schemas.openxmlformats.org/officeDocument/2006/relationships/tags" Target="../tags/tag1252.xml"/><Relationship Id="rId38" Type="http://schemas.openxmlformats.org/officeDocument/2006/relationships/tags" Target="../tags/tag1257.xml"/><Relationship Id="rId46" Type="http://schemas.openxmlformats.org/officeDocument/2006/relationships/slide" Target="slide21.xml"/><Relationship Id="rId20" Type="http://schemas.openxmlformats.org/officeDocument/2006/relationships/tags" Target="../tags/tag1239.xml"/><Relationship Id="rId41" Type="http://schemas.openxmlformats.org/officeDocument/2006/relationships/slide" Target="slide4.xml"/><Relationship Id="rId1" Type="http://schemas.openxmlformats.org/officeDocument/2006/relationships/tags" Target="../tags/tag1220.xml"/><Relationship Id="rId6" Type="http://schemas.openxmlformats.org/officeDocument/2006/relationships/tags" Target="../tags/tag122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865.xml"/><Relationship Id="rId18" Type="http://schemas.openxmlformats.org/officeDocument/2006/relationships/tags" Target="../tags/tag870.xml"/><Relationship Id="rId26" Type="http://schemas.openxmlformats.org/officeDocument/2006/relationships/tags" Target="../tags/tag878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873.xml"/><Relationship Id="rId34" Type="http://schemas.openxmlformats.org/officeDocument/2006/relationships/tags" Target="../tags/tag886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859.xml"/><Relationship Id="rId2" Type="http://schemas.openxmlformats.org/officeDocument/2006/relationships/tags" Target="../tags/tag854.xml"/><Relationship Id="rId16" Type="http://schemas.openxmlformats.org/officeDocument/2006/relationships/tags" Target="../tags/tag868.xml"/><Relationship Id="rId29" Type="http://schemas.openxmlformats.org/officeDocument/2006/relationships/tags" Target="../tags/tag881.xml"/><Relationship Id="rId11" Type="http://schemas.openxmlformats.org/officeDocument/2006/relationships/tags" Target="../tags/tag863.xml"/><Relationship Id="rId24" Type="http://schemas.openxmlformats.org/officeDocument/2006/relationships/tags" Target="../tags/tag876.xml"/><Relationship Id="rId32" Type="http://schemas.openxmlformats.org/officeDocument/2006/relationships/tags" Target="../tags/tag884.xml"/><Relationship Id="rId37" Type="http://schemas.openxmlformats.org/officeDocument/2006/relationships/tags" Target="../tags/tag889.xml"/><Relationship Id="rId40" Type="http://schemas.openxmlformats.org/officeDocument/2006/relationships/notesSlide" Target="../notesSlides/notesSlide3.xml"/><Relationship Id="rId45" Type="http://schemas.openxmlformats.org/officeDocument/2006/relationships/slide" Target="slide20.xml"/><Relationship Id="rId5" Type="http://schemas.openxmlformats.org/officeDocument/2006/relationships/tags" Target="../tags/tag857.xml"/><Relationship Id="rId15" Type="http://schemas.openxmlformats.org/officeDocument/2006/relationships/tags" Target="../tags/tag867.xml"/><Relationship Id="rId23" Type="http://schemas.openxmlformats.org/officeDocument/2006/relationships/tags" Target="../tags/tag875.xml"/><Relationship Id="rId28" Type="http://schemas.openxmlformats.org/officeDocument/2006/relationships/tags" Target="../tags/tag880.xml"/><Relationship Id="rId36" Type="http://schemas.openxmlformats.org/officeDocument/2006/relationships/tags" Target="../tags/tag888.xml"/><Relationship Id="rId49" Type="http://schemas.openxmlformats.org/officeDocument/2006/relationships/slide" Target="slide31.xml"/><Relationship Id="rId10" Type="http://schemas.openxmlformats.org/officeDocument/2006/relationships/tags" Target="../tags/tag862.xml"/><Relationship Id="rId19" Type="http://schemas.openxmlformats.org/officeDocument/2006/relationships/tags" Target="../tags/tag871.xml"/><Relationship Id="rId31" Type="http://schemas.openxmlformats.org/officeDocument/2006/relationships/tags" Target="../tags/tag883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856.xml"/><Relationship Id="rId9" Type="http://schemas.openxmlformats.org/officeDocument/2006/relationships/tags" Target="../tags/tag861.xml"/><Relationship Id="rId14" Type="http://schemas.openxmlformats.org/officeDocument/2006/relationships/tags" Target="../tags/tag866.xml"/><Relationship Id="rId22" Type="http://schemas.openxmlformats.org/officeDocument/2006/relationships/tags" Target="../tags/tag874.xml"/><Relationship Id="rId27" Type="http://schemas.openxmlformats.org/officeDocument/2006/relationships/tags" Target="../tags/tag879.xml"/><Relationship Id="rId30" Type="http://schemas.openxmlformats.org/officeDocument/2006/relationships/tags" Target="../tags/tag882.xml"/><Relationship Id="rId35" Type="http://schemas.openxmlformats.org/officeDocument/2006/relationships/tags" Target="../tags/tag887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860.xml"/><Relationship Id="rId51" Type="http://schemas.openxmlformats.org/officeDocument/2006/relationships/slide" Target="slide35.xml"/><Relationship Id="rId3" Type="http://schemas.openxmlformats.org/officeDocument/2006/relationships/tags" Target="../tags/tag855.xml"/><Relationship Id="rId12" Type="http://schemas.openxmlformats.org/officeDocument/2006/relationships/tags" Target="../tags/tag864.xml"/><Relationship Id="rId17" Type="http://schemas.openxmlformats.org/officeDocument/2006/relationships/tags" Target="../tags/tag869.xml"/><Relationship Id="rId25" Type="http://schemas.openxmlformats.org/officeDocument/2006/relationships/tags" Target="../tags/tag877.xml"/><Relationship Id="rId33" Type="http://schemas.openxmlformats.org/officeDocument/2006/relationships/tags" Target="../tags/tag885.xml"/><Relationship Id="rId38" Type="http://schemas.openxmlformats.org/officeDocument/2006/relationships/tags" Target="../tags/tag890.xml"/><Relationship Id="rId46" Type="http://schemas.openxmlformats.org/officeDocument/2006/relationships/slide" Target="slide21.xml"/><Relationship Id="rId20" Type="http://schemas.openxmlformats.org/officeDocument/2006/relationships/tags" Target="../tags/tag872.xml"/><Relationship Id="rId41" Type="http://schemas.openxmlformats.org/officeDocument/2006/relationships/slide" Target="slide4.xml"/><Relationship Id="rId1" Type="http://schemas.openxmlformats.org/officeDocument/2006/relationships/tags" Target="../tags/tag853.xml"/><Relationship Id="rId6" Type="http://schemas.openxmlformats.org/officeDocument/2006/relationships/tags" Target="../tags/tag85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tags" Target="../tags/tag1260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tags" Target="../tags/tag1259.xml"/><Relationship Id="rId1" Type="http://schemas.openxmlformats.org/officeDocument/2006/relationships/tags" Target="../tags/tag1258.xml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88.jpe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87.png"/><Relationship Id="rId4" Type="http://schemas.openxmlformats.org/officeDocument/2006/relationships/tags" Target="../tags/tag1261.xml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1274.xml"/><Relationship Id="rId18" Type="http://schemas.openxmlformats.org/officeDocument/2006/relationships/tags" Target="../tags/tag1279.xml"/><Relationship Id="rId26" Type="http://schemas.openxmlformats.org/officeDocument/2006/relationships/tags" Target="../tags/tag1287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282.xml"/><Relationship Id="rId34" Type="http://schemas.openxmlformats.org/officeDocument/2006/relationships/tags" Target="../tags/tag1295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268.xml"/><Relationship Id="rId2" Type="http://schemas.openxmlformats.org/officeDocument/2006/relationships/tags" Target="../tags/tag1263.xml"/><Relationship Id="rId16" Type="http://schemas.openxmlformats.org/officeDocument/2006/relationships/tags" Target="../tags/tag1277.xml"/><Relationship Id="rId29" Type="http://schemas.openxmlformats.org/officeDocument/2006/relationships/tags" Target="../tags/tag1290.xml"/><Relationship Id="rId11" Type="http://schemas.openxmlformats.org/officeDocument/2006/relationships/tags" Target="../tags/tag1272.xml"/><Relationship Id="rId24" Type="http://schemas.openxmlformats.org/officeDocument/2006/relationships/tags" Target="../tags/tag1285.xml"/><Relationship Id="rId32" Type="http://schemas.openxmlformats.org/officeDocument/2006/relationships/tags" Target="../tags/tag1293.xml"/><Relationship Id="rId37" Type="http://schemas.openxmlformats.org/officeDocument/2006/relationships/tags" Target="../tags/tag1298.xml"/><Relationship Id="rId40" Type="http://schemas.openxmlformats.org/officeDocument/2006/relationships/notesSlide" Target="../notesSlides/notesSlide31.xml"/><Relationship Id="rId45" Type="http://schemas.openxmlformats.org/officeDocument/2006/relationships/slide" Target="slide20.xml"/><Relationship Id="rId5" Type="http://schemas.openxmlformats.org/officeDocument/2006/relationships/tags" Target="../tags/tag1266.xml"/><Relationship Id="rId15" Type="http://schemas.openxmlformats.org/officeDocument/2006/relationships/tags" Target="../tags/tag1276.xml"/><Relationship Id="rId23" Type="http://schemas.openxmlformats.org/officeDocument/2006/relationships/tags" Target="../tags/tag1284.xml"/><Relationship Id="rId28" Type="http://schemas.openxmlformats.org/officeDocument/2006/relationships/tags" Target="../tags/tag1289.xml"/><Relationship Id="rId36" Type="http://schemas.openxmlformats.org/officeDocument/2006/relationships/tags" Target="../tags/tag1297.xml"/><Relationship Id="rId49" Type="http://schemas.openxmlformats.org/officeDocument/2006/relationships/slide" Target="slide31.xml"/><Relationship Id="rId10" Type="http://schemas.openxmlformats.org/officeDocument/2006/relationships/tags" Target="../tags/tag1271.xml"/><Relationship Id="rId19" Type="http://schemas.openxmlformats.org/officeDocument/2006/relationships/tags" Target="../tags/tag1280.xml"/><Relationship Id="rId31" Type="http://schemas.openxmlformats.org/officeDocument/2006/relationships/tags" Target="../tags/tag1292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265.xml"/><Relationship Id="rId9" Type="http://schemas.openxmlformats.org/officeDocument/2006/relationships/tags" Target="../tags/tag1270.xml"/><Relationship Id="rId14" Type="http://schemas.openxmlformats.org/officeDocument/2006/relationships/tags" Target="../tags/tag1275.xml"/><Relationship Id="rId22" Type="http://schemas.openxmlformats.org/officeDocument/2006/relationships/tags" Target="../tags/tag1283.xml"/><Relationship Id="rId27" Type="http://schemas.openxmlformats.org/officeDocument/2006/relationships/tags" Target="../tags/tag1288.xml"/><Relationship Id="rId30" Type="http://schemas.openxmlformats.org/officeDocument/2006/relationships/tags" Target="../tags/tag1291.xml"/><Relationship Id="rId35" Type="http://schemas.openxmlformats.org/officeDocument/2006/relationships/tags" Target="../tags/tag1296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269.xml"/><Relationship Id="rId51" Type="http://schemas.openxmlformats.org/officeDocument/2006/relationships/slide" Target="slide35.xml"/><Relationship Id="rId3" Type="http://schemas.openxmlformats.org/officeDocument/2006/relationships/tags" Target="../tags/tag1264.xml"/><Relationship Id="rId12" Type="http://schemas.openxmlformats.org/officeDocument/2006/relationships/tags" Target="../tags/tag1273.xml"/><Relationship Id="rId17" Type="http://schemas.openxmlformats.org/officeDocument/2006/relationships/tags" Target="../tags/tag1278.xml"/><Relationship Id="rId25" Type="http://schemas.openxmlformats.org/officeDocument/2006/relationships/tags" Target="../tags/tag1286.xml"/><Relationship Id="rId33" Type="http://schemas.openxmlformats.org/officeDocument/2006/relationships/tags" Target="../tags/tag1294.xml"/><Relationship Id="rId38" Type="http://schemas.openxmlformats.org/officeDocument/2006/relationships/tags" Target="../tags/tag1299.xml"/><Relationship Id="rId46" Type="http://schemas.openxmlformats.org/officeDocument/2006/relationships/slide" Target="slide21.xml"/><Relationship Id="rId20" Type="http://schemas.openxmlformats.org/officeDocument/2006/relationships/tags" Target="../tags/tag1281.xml"/><Relationship Id="rId41" Type="http://schemas.openxmlformats.org/officeDocument/2006/relationships/slide" Target="slide4.xml"/><Relationship Id="rId1" Type="http://schemas.openxmlformats.org/officeDocument/2006/relationships/tags" Target="../tags/tag1262.xml"/><Relationship Id="rId6" Type="http://schemas.openxmlformats.org/officeDocument/2006/relationships/tags" Target="../tags/tag1267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1312.xml"/><Relationship Id="rId18" Type="http://schemas.openxmlformats.org/officeDocument/2006/relationships/tags" Target="../tags/tag1317.xml"/><Relationship Id="rId26" Type="http://schemas.openxmlformats.org/officeDocument/2006/relationships/tags" Target="../tags/tag1325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320.xml"/><Relationship Id="rId34" Type="http://schemas.openxmlformats.org/officeDocument/2006/relationships/tags" Target="../tags/tag1333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306.xml"/><Relationship Id="rId2" Type="http://schemas.openxmlformats.org/officeDocument/2006/relationships/tags" Target="../tags/tag1301.xml"/><Relationship Id="rId16" Type="http://schemas.openxmlformats.org/officeDocument/2006/relationships/tags" Target="../tags/tag1315.xml"/><Relationship Id="rId29" Type="http://schemas.openxmlformats.org/officeDocument/2006/relationships/tags" Target="../tags/tag1328.xml"/><Relationship Id="rId11" Type="http://schemas.openxmlformats.org/officeDocument/2006/relationships/tags" Target="../tags/tag1310.xml"/><Relationship Id="rId24" Type="http://schemas.openxmlformats.org/officeDocument/2006/relationships/tags" Target="../tags/tag1323.xml"/><Relationship Id="rId32" Type="http://schemas.openxmlformats.org/officeDocument/2006/relationships/tags" Target="../tags/tag1331.xml"/><Relationship Id="rId37" Type="http://schemas.openxmlformats.org/officeDocument/2006/relationships/tags" Target="../tags/tag1336.xml"/><Relationship Id="rId40" Type="http://schemas.openxmlformats.org/officeDocument/2006/relationships/notesSlide" Target="../notesSlides/notesSlide32.xml"/><Relationship Id="rId45" Type="http://schemas.openxmlformats.org/officeDocument/2006/relationships/slide" Target="slide20.xml"/><Relationship Id="rId5" Type="http://schemas.openxmlformats.org/officeDocument/2006/relationships/tags" Target="../tags/tag1304.xml"/><Relationship Id="rId15" Type="http://schemas.openxmlformats.org/officeDocument/2006/relationships/tags" Target="../tags/tag1314.xml"/><Relationship Id="rId23" Type="http://schemas.openxmlformats.org/officeDocument/2006/relationships/tags" Target="../tags/tag1322.xml"/><Relationship Id="rId28" Type="http://schemas.openxmlformats.org/officeDocument/2006/relationships/tags" Target="../tags/tag1327.xml"/><Relationship Id="rId36" Type="http://schemas.openxmlformats.org/officeDocument/2006/relationships/tags" Target="../tags/tag1335.xml"/><Relationship Id="rId49" Type="http://schemas.openxmlformats.org/officeDocument/2006/relationships/slide" Target="slide31.xml"/><Relationship Id="rId10" Type="http://schemas.openxmlformats.org/officeDocument/2006/relationships/tags" Target="../tags/tag1309.xml"/><Relationship Id="rId19" Type="http://schemas.openxmlformats.org/officeDocument/2006/relationships/tags" Target="../tags/tag1318.xml"/><Relationship Id="rId31" Type="http://schemas.openxmlformats.org/officeDocument/2006/relationships/tags" Target="../tags/tag1330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303.xml"/><Relationship Id="rId9" Type="http://schemas.openxmlformats.org/officeDocument/2006/relationships/tags" Target="../tags/tag1308.xml"/><Relationship Id="rId14" Type="http://schemas.openxmlformats.org/officeDocument/2006/relationships/tags" Target="../tags/tag1313.xml"/><Relationship Id="rId22" Type="http://schemas.openxmlformats.org/officeDocument/2006/relationships/tags" Target="../tags/tag1321.xml"/><Relationship Id="rId27" Type="http://schemas.openxmlformats.org/officeDocument/2006/relationships/tags" Target="../tags/tag1326.xml"/><Relationship Id="rId30" Type="http://schemas.openxmlformats.org/officeDocument/2006/relationships/tags" Target="../tags/tag1329.xml"/><Relationship Id="rId35" Type="http://schemas.openxmlformats.org/officeDocument/2006/relationships/tags" Target="../tags/tag1334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307.xml"/><Relationship Id="rId51" Type="http://schemas.openxmlformats.org/officeDocument/2006/relationships/slide" Target="slide35.xml"/><Relationship Id="rId3" Type="http://schemas.openxmlformats.org/officeDocument/2006/relationships/tags" Target="../tags/tag1302.xml"/><Relationship Id="rId12" Type="http://schemas.openxmlformats.org/officeDocument/2006/relationships/tags" Target="../tags/tag1311.xml"/><Relationship Id="rId17" Type="http://schemas.openxmlformats.org/officeDocument/2006/relationships/tags" Target="../tags/tag1316.xml"/><Relationship Id="rId25" Type="http://schemas.openxmlformats.org/officeDocument/2006/relationships/tags" Target="../tags/tag1324.xml"/><Relationship Id="rId33" Type="http://schemas.openxmlformats.org/officeDocument/2006/relationships/tags" Target="../tags/tag1332.xml"/><Relationship Id="rId38" Type="http://schemas.openxmlformats.org/officeDocument/2006/relationships/tags" Target="../tags/tag1337.xml"/><Relationship Id="rId46" Type="http://schemas.openxmlformats.org/officeDocument/2006/relationships/slide" Target="slide21.xml"/><Relationship Id="rId20" Type="http://schemas.openxmlformats.org/officeDocument/2006/relationships/tags" Target="../tags/tag1319.xml"/><Relationship Id="rId41" Type="http://schemas.openxmlformats.org/officeDocument/2006/relationships/slide" Target="slide4.xml"/><Relationship Id="rId1" Type="http://schemas.openxmlformats.org/officeDocument/2006/relationships/tags" Target="../tags/tag1300.xml"/><Relationship Id="rId6" Type="http://schemas.openxmlformats.org/officeDocument/2006/relationships/tags" Target="../tags/tag130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8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1350.xml"/><Relationship Id="rId18" Type="http://schemas.openxmlformats.org/officeDocument/2006/relationships/tags" Target="../tags/tag1355.xml"/><Relationship Id="rId26" Type="http://schemas.openxmlformats.org/officeDocument/2006/relationships/tags" Target="../tags/tag1363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358.xml"/><Relationship Id="rId34" Type="http://schemas.openxmlformats.org/officeDocument/2006/relationships/tags" Target="../tags/tag1371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344.xml"/><Relationship Id="rId2" Type="http://schemas.openxmlformats.org/officeDocument/2006/relationships/tags" Target="../tags/tag1339.xml"/><Relationship Id="rId16" Type="http://schemas.openxmlformats.org/officeDocument/2006/relationships/tags" Target="../tags/tag1353.xml"/><Relationship Id="rId29" Type="http://schemas.openxmlformats.org/officeDocument/2006/relationships/tags" Target="../tags/tag1366.xml"/><Relationship Id="rId11" Type="http://schemas.openxmlformats.org/officeDocument/2006/relationships/tags" Target="../tags/tag1348.xml"/><Relationship Id="rId24" Type="http://schemas.openxmlformats.org/officeDocument/2006/relationships/tags" Target="../tags/tag1361.xml"/><Relationship Id="rId32" Type="http://schemas.openxmlformats.org/officeDocument/2006/relationships/tags" Target="../tags/tag1369.xml"/><Relationship Id="rId37" Type="http://schemas.openxmlformats.org/officeDocument/2006/relationships/tags" Target="../tags/tag1374.xml"/><Relationship Id="rId40" Type="http://schemas.openxmlformats.org/officeDocument/2006/relationships/notesSlide" Target="../notesSlides/notesSlide35.xml"/><Relationship Id="rId45" Type="http://schemas.openxmlformats.org/officeDocument/2006/relationships/slide" Target="slide20.xml"/><Relationship Id="rId5" Type="http://schemas.openxmlformats.org/officeDocument/2006/relationships/tags" Target="../tags/tag1342.xml"/><Relationship Id="rId15" Type="http://schemas.openxmlformats.org/officeDocument/2006/relationships/tags" Target="../tags/tag1352.xml"/><Relationship Id="rId23" Type="http://schemas.openxmlformats.org/officeDocument/2006/relationships/tags" Target="../tags/tag1360.xml"/><Relationship Id="rId28" Type="http://schemas.openxmlformats.org/officeDocument/2006/relationships/tags" Target="../tags/tag1365.xml"/><Relationship Id="rId36" Type="http://schemas.openxmlformats.org/officeDocument/2006/relationships/tags" Target="../tags/tag1373.xml"/><Relationship Id="rId49" Type="http://schemas.openxmlformats.org/officeDocument/2006/relationships/slide" Target="slide31.xml"/><Relationship Id="rId10" Type="http://schemas.openxmlformats.org/officeDocument/2006/relationships/tags" Target="../tags/tag1347.xml"/><Relationship Id="rId19" Type="http://schemas.openxmlformats.org/officeDocument/2006/relationships/tags" Target="../tags/tag1356.xml"/><Relationship Id="rId31" Type="http://schemas.openxmlformats.org/officeDocument/2006/relationships/tags" Target="../tags/tag1368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341.xml"/><Relationship Id="rId9" Type="http://schemas.openxmlformats.org/officeDocument/2006/relationships/tags" Target="../tags/tag1346.xml"/><Relationship Id="rId14" Type="http://schemas.openxmlformats.org/officeDocument/2006/relationships/tags" Target="../tags/tag1351.xml"/><Relationship Id="rId22" Type="http://schemas.openxmlformats.org/officeDocument/2006/relationships/tags" Target="../tags/tag1359.xml"/><Relationship Id="rId27" Type="http://schemas.openxmlformats.org/officeDocument/2006/relationships/tags" Target="../tags/tag1364.xml"/><Relationship Id="rId30" Type="http://schemas.openxmlformats.org/officeDocument/2006/relationships/tags" Target="../tags/tag1367.xml"/><Relationship Id="rId35" Type="http://schemas.openxmlformats.org/officeDocument/2006/relationships/tags" Target="../tags/tag1372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345.xml"/><Relationship Id="rId51" Type="http://schemas.openxmlformats.org/officeDocument/2006/relationships/slide" Target="slide35.xml"/><Relationship Id="rId3" Type="http://schemas.openxmlformats.org/officeDocument/2006/relationships/tags" Target="../tags/tag1340.xml"/><Relationship Id="rId12" Type="http://schemas.openxmlformats.org/officeDocument/2006/relationships/tags" Target="../tags/tag1349.xml"/><Relationship Id="rId17" Type="http://schemas.openxmlformats.org/officeDocument/2006/relationships/tags" Target="../tags/tag1354.xml"/><Relationship Id="rId25" Type="http://schemas.openxmlformats.org/officeDocument/2006/relationships/tags" Target="../tags/tag1362.xml"/><Relationship Id="rId33" Type="http://schemas.openxmlformats.org/officeDocument/2006/relationships/tags" Target="../tags/tag1370.xml"/><Relationship Id="rId38" Type="http://schemas.openxmlformats.org/officeDocument/2006/relationships/tags" Target="../tags/tag1375.xml"/><Relationship Id="rId46" Type="http://schemas.openxmlformats.org/officeDocument/2006/relationships/slide" Target="slide21.xml"/><Relationship Id="rId20" Type="http://schemas.openxmlformats.org/officeDocument/2006/relationships/tags" Target="../tags/tag1357.xml"/><Relationship Id="rId41" Type="http://schemas.openxmlformats.org/officeDocument/2006/relationships/slide" Target="slide4.xml"/><Relationship Id="rId1" Type="http://schemas.openxmlformats.org/officeDocument/2006/relationships/tags" Target="../tags/tag1338.xml"/><Relationship Id="rId6" Type="http://schemas.openxmlformats.org/officeDocument/2006/relationships/tags" Target="../tags/tag13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903.xml"/><Relationship Id="rId18" Type="http://schemas.openxmlformats.org/officeDocument/2006/relationships/tags" Target="../tags/tag908.xml"/><Relationship Id="rId26" Type="http://schemas.openxmlformats.org/officeDocument/2006/relationships/tags" Target="../tags/tag916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911.xml"/><Relationship Id="rId34" Type="http://schemas.openxmlformats.org/officeDocument/2006/relationships/tags" Target="../tags/tag924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897.xml"/><Relationship Id="rId2" Type="http://schemas.openxmlformats.org/officeDocument/2006/relationships/tags" Target="../tags/tag892.xml"/><Relationship Id="rId16" Type="http://schemas.openxmlformats.org/officeDocument/2006/relationships/tags" Target="../tags/tag906.xml"/><Relationship Id="rId29" Type="http://schemas.openxmlformats.org/officeDocument/2006/relationships/tags" Target="../tags/tag919.xml"/><Relationship Id="rId11" Type="http://schemas.openxmlformats.org/officeDocument/2006/relationships/tags" Target="../tags/tag901.xml"/><Relationship Id="rId24" Type="http://schemas.openxmlformats.org/officeDocument/2006/relationships/tags" Target="../tags/tag914.xml"/><Relationship Id="rId32" Type="http://schemas.openxmlformats.org/officeDocument/2006/relationships/tags" Target="../tags/tag922.xml"/><Relationship Id="rId37" Type="http://schemas.openxmlformats.org/officeDocument/2006/relationships/tags" Target="../tags/tag927.xml"/><Relationship Id="rId40" Type="http://schemas.openxmlformats.org/officeDocument/2006/relationships/notesSlide" Target="../notesSlides/notesSlide4.xml"/><Relationship Id="rId45" Type="http://schemas.openxmlformats.org/officeDocument/2006/relationships/slide" Target="slide20.xml"/><Relationship Id="rId5" Type="http://schemas.openxmlformats.org/officeDocument/2006/relationships/tags" Target="../tags/tag895.xml"/><Relationship Id="rId15" Type="http://schemas.openxmlformats.org/officeDocument/2006/relationships/tags" Target="../tags/tag905.xml"/><Relationship Id="rId23" Type="http://schemas.openxmlformats.org/officeDocument/2006/relationships/tags" Target="../tags/tag913.xml"/><Relationship Id="rId28" Type="http://schemas.openxmlformats.org/officeDocument/2006/relationships/tags" Target="../tags/tag918.xml"/><Relationship Id="rId36" Type="http://schemas.openxmlformats.org/officeDocument/2006/relationships/tags" Target="../tags/tag926.xml"/><Relationship Id="rId49" Type="http://schemas.openxmlformats.org/officeDocument/2006/relationships/slide" Target="slide31.xml"/><Relationship Id="rId10" Type="http://schemas.openxmlformats.org/officeDocument/2006/relationships/tags" Target="../tags/tag900.xml"/><Relationship Id="rId19" Type="http://schemas.openxmlformats.org/officeDocument/2006/relationships/tags" Target="../tags/tag909.xml"/><Relationship Id="rId31" Type="http://schemas.openxmlformats.org/officeDocument/2006/relationships/tags" Target="../tags/tag921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894.xml"/><Relationship Id="rId9" Type="http://schemas.openxmlformats.org/officeDocument/2006/relationships/tags" Target="../tags/tag899.xml"/><Relationship Id="rId14" Type="http://schemas.openxmlformats.org/officeDocument/2006/relationships/tags" Target="../tags/tag904.xml"/><Relationship Id="rId22" Type="http://schemas.openxmlformats.org/officeDocument/2006/relationships/tags" Target="../tags/tag912.xml"/><Relationship Id="rId27" Type="http://schemas.openxmlformats.org/officeDocument/2006/relationships/tags" Target="../tags/tag917.xml"/><Relationship Id="rId30" Type="http://schemas.openxmlformats.org/officeDocument/2006/relationships/tags" Target="../tags/tag920.xml"/><Relationship Id="rId35" Type="http://schemas.openxmlformats.org/officeDocument/2006/relationships/tags" Target="../tags/tag925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898.xml"/><Relationship Id="rId51" Type="http://schemas.openxmlformats.org/officeDocument/2006/relationships/slide" Target="slide35.xml"/><Relationship Id="rId3" Type="http://schemas.openxmlformats.org/officeDocument/2006/relationships/tags" Target="../tags/tag893.xml"/><Relationship Id="rId12" Type="http://schemas.openxmlformats.org/officeDocument/2006/relationships/tags" Target="../tags/tag902.xml"/><Relationship Id="rId17" Type="http://schemas.openxmlformats.org/officeDocument/2006/relationships/tags" Target="../tags/tag907.xml"/><Relationship Id="rId25" Type="http://schemas.openxmlformats.org/officeDocument/2006/relationships/tags" Target="../tags/tag915.xml"/><Relationship Id="rId33" Type="http://schemas.openxmlformats.org/officeDocument/2006/relationships/tags" Target="../tags/tag923.xml"/><Relationship Id="rId38" Type="http://schemas.openxmlformats.org/officeDocument/2006/relationships/tags" Target="../tags/tag928.xml"/><Relationship Id="rId46" Type="http://schemas.openxmlformats.org/officeDocument/2006/relationships/slide" Target="slide21.xml"/><Relationship Id="rId20" Type="http://schemas.openxmlformats.org/officeDocument/2006/relationships/tags" Target="../tags/tag910.xml"/><Relationship Id="rId41" Type="http://schemas.openxmlformats.org/officeDocument/2006/relationships/slide" Target="slide4.xml"/><Relationship Id="rId1" Type="http://schemas.openxmlformats.org/officeDocument/2006/relationships/tags" Target="../tags/tag891.xml"/><Relationship Id="rId6" Type="http://schemas.openxmlformats.org/officeDocument/2006/relationships/tags" Target="../tags/tag896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1388.xml"/><Relationship Id="rId18" Type="http://schemas.openxmlformats.org/officeDocument/2006/relationships/tags" Target="../tags/tag1393.xml"/><Relationship Id="rId26" Type="http://schemas.openxmlformats.org/officeDocument/2006/relationships/tags" Target="../tags/tag1401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1396.xml"/><Relationship Id="rId34" Type="http://schemas.openxmlformats.org/officeDocument/2006/relationships/tags" Target="../tags/tag1409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1382.xml"/><Relationship Id="rId2" Type="http://schemas.openxmlformats.org/officeDocument/2006/relationships/tags" Target="../tags/tag1377.xml"/><Relationship Id="rId16" Type="http://schemas.openxmlformats.org/officeDocument/2006/relationships/tags" Target="../tags/tag1391.xml"/><Relationship Id="rId29" Type="http://schemas.openxmlformats.org/officeDocument/2006/relationships/tags" Target="../tags/tag1404.xml"/><Relationship Id="rId11" Type="http://schemas.openxmlformats.org/officeDocument/2006/relationships/tags" Target="../tags/tag1386.xml"/><Relationship Id="rId24" Type="http://schemas.openxmlformats.org/officeDocument/2006/relationships/tags" Target="../tags/tag1399.xml"/><Relationship Id="rId32" Type="http://schemas.openxmlformats.org/officeDocument/2006/relationships/tags" Target="../tags/tag1407.xml"/><Relationship Id="rId37" Type="http://schemas.openxmlformats.org/officeDocument/2006/relationships/tags" Target="../tags/tag1412.xml"/><Relationship Id="rId40" Type="http://schemas.openxmlformats.org/officeDocument/2006/relationships/notesSlide" Target="../notesSlides/notesSlide42.xml"/><Relationship Id="rId45" Type="http://schemas.openxmlformats.org/officeDocument/2006/relationships/slide" Target="slide20.xml"/><Relationship Id="rId5" Type="http://schemas.openxmlformats.org/officeDocument/2006/relationships/tags" Target="../tags/tag1380.xml"/><Relationship Id="rId15" Type="http://schemas.openxmlformats.org/officeDocument/2006/relationships/tags" Target="../tags/tag1390.xml"/><Relationship Id="rId23" Type="http://schemas.openxmlformats.org/officeDocument/2006/relationships/tags" Target="../tags/tag1398.xml"/><Relationship Id="rId28" Type="http://schemas.openxmlformats.org/officeDocument/2006/relationships/tags" Target="../tags/tag1403.xml"/><Relationship Id="rId36" Type="http://schemas.openxmlformats.org/officeDocument/2006/relationships/tags" Target="../tags/tag1411.xml"/><Relationship Id="rId49" Type="http://schemas.openxmlformats.org/officeDocument/2006/relationships/slide" Target="slide31.xml"/><Relationship Id="rId10" Type="http://schemas.openxmlformats.org/officeDocument/2006/relationships/tags" Target="../tags/tag1385.xml"/><Relationship Id="rId19" Type="http://schemas.openxmlformats.org/officeDocument/2006/relationships/tags" Target="../tags/tag1394.xml"/><Relationship Id="rId31" Type="http://schemas.openxmlformats.org/officeDocument/2006/relationships/tags" Target="../tags/tag1406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1379.xml"/><Relationship Id="rId9" Type="http://schemas.openxmlformats.org/officeDocument/2006/relationships/tags" Target="../tags/tag1384.xml"/><Relationship Id="rId14" Type="http://schemas.openxmlformats.org/officeDocument/2006/relationships/tags" Target="../tags/tag1389.xml"/><Relationship Id="rId22" Type="http://schemas.openxmlformats.org/officeDocument/2006/relationships/tags" Target="../tags/tag1397.xml"/><Relationship Id="rId27" Type="http://schemas.openxmlformats.org/officeDocument/2006/relationships/tags" Target="../tags/tag1402.xml"/><Relationship Id="rId30" Type="http://schemas.openxmlformats.org/officeDocument/2006/relationships/tags" Target="../tags/tag1405.xml"/><Relationship Id="rId35" Type="http://schemas.openxmlformats.org/officeDocument/2006/relationships/tags" Target="../tags/tag1410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1383.xml"/><Relationship Id="rId51" Type="http://schemas.openxmlformats.org/officeDocument/2006/relationships/slide" Target="slide35.xml"/><Relationship Id="rId3" Type="http://schemas.openxmlformats.org/officeDocument/2006/relationships/tags" Target="../tags/tag1378.xml"/><Relationship Id="rId12" Type="http://schemas.openxmlformats.org/officeDocument/2006/relationships/tags" Target="../tags/tag1387.xml"/><Relationship Id="rId17" Type="http://schemas.openxmlformats.org/officeDocument/2006/relationships/tags" Target="../tags/tag1392.xml"/><Relationship Id="rId25" Type="http://schemas.openxmlformats.org/officeDocument/2006/relationships/tags" Target="../tags/tag1400.xml"/><Relationship Id="rId33" Type="http://schemas.openxmlformats.org/officeDocument/2006/relationships/tags" Target="../tags/tag1408.xml"/><Relationship Id="rId38" Type="http://schemas.openxmlformats.org/officeDocument/2006/relationships/tags" Target="../tags/tag1413.xml"/><Relationship Id="rId46" Type="http://schemas.openxmlformats.org/officeDocument/2006/relationships/slide" Target="slide21.xml"/><Relationship Id="rId20" Type="http://schemas.openxmlformats.org/officeDocument/2006/relationships/tags" Target="../tags/tag1395.xml"/><Relationship Id="rId41" Type="http://schemas.openxmlformats.org/officeDocument/2006/relationships/slide" Target="slide4.xml"/><Relationship Id="rId1" Type="http://schemas.openxmlformats.org/officeDocument/2006/relationships/tags" Target="../tags/tag1376.xml"/><Relationship Id="rId6" Type="http://schemas.openxmlformats.org/officeDocument/2006/relationships/tags" Target="../tags/tag138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microsoft.com/office/2007/relationships/hdphoto" Target="../media/hdphoto6.wdp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svg"/><Relationship Id="rId3" Type="http://schemas.openxmlformats.org/officeDocument/2006/relationships/notesSlide" Target="../notesSlides/notesSlide44.xml"/><Relationship Id="rId7" Type="http://schemas.microsoft.com/office/2007/relationships/hdphoto" Target="../media/hdphoto8.wdp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4.xml"/><Relationship Id="rId6" Type="http://schemas.openxmlformats.org/officeDocument/2006/relationships/image" Target="../media/image116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microsoft.com/office/2007/relationships/hdphoto" Target="../media/hdphoto9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45.xml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5.xml"/><Relationship Id="rId6" Type="http://schemas.openxmlformats.org/officeDocument/2006/relationships/image" Target="../media/image114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9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942.xml"/><Relationship Id="rId18" Type="http://schemas.openxmlformats.org/officeDocument/2006/relationships/tags" Target="../tags/tag947.xml"/><Relationship Id="rId26" Type="http://schemas.openxmlformats.org/officeDocument/2006/relationships/tags" Target="../tags/tag955.xml"/><Relationship Id="rId39" Type="http://schemas.openxmlformats.org/officeDocument/2006/relationships/slideLayout" Target="../slideLayouts/slideLayout6.xml"/><Relationship Id="rId21" Type="http://schemas.openxmlformats.org/officeDocument/2006/relationships/tags" Target="../tags/tag950.xml"/><Relationship Id="rId34" Type="http://schemas.openxmlformats.org/officeDocument/2006/relationships/tags" Target="../tags/tag963.xml"/><Relationship Id="rId42" Type="http://schemas.openxmlformats.org/officeDocument/2006/relationships/slide" Target="slide8.xml"/><Relationship Id="rId47" Type="http://schemas.openxmlformats.org/officeDocument/2006/relationships/slide" Target="slide26.xml"/><Relationship Id="rId50" Type="http://schemas.openxmlformats.org/officeDocument/2006/relationships/slide" Target="slide32.xml"/><Relationship Id="rId7" Type="http://schemas.openxmlformats.org/officeDocument/2006/relationships/tags" Target="../tags/tag936.xml"/><Relationship Id="rId2" Type="http://schemas.openxmlformats.org/officeDocument/2006/relationships/tags" Target="../tags/tag931.xml"/><Relationship Id="rId16" Type="http://schemas.openxmlformats.org/officeDocument/2006/relationships/tags" Target="../tags/tag945.xml"/><Relationship Id="rId29" Type="http://schemas.openxmlformats.org/officeDocument/2006/relationships/tags" Target="../tags/tag958.xml"/><Relationship Id="rId11" Type="http://schemas.openxmlformats.org/officeDocument/2006/relationships/tags" Target="../tags/tag940.xml"/><Relationship Id="rId24" Type="http://schemas.openxmlformats.org/officeDocument/2006/relationships/tags" Target="../tags/tag953.xml"/><Relationship Id="rId32" Type="http://schemas.openxmlformats.org/officeDocument/2006/relationships/tags" Target="../tags/tag961.xml"/><Relationship Id="rId37" Type="http://schemas.openxmlformats.org/officeDocument/2006/relationships/tags" Target="../tags/tag966.xml"/><Relationship Id="rId40" Type="http://schemas.openxmlformats.org/officeDocument/2006/relationships/notesSlide" Target="../notesSlides/notesSlide8.xml"/><Relationship Id="rId45" Type="http://schemas.openxmlformats.org/officeDocument/2006/relationships/slide" Target="slide20.xml"/><Relationship Id="rId5" Type="http://schemas.openxmlformats.org/officeDocument/2006/relationships/tags" Target="../tags/tag934.xml"/><Relationship Id="rId15" Type="http://schemas.openxmlformats.org/officeDocument/2006/relationships/tags" Target="../tags/tag944.xml"/><Relationship Id="rId23" Type="http://schemas.openxmlformats.org/officeDocument/2006/relationships/tags" Target="../tags/tag952.xml"/><Relationship Id="rId28" Type="http://schemas.openxmlformats.org/officeDocument/2006/relationships/tags" Target="../tags/tag957.xml"/><Relationship Id="rId36" Type="http://schemas.openxmlformats.org/officeDocument/2006/relationships/tags" Target="../tags/tag965.xml"/><Relationship Id="rId49" Type="http://schemas.openxmlformats.org/officeDocument/2006/relationships/slide" Target="slide31.xml"/><Relationship Id="rId10" Type="http://schemas.openxmlformats.org/officeDocument/2006/relationships/tags" Target="../tags/tag939.xml"/><Relationship Id="rId19" Type="http://schemas.openxmlformats.org/officeDocument/2006/relationships/tags" Target="../tags/tag948.xml"/><Relationship Id="rId31" Type="http://schemas.openxmlformats.org/officeDocument/2006/relationships/tags" Target="../tags/tag960.xml"/><Relationship Id="rId44" Type="http://schemas.openxmlformats.org/officeDocument/2006/relationships/slide" Target="slide18.xml"/><Relationship Id="rId52" Type="http://schemas.openxmlformats.org/officeDocument/2006/relationships/slide" Target="slide42.xml"/><Relationship Id="rId4" Type="http://schemas.openxmlformats.org/officeDocument/2006/relationships/tags" Target="../tags/tag933.xml"/><Relationship Id="rId9" Type="http://schemas.openxmlformats.org/officeDocument/2006/relationships/tags" Target="../tags/tag938.xml"/><Relationship Id="rId14" Type="http://schemas.openxmlformats.org/officeDocument/2006/relationships/tags" Target="../tags/tag943.xml"/><Relationship Id="rId22" Type="http://schemas.openxmlformats.org/officeDocument/2006/relationships/tags" Target="../tags/tag951.xml"/><Relationship Id="rId27" Type="http://schemas.openxmlformats.org/officeDocument/2006/relationships/tags" Target="../tags/tag956.xml"/><Relationship Id="rId30" Type="http://schemas.openxmlformats.org/officeDocument/2006/relationships/tags" Target="../tags/tag959.xml"/><Relationship Id="rId35" Type="http://schemas.openxmlformats.org/officeDocument/2006/relationships/tags" Target="../tags/tag964.xml"/><Relationship Id="rId43" Type="http://schemas.openxmlformats.org/officeDocument/2006/relationships/slide" Target="slide14.xml"/><Relationship Id="rId48" Type="http://schemas.openxmlformats.org/officeDocument/2006/relationships/slide" Target="slide29.xml"/><Relationship Id="rId8" Type="http://schemas.openxmlformats.org/officeDocument/2006/relationships/tags" Target="../tags/tag937.xml"/><Relationship Id="rId51" Type="http://schemas.openxmlformats.org/officeDocument/2006/relationships/slide" Target="slide35.xml"/><Relationship Id="rId3" Type="http://schemas.openxmlformats.org/officeDocument/2006/relationships/tags" Target="../tags/tag932.xml"/><Relationship Id="rId12" Type="http://schemas.openxmlformats.org/officeDocument/2006/relationships/tags" Target="../tags/tag941.xml"/><Relationship Id="rId17" Type="http://schemas.openxmlformats.org/officeDocument/2006/relationships/tags" Target="../tags/tag946.xml"/><Relationship Id="rId25" Type="http://schemas.openxmlformats.org/officeDocument/2006/relationships/tags" Target="../tags/tag954.xml"/><Relationship Id="rId33" Type="http://schemas.openxmlformats.org/officeDocument/2006/relationships/tags" Target="../tags/tag962.xml"/><Relationship Id="rId38" Type="http://schemas.openxmlformats.org/officeDocument/2006/relationships/tags" Target="../tags/tag967.xml"/><Relationship Id="rId46" Type="http://schemas.openxmlformats.org/officeDocument/2006/relationships/slide" Target="slide21.xml"/><Relationship Id="rId20" Type="http://schemas.openxmlformats.org/officeDocument/2006/relationships/tags" Target="../tags/tag949.xml"/><Relationship Id="rId41" Type="http://schemas.openxmlformats.org/officeDocument/2006/relationships/slide" Target="slide4.xml"/><Relationship Id="rId1" Type="http://schemas.openxmlformats.org/officeDocument/2006/relationships/tags" Target="../tags/tag930.xml"/><Relationship Id="rId6" Type="http://schemas.openxmlformats.org/officeDocument/2006/relationships/tags" Target="../tags/tag9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970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969.xml"/><Relationship Id="rId1" Type="http://schemas.openxmlformats.org/officeDocument/2006/relationships/tags" Target="../tags/tag96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tags" Target="../tags/tag972.xml"/><Relationship Id="rId10" Type="http://schemas.openxmlformats.org/officeDocument/2006/relationships/image" Target="../media/image38.png"/><Relationship Id="rId4" Type="http://schemas.openxmlformats.org/officeDocument/2006/relationships/tags" Target="../tags/tag971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eople in server room">
            <a:extLst>
              <a:ext uri="{FF2B5EF4-FFF2-40B4-BE49-F238E27FC236}">
                <a16:creationId xmlns:a16="http://schemas.microsoft.com/office/drawing/2014/main" id="{47E87386-7DF0-4BBF-B8B3-C0FE5A3E8EC1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8" b="22708"/>
          <a:stretch>
            <a:fillRect/>
          </a:stretch>
        </p:blipFill>
        <p:spPr>
          <a:xfrm>
            <a:off x="0" y="0"/>
            <a:ext cx="12194189" cy="3743997"/>
          </a:xfr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7050931D-2B7F-A7D6-8200-CE5F715CE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00" y="5037221"/>
            <a:ext cx="8280000" cy="121673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Dr. Sam Abdel-Rahman – Sr. Principal System Architect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Tamara Nenita </a:t>
            </a:r>
            <a:r>
              <a:rPr lang="en-US" sz="16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Fallosch</a:t>
            </a:r>
            <a:r>
              <a:rPr lang="en-US" sz="1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– Sr. Manager Product Marketing  </a:t>
            </a:r>
          </a:p>
          <a:p>
            <a:r>
              <a:rPr lang="en-US" sz="1600" dirty="0">
                <a:latin typeface="Arial" panose="020B0604020202020204" pitchFamily="34" charset="0"/>
                <a:ea typeface="Aptos" panose="020B0004020202020204" pitchFamily="34" charset="0"/>
              </a:rPr>
              <a:t>Gökhan </a:t>
            </a:r>
            <a:r>
              <a:rPr lang="en-US" sz="1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Sen - System Application Engineer</a:t>
            </a:r>
          </a:p>
          <a:p>
            <a:r>
              <a:rPr lang="en-US" sz="1600" dirty="0"/>
              <a:t>April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CABCE-30E0-E512-69BE-C143D3ABF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6" y="3641361"/>
            <a:ext cx="10944000" cy="1118901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&amp; advantages of CoolGaN™ in high power and medium power switched mode power supplies (SMPS)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97591D-C3F1-346C-F0F0-957E4D16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AE1EF8F-0425-E246-0DC4-40EA6F312EDD}"/>
              </a:ext>
            </a:extLst>
          </p:cNvPr>
          <p:cNvSpPr/>
          <p:nvPr/>
        </p:nvSpPr>
        <p:spPr bwMode="auto">
          <a:xfrm>
            <a:off x="603556" y="5249729"/>
            <a:ext cx="2458613" cy="1078200"/>
          </a:xfrm>
          <a:prstGeom prst="roundRect">
            <a:avLst>
              <a:gd name="adj" fmla="val 7363"/>
            </a:avLst>
          </a:prstGeom>
          <a:solidFill>
            <a:srgbClr val="0A8276"/>
          </a:solidFill>
          <a:ln w="9525">
            <a:solidFill>
              <a:srgbClr val="0A8276"/>
            </a:solidFill>
            <a:prstDash val="solid"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9CBE140-CE2F-60CB-185E-DFB85E48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778">
            <a:off x="8637877" y="5042561"/>
            <a:ext cx="2610800" cy="14124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89C6018-E761-619A-0D76-B317BA2C5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CoolGaN™ in </a:t>
            </a:r>
            <a:r>
              <a:rPr lang="en-US" dirty="0">
                <a:cs typeface="Times New Roman" panose="02020603050405020304" pitchFamily="18" charset="0"/>
              </a:rPr>
              <a:t>n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 generation h</a:t>
            </a:r>
            <a:r>
              <a:rPr lang="en-US" sz="2400" dirty="0"/>
              <a:t>yperscale AI server SMPS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DA1F9-84CF-F08B-860F-F1C65183AFB3}"/>
              </a:ext>
            </a:extLst>
          </p:cNvPr>
          <p:cNvSpPr txBox="1"/>
          <p:nvPr/>
        </p:nvSpPr>
        <p:spPr bwMode="auto">
          <a:xfrm>
            <a:off x="3331585" y="986880"/>
            <a:ext cx="2637415" cy="253916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+mn-lt"/>
              </a:rPr>
              <a:t>Full-bridge LLC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375B5-F9C9-1F77-4EAD-8D97A25AD9B1}"/>
              </a:ext>
            </a:extLst>
          </p:cNvPr>
          <p:cNvSpPr txBox="1"/>
          <p:nvPr/>
        </p:nvSpPr>
        <p:spPr bwMode="auto">
          <a:xfrm>
            <a:off x="1491492" y="1298777"/>
            <a:ext cx="1920567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050" b="1" i="0" dirty="0">
                <a:solidFill>
                  <a:schemeClr val="accent6"/>
                </a:solidFill>
                <a:effectLst/>
                <a:latin typeface="+mn-lt"/>
              </a:rPr>
              <a:t>CoolGaN</a:t>
            </a:r>
            <a:r>
              <a:rPr lang="en-US" sz="1050" b="1" kern="0" baseline="3000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 </a:t>
            </a:r>
            <a:r>
              <a:rPr lang="en-US" sz="1050" b="1" kern="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BDS</a:t>
            </a:r>
            <a:r>
              <a:rPr lang="en-US" sz="1050" b="1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algn="ctr"/>
            <a:r>
              <a:rPr lang="en-US" sz="1050" b="1" dirty="0">
                <a:solidFill>
                  <a:schemeClr val="accent6"/>
                </a:solidFill>
                <a:latin typeface="+mn-lt"/>
              </a:rPr>
              <a:t>650 V G5</a:t>
            </a:r>
          </a:p>
          <a:p>
            <a:pPr algn="ctr"/>
            <a:r>
              <a:rPr lang="en-US" sz="1050" dirty="0">
                <a:solidFill>
                  <a:schemeClr val="accent6"/>
                </a:solidFill>
                <a:effectLst/>
                <a:latin typeface="+mj-lt"/>
                <a:ea typeface="Gulim" panose="020B0600000101010101" pitchFamily="34" charset="-127"/>
                <a:cs typeface="Calibri" panose="020F0502020204030204" pitchFamily="34" charset="0"/>
              </a:rPr>
              <a:t>IGOT65R025B2</a:t>
            </a:r>
            <a:endParaRPr lang="en-US" sz="500" i="0" u="none" strike="noStrike" kern="1200" dirty="0">
              <a:solidFill>
                <a:schemeClr val="accent6"/>
              </a:solidFill>
              <a:effectLst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7F5BFC-023A-7B2B-BA7D-DB35DF267328}"/>
              </a:ext>
            </a:extLst>
          </p:cNvPr>
          <p:cNvGrpSpPr/>
          <p:nvPr/>
        </p:nvGrpSpPr>
        <p:grpSpPr>
          <a:xfrm>
            <a:off x="270966" y="2632655"/>
            <a:ext cx="5927286" cy="2471307"/>
            <a:chOff x="1130216" y="3578156"/>
            <a:chExt cx="5400797" cy="21620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46E1B2-C410-2D1B-957D-ABFC976412B1}"/>
                </a:ext>
              </a:extLst>
            </p:cNvPr>
            <p:cNvGrpSpPr/>
            <p:nvPr/>
          </p:nvGrpSpPr>
          <p:grpSpPr>
            <a:xfrm>
              <a:off x="1281640" y="3578156"/>
              <a:ext cx="5249373" cy="2162022"/>
              <a:chOff x="718168" y="3402773"/>
              <a:chExt cx="7015458" cy="2162022"/>
            </a:xfrm>
            <a:noFill/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05BF8D1-FC17-3BD5-5183-3BB5DC24C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68" y="3572451"/>
                <a:ext cx="6978032" cy="1992344"/>
              </a:xfrm>
              <a:prstGeom prst="rect">
                <a:avLst/>
              </a:prstGeom>
              <a:grpFill/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0A1981-4C97-7BA6-FF49-4D5E299A6494}"/>
                  </a:ext>
                </a:extLst>
              </p:cNvPr>
              <p:cNvSpPr txBox="1"/>
              <p:nvPr/>
            </p:nvSpPr>
            <p:spPr bwMode="auto">
              <a:xfrm>
                <a:off x="7275855" y="3402773"/>
                <a:ext cx="457771" cy="1585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1050" b="1" kern="0" dirty="0">
                    <a:latin typeface="+mn-lt"/>
                  </a:rPr>
                  <a:t>40</a:t>
                </a:r>
                <a:r>
                  <a:rPr lang="en-US" sz="1050" b="1" kern="0" baseline="0" dirty="0">
                    <a:latin typeface="+mn-lt"/>
                    <a:ea typeface="+mn-ea"/>
                    <a:cs typeface="+mn-cs"/>
                  </a:rPr>
                  <a:t>0 V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18BFBB-526F-E40F-30EC-711B6F8079DE}"/>
                  </a:ext>
                </a:extLst>
              </p:cNvPr>
              <p:cNvSpPr txBox="1"/>
              <p:nvPr/>
            </p:nvSpPr>
            <p:spPr bwMode="auto">
              <a:xfrm>
                <a:off x="3811709" y="3844212"/>
                <a:ext cx="685036" cy="13199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430V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EB8E26-19B2-568D-DBAE-49EB8BA706CE}"/>
                  </a:ext>
                </a:extLst>
              </p:cNvPr>
              <p:cNvSpPr txBox="1"/>
              <p:nvPr/>
            </p:nvSpPr>
            <p:spPr bwMode="auto">
              <a:xfrm>
                <a:off x="3828599" y="5122731"/>
                <a:ext cx="645849" cy="13199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430V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A46CD2-DCBB-035B-AF72-6F39395D1E09}"/>
                </a:ext>
              </a:extLst>
            </p:cNvPr>
            <p:cNvSpPr txBox="1"/>
            <p:nvPr/>
          </p:nvSpPr>
          <p:spPr bwMode="auto">
            <a:xfrm>
              <a:off x="4698113" y="4744006"/>
              <a:ext cx="478638" cy="242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+mn-lt"/>
                </a:rPr>
                <a:t>2</a:t>
              </a:r>
              <a:r>
                <a:rPr lang="en-US" sz="1200" baseline="0" dirty="0">
                  <a:latin typeface="+mn-lt"/>
                  <a:ea typeface="+mn-ea"/>
                  <a:cs typeface="+mn-cs"/>
                </a:rPr>
                <a:t>x</a:t>
              </a:r>
              <a:endParaRPr lang="en-US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54635B-DC01-E80D-6671-C6C8E378751C}"/>
                </a:ext>
              </a:extLst>
            </p:cNvPr>
            <p:cNvSpPr txBox="1"/>
            <p:nvPr/>
          </p:nvSpPr>
          <p:spPr bwMode="auto">
            <a:xfrm>
              <a:off x="4684160" y="3788387"/>
              <a:ext cx="512585" cy="242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+mn-lt"/>
                </a:rPr>
                <a:t>2</a:t>
              </a:r>
              <a:r>
                <a:rPr lang="en-US" sz="1200" baseline="0" dirty="0">
                  <a:latin typeface="+mn-lt"/>
                  <a:ea typeface="+mn-ea"/>
                  <a:cs typeface="+mn-cs"/>
                </a:rPr>
                <a:t>x</a:t>
              </a:r>
              <a:endParaRPr lang="en-US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AC9BB2-2A21-F8ED-7B40-CC824AF61E1A}"/>
                </a:ext>
              </a:extLst>
            </p:cNvPr>
            <p:cNvSpPr txBox="1"/>
            <p:nvPr/>
          </p:nvSpPr>
          <p:spPr bwMode="auto">
            <a:xfrm>
              <a:off x="1130216" y="3900308"/>
              <a:ext cx="744052" cy="16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R="0" algn="l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US" sz="1100" b="1" kern="0" baseline="0" dirty="0">
                  <a:latin typeface="+mn-lt"/>
                  <a:ea typeface="+mn-ea"/>
                  <a:cs typeface="+mn-cs"/>
                </a:rPr>
                <a:t>480 V</a:t>
              </a:r>
              <a:r>
                <a:rPr lang="en-US" sz="1100" b="1" kern="0" baseline="-25000" dirty="0">
                  <a:latin typeface="+mn-lt"/>
                  <a:ea typeface="+mn-ea"/>
                  <a:cs typeface="+mn-cs"/>
                </a:rPr>
                <a:t>AC</a:t>
              </a:r>
              <a:r>
                <a:rPr lang="en-US" sz="1100" b="1" kern="0" baseline="0" dirty="0">
                  <a:latin typeface="+mn-lt"/>
                  <a:ea typeface="+mn-ea"/>
                  <a:cs typeface="+mn-cs"/>
                </a:rPr>
                <a:t> L-L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B70BABF-4166-AAA1-AB87-A5D2D4D12DC9}"/>
                </a:ext>
              </a:extLst>
            </p:cNvPr>
            <p:cNvSpPr/>
            <p:nvPr/>
          </p:nvSpPr>
          <p:spPr bwMode="auto">
            <a:xfrm>
              <a:off x="4029752" y="3681871"/>
              <a:ext cx="687762" cy="1942727"/>
            </a:xfrm>
            <a:prstGeom prst="roundRect">
              <a:avLst>
                <a:gd name="adj" fmla="val 3582"/>
              </a:avLst>
            </a:prstGeom>
            <a:noFill/>
            <a:ln w="9525" cap="flat" cmpd="sng" algn="ctr">
              <a:solidFill>
                <a:schemeClr val="accent6"/>
              </a:solidFill>
              <a:prstDash val="dash"/>
              <a:miter lim="800000"/>
              <a:headEnd type="none" w="med" len="med"/>
              <a:tailEnd type="none" w="med" len="med"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en-US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4D5A380-4129-E282-B062-95BB7564EE02}"/>
              </a:ext>
            </a:extLst>
          </p:cNvPr>
          <p:cNvSpPr txBox="1"/>
          <p:nvPr/>
        </p:nvSpPr>
        <p:spPr bwMode="auto">
          <a:xfrm>
            <a:off x="3016190" y="1314359"/>
            <a:ext cx="2061666" cy="84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050" b="1" i="0" dirty="0">
                <a:solidFill>
                  <a:schemeClr val="accent6"/>
                </a:solidFill>
                <a:effectLst/>
                <a:latin typeface="+mn-lt"/>
              </a:rPr>
              <a:t>CoolGaN</a:t>
            </a:r>
            <a:r>
              <a:rPr lang="en-US" sz="1050" b="1" kern="0" baseline="3000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050" b="1" kern="0" dirty="0">
                <a:solidFill>
                  <a:srgbClr val="9C216E"/>
                </a:solidFill>
                <a:sym typeface="Wingdings" panose="05000000000000000000" pitchFamily="2" charset="2"/>
              </a:rPr>
              <a:t>Transistors </a:t>
            </a:r>
          </a:p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050" b="1" dirty="0">
                <a:solidFill>
                  <a:schemeClr val="accent6"/>
                </a:solidFill>
                <a:latin typeface="+mn-lt"/>
              </a:rPr>
              <a:t>650 V G5 </a:t>
            </a:r>
          </a:p>
          <a:p>
            <a:pPr algn="ctr" fontAlgn="ctr"/>
            <a:r>
              <a:rPr lang="de-AT" sz="900" i="0" u="none" strike="noStrike" dirty="0">
                <a:solidFill>
                  <a:schemeClr val="accent6"/>
                </a:solidFill>
                <a:effectLst/>
                <a:latin typeface="+mn-lt"/>
              </a:rPr>
              <a:t>IGOT65R025D2</a:t>
            </a:r>
          </a:p>
          <a:p>
            <a:pPr algn="ctr" fontAlgn="ctr"/>
            <a:r>
              <a:rPr lang="de-AT" sz="900" i="0" u="none" strike="noStrike" dirty="0">
                <a:solidFill>
                  <a:schemeClr val="accent6"/>
                </a:solidFill>
                <a:effectLst/>
                <a:latin typeface="+mn-lt"/>
              </a:rPr>
              <a:t>IGLT65R017D2</a:t>
            </a:r>
          </a:p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endParaRPr lang="en-US" sz="105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4258BA6-EF2B-F267-8338-B51CF7A77C8D}"/>
              </a:ext>
            </a:extLst>
          </p:cNvPr>
          <p:cNvSpPr/>
          <p:nvPr/>
        </p:nvSpPr>
        <p:spPr bwMode="auto">
          <a:xfrm>
            <a:off x="2189977" y="2751207"/>
            <a:ext cx="758763" cy="2127084"/>
          </a:xfrm>
          <a:prstGeom prst="roundRect">
            <a:avLst>
              <a:gd name="adj" fmla="val 7363"/>
            </a:avLst>
          </a:prstGeom>
          <a:noFill/>
          <a:ln w="9525" cap="flat" cmpd="sng" algn="ctr">
            <a:solidFill>
              <a:schemeClr val="accent6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45E707-1549-876F-67E5-2D94E5159A6C}"/>
              </a:ext>
            </a:extLst>
          </p:cNvPr>
          <p:cNvSpPr txBox="1"/>
          <p:nvPr/>
        </p:nvSpPr>
        <p:spPr bwMode="auto">
          <a:xfrm>
            <a:off x="4449322" y="1322933"/>
            <a:ext cx="2412542" cy="84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050" b="1" i="0" dirty="0">
                <a:solidFill>
                  <a:schemeClr val="accent6"/>
                </a:solidFill>
                <a:effectLst/>
                <a:latin typeface="+mn-lt"/>
              </a:rPr>
              <a:t>CoolGaN</a:t>
            </a:r>
            <a:r>
              <a:rPr lang="en-US" sz="1050" b="1" kern="0" baseline="3000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050" b="1" kern="0" dirty="0">
                <a:solidFill>
                  <a:srgbClr val="9C216E"/>
                </a:solidFill>
                <a:sym typeface="Wingdings" panose="05000000000000000000" pitchFamily="2" charset="2"/>
              </a:rPr>
              <a:t>Transistors </a:t>
            </a:r>
          </a:p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050" b="1" dirty="0">
                <a:solidFill>
                  <a:schemeClr val="accent6"/>
                </a:solidFill>
                <a:latin typeface="+mn-lt"/>
              </a:rPr>
              <a:t>650 V G5 </a:t>
            </a:r>
          </a:p>
          <a:p>
            <a:pPr algn="ctr" fontAlgn="ctr"/>
            <a:r>
              <a:rPr lang="de-AT" sz="900" i="0" u="none" strike="noStrike" dirty="0">
                <a:solidFill>
                  <a:schemeClr val="accent6"/>
                </a:solidFill>
                <a:effectLst/>
                <a:latin typeface="+mn-lt"/>
              </a:rPr>
              <a:t>IGOT65R035D2</a:t>
            </a:r>
          </a:p>
          <a:p>
            <a:pPr algn="ctr" fontAlgn="ctr"/>
            <a:r>
              <a:rPr lang="de-AT" sz="900" i="0" u="none" strike="noStrike" dirty="0">
                <a:solidFill>
                  <a:schemeClr val="accent6"/>
                </a:solidFill>
                <a:effectLst/>
                <a:latin typeface="+mn-lt"/>
              </a:rPr>
              <a:t>IGLT65R017D2</a:t>
            </a:r>
          </a:p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endParaRPr lang="en-US" sz="1050" b="1" kern="0" baseline="0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3DAD3-619F-5524-4C3D-31993012CFE9}"/>
              </a:ext>
            </a:extLst>
          </p:cNvPr>
          <p:cNvSpPr txBox="1"/>
          <p:nvPr/>
        </p:nvSpPr>
        <p:spPr bwMode="auto">
          <a:xfrm>
            <a:off x="850014" y="986880"/>
            <a:ext cx="2361720" cy="253916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050" b="1" kern="0" baseline="0" dirty="0">
                <a:latin typeface="+mn-lt"/>
                <a:ea typeface="+mn-ea"/>
                <a:cs typeface="+mn-cs"/>
              </a:rPr>
              <a:t>Vienna PFC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4A60801-97EB-ADCE-1C1B-10D97CB415BC}"/>
              </a:ext>
            </a:extLst>
          </p:cNvPr>
          <p:cNvSpPr/>
          <p:nvPr/>
        </p:nvSpPr>
        <p:spPr bwMode="auto">
          <a:xfrm>
            <a:off x="4957143" y="2762408"/>
            <a:ext cx="723833" cy="2352755"/>
          </a:xfrm>
          <a:prstGeom prst="roundRect">
            <a:avLst>
              <a:gd name="adj" fmla="val 3582"/>
            </a:avLst>
          </a:prstGeom>
          <a:noFill/>
          <a:ln w="9525" cap="flat" cmpd="sng" algn="ctr">
            <a:solidFill>
              <a:schemeClr val="accent6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BF8FAFF-2FF1-3E12-EEC4-C2B0D1278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654" y="3124861"/>
            <a:ext cx="1071211" cy="5058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CDC782-BEC4-50F5-5F31-38E6F1A3D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859890" y="4368731"/>
            <a:ext cx="463351" cy="6075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9B506BB-7674-36DB-4790-FAD11E49E65E}"/>
              </a:ext>
            </a:extLst>
          </p:cNvPr>
          <p:cNvSpPr txBox="1"/>
          <p:nvPr/>
        </p:nvSpPr>
        <p:spPr bwMode="auto">
          <a:xfrm>
            <a:off x="6432618" y="2895800"/>
            <a:ext cx="141705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i="0" dirty="0">
                <a:effectLst/>
                <a:latin typeface="+mn-lt"/>
              </a:rPr>
              <a:t>2x CoolSiC</a:t>
            </a:r>
            <a:r>
              <a:rPr lang="en-US" sz="1050" b="1" kern="0" baseline="3000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050" b="1" kern="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FET</a:t>
            </a:r>
            <a:endParaRPr lang="en-US" sz="1050" dirty="0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8F0FBC5B-9EBB-E575-34FE-70E6618A08EF}"/>
              </a:ext>
            </a:extLst>
          </p:cNvPr>
          <p:cNvSpPr/>
          <p:nvPr/>
        </p:nvSpPr>
        <p:spPr bwMode="auto">
          <a:xfrm>
            <a:off x="6427960" y="3844802"/>
            <a:ext cx="1279000" cy="253916"/>
          </a:xfrm>
          <a:prstGeom prst="downArrow">
            <a:avLst>
              <a:gd name="adj1" fmla="val 50000"/>
              <a:gd name="adj2" fmla="val 46130"/>
            </a:avLst>
          </a:prstGeom>
          <a:solidFill>
            <a:srgbClr val="B8DEDA"/>
          </a:solidFill>
          <a:ln w="9525">
            <a:solidFill>
              <a:srgbClr val="B8DEDA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r>
              <a:rPr lang="en-US" sz="900" baseline="0" dirty="0">
                <a:latin typeface="+mn-lt"/>
                <a:ea typeface="+mn-ea"/>
                <a:cs typeface="+mn-cs"/>
              </a:rPr>
              <a:t>Replaced by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CB350A-4CB5-7538-D9EC-084CEBE8ED47}"/>
              </a:ext>
            </a:extLst>
          </p:cNvPr>
          <p:cNvSpPr txBox="1"/>
          <p:nvPr/>
        </p:nvSpPr>
        <p:spPr bwMode="auto">
          <a:xfrm>
            <a:off x="6389703" y="4209922"/>
            <a:ext cx="132423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i="0" dirty="0">
                <a:solidFill>
                  <a:schemeClr val="accent6"/>
                </a:solidFill>
                <a:effectLst/>
                <a:latin typeface="+mn-lt"/>
              </a:rPr>
              <a:t>1x CoolGaN</a:t>
            </a:r>
            <a:r>
              <a:rPr lang="en-US" sz="1050" b="1" kern="0" baseline="3000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050" b="1" kern="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BDS</a:t>
            </a:r>
            <a:endParaRPr lang="en-US" sz="1050" dirty="0">
              <a:solidFill>
                <a:schemeClr val="accent6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660D5ED-3696-2F23-9684-03F12808B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409637" y="2890949"/>
            <a:ext cx="288858" cy="378774"/>
          </a:xfrm>
          <a:prstGeom prst="rect">
            <a:avLst/>
          </a:prstGeom>
          <a:ln>
            <a:solidFill>
              <a:srgbClr val="6CB4AD"/>
            </a:solidFill>
          </a:ln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E8EEEAA-08BB-152A-B81F-C20F56F7ED1C}"/>
              </a:ext>
            </a:extLst>
          </p:cNvPr>
          <p:cNvSpPr/>
          <p:nvPr/>
        </p:nvSpPr>
        <p:spPr bwMode="auto">
          <a:xfrm>
            <a:off x="2189977" y="2865901"/>
            <a:ext cx="787594" cy="866498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DE8DB75-0415-5E8C-151A-CA9BD933D8E2}"/>
              </a:ext>
            </a:extLst>
          </p:cNvPr>
          <p:cNvSpPr/>
          <p:nvPr/>
        </p:nvSpPr>
        <p:spPr bwMode="auto">
          <a:xfrm>
            <a:off x="6362025" y="2872961"/>
            <a:ext cx="1324235" cy="211066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59D3393-9671-B696-3FB7-E70EF65F0F16}"/>
              </a:ext>
            </a:extLst>
          </p:cNvPr>
          <p:cNvGrpSpPr/>
          <p:nvPr/>
        </p:nvGrpSpPr>
        <p:grpSpPr>
          <a:xfrm>
            <a:off x="2862231" y="2052498"/>
            <a:ext cx="4161910" cy="940299"/>
            <a:chOff x="3772980" y="2377854"/>
            <a:chExt cx="5268725" cy="624739"/>
          </a:xfrm>
        </p:grpSpPr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56342BBC-593B-F5E5-00DF-F7F40E8B202D}"/>
                </a:ext>
              </a:extLst>
            </p:cNvPr>
            <p:cNvCxnSpPr>
              <a:cxnSpLocks/>
              <a:stCxn id="54" idx="7"/>
            </p:cNvCxnSpPr>
            <p:nvPr/>
          </p:nvCxnSpPr>
          <p:spPr>
            <a:xfrm rot="5400000" flipH="1" flipV="1">
              <a:off x="6089422" y="61412"/>
              <a:ext cx="624739" cy="5257624"/>
            </a:xfrm>
            <a:prstGeom prst="bentConnector2">
              <a:avLst/>
            </a:prstGeom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1260BA9-1219-E416-D550-B345802A019A}"/>
                </a:ext>
              </a:extLst>
            </p:cNvPr>
            <p:cNvCxnSpPr>
              <a:cxnSpLocks/>
              <a:endCxn id="56" idx="0"/>
            </p:cNvCxnSpPr>
            <p:nvPr/>
          </p:nvCxnSpPr>
          <p:spPr>
            <a:xfrm>
              <a:off x="9030601" y="2377854"/>
              <a:ext cx="11104" cy="502749"/>
            </a:xfrm>
            <a:prstGeom prst="straightConnector1">
              <a:avLst/>
            </a:prstGeom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A420076E-E6D5-C484-E858-9374BD400A30}"/>
              </a:ext>
            </a:extLst>
          </p:cNvPr>
          <p:cNvSpPr txBox="1"/>
          <p:nvPr/>
        </p:nvSpPr>
        <p:spPr bwMode="auto">
          <a:xfrm>
            <a:off x="8394528" y="4703441"/>
            <a:ext cx="3097498" cy="26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050" kern="0" dirty="0">
                <a:latin typeface="+mn-lt"/>
              </a:rPr>
              <a:t>Source</a:t>
            </a:r>
            <a:r>
              <a:rPr lang="en-US" sz="1050" kern="0" baseline="0" dirty="0">
                <a:latin typeface="+mn-lt"/>
                <a:ea typeface="+mn-ea"/>
                <a:cs typeface="+mn-cs"/>
              </a:rPr>
              <a:t>: OCP Global Summit 2024 - Microsoft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39EB91F-A810-1715-62B5-D9D0BB56B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060" y="2364700"/>
            <a:ext cx="3848868" cy="234844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4A618A3-9235-1B9B-2D2A-130C7471181D}"/>
              </a:ext>
            </a:extLst>
          </p:cNvPr>
          <p:cNvSpPr txBox="1"/>
          <p:nvPr/>
        </p:nvSpPr>
        <p:spPr bwMode="auto">
          <a:xfrm>
            <a:off x="554207" y="5215077"/>
            <a:ext cx="2547010" cy="108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defTabSz="576000" eaLnBrk="0" hangingPunct="0">
              <a:lnSpc>
                <a:spcPct val="150000"/>
              </a:lnSpc>
              <a:buNone/>
              <a:defRPr/>
            </a:pPr>
            <a:r>
              <a:rPr lang="en-US" sz="1500" b="1" dirty="0">
                <a:solidFill>
                  <a:schemeClr val="bg1"/>
                </a:solidFill>
                <a:latin typeface="Arial"/>
              </a:rPr>
              <a:t>Bidirectional </a:t>
            </a:r>
            <a:r>
              <a:rPr lang="en-US" sz="1500" b="1" i="0" dirty="0">
                <a:solidFill>
                  <a:schemeClr val="bg1"/>
                </a:solidFill>
                <a:effectLst/>
                <a:latin typeface="+mn-lt"/>
              </a:rPr>
              <a:t>CoolGaN</a:t>
            </a:r>
            <a:r>
              <a:rPr lang="en-US" sz="1500" b="1" kern="0" baseline="300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</a:t>
            </a:r>
            <a:r>
              <a:rPr lang="en-US" sz="1500" b="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Arial"/>
              </a:rPr>
              <a:t>replaces 2 x 650 V SiC in 3-ph Vienna PFC</a:t>
            </a:r>
            <a:endParaRPr lang="en-US" sz="1600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37EA93F-DC1D-3BBA-BF57-D970A5A3E85B}"/>
              </a:ext>
            </a:extLst>
          </p:cNvPr>
          <p:cNvGrpSpPr/>
          <p:nvPr/>
        </p:nvGrpSpPr>
        <p:grpSpPr>
          <a:xfrm>
            <a:off x="3180567" y="5231147"/>
            <a:ext cx="2126962" cy="1118754"/>
            <a:chOff x="3180567" y="5231147"/>
            <a:chExt cx="1962488" cy="1118754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BAE6801A-BBDC-6541-CEDA-C9A574628266}"/>
                </a:ext>
              </a:extLst>
            </p:cNvPr>
            <p:cNvSpPr/>
            <p:nvPr/>
          </p:nvSpPr>
          <p:spPr bwMode="auto">
            <a:xfrm>
              <a:off x="3180567" y="5271701"/>
              <a:ext cx="1883138" cy="1078200"/>
            </a:xfrm>
            <a:prstGeom prst="roundRect">
              <a:avLst>
                <a:gd name="adj" fmla="val 7363"/>
              </a:avLst>
            </a:prstGeom>
            <a:solidFill>
              <a:srgbClr val="0A8276"/>
            </a:solidFill>
            <a:ln w="9525">
              <a:solidFill>
                <a:srgbClr val="0A8276"/>
              </a:solidFill>
              <a:prstDash val="solid"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en-US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8B8A40-CB65-2F86-2CF0-6F67C242BED8}"/>
                </a:ext>
              </a:extLst>
            </p:cNvPr>
            <p:cNvSpPr txBox="1"/>
            <p:nvPr/>
          </p:nvSpPr>
          <p:spPr bwMode="auto">
            <a:xfrm>
              <a:off x="3209714" y="5231147"/>
              <a:ext cx="1933341" cy="1088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defTabSz="576000" eaLnBrk="0" hangingPunct="0">
                <a:lnSpc>
                  <a:spcPct val="150000"/>
                </a:lnSpc>
                <a:buNone/>
                <a:defRPr/>
              </a:pPr>
              <a:r>
                <a:rPr lang="en-US" sz="1500" b="1" i="0" dirty="0">
                  <a:solidFill>
                    <a:schemeClr val="bg1"/>
                  </a:solidFill>
                  <a:effectLst/>
                  <a:latin typeface="+mn-lt"/>
                </a:rPr>
                <a:t>CoolGaN</a:t>
              </a:r>
              <a:r>
                <a:rPr lang="en-US" sz="1500" b="1" kern="0" baseline="30000" dirty="0">
                  <a:solidFill>
                    <a:schemeClr val="bg1"/>
                  </a:solidFill>
                  <a:latin typeface="+mn-lt"/>
                  <a:ea typeface="+mn-ea"/>
                  <a:cs typeface="+mn-cs"/>
                  <a:sym typeface="Wingdings" panose="05000000000000000000" pitchFamily="2" charset="2"/>
                </a:rPr>
                <a:t>TM</a:t>
              </a:r>
              <a:r>
                <a:rPr lang="en-US" sz="1500" b="1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defTabSz="576000" eaLnBrk="0" hangingPunct="0">
                <a:lnSpc>
                  <a:spcPct val="150000"/>
                </a:lnSpc>
                <a:buNone/>
                <a:defRPr/>
              </a:pPr>
              <a:r>
                <a:rPr lang="en-US" sz="1500" baseline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for soft-switching / high frequency LLC 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9945040-13C2-CFA2-2C95-5FFB9B47C9EE}"/>
              </a:ext>
            </a:extLst>
          </p:cNvPr>
          <p:cNvGrpSpPr/>
          <p:nvPr/>
        </p:nvGrpSpPr>
        <p:grpSpPr>
          <a:xfrm>
            <a:off x="5268480" y="5204638"/>
            <a:ext cx="3178940" cy="1123291"/>
            <a:chOff x="5261113" y="5204638"/>
            <a:chExt cx="2526346" cy="112329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A542261-A391-3A0C-9378-E86B578D82BB}"/>
                </a:ext>
              </a:extLst>
            </p:cNvPr>
            <p:cNvSpPr/>
            <p:nvPr/>
          </p:nvSpPr>
          <p:spPr bwMode="auto">
            <a:xfrm>
              <a:off x="5261113" y="5249729"/>
              <a:ext cx="2458613" cy="1078200"/>
            </a:xfrm>
            <a:prstGeom prst="roundRect">
              <a:avLst>
                <a:gd name="adj" fmla="val 7363"/>
              </a:avLst>
            </a:prstGeom>
            <a:solidFill>
              <a:srgbClr val="0A8276"/>
            </a:solidFill>
            <a:ln w="9525">
              <a:solidFill>
                <a:srgbClr val="0A8276"/>
              </a:solidFill>
              <a:prstDash val="solid"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en-US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A6129AC-502A-BF19-02AA-9FD7DF035E22}"/>
                </a:ext>
              </a:extLst>
            </p:cNvPr>
            <p:cNvSpPr txBox="1"/>
            <p:nvPr/>
          </p:nvSpPr>
          <p:spPr bwMode="auto">
            <a:xfrm>
              <a:off x="5378518" y="5204638"/>
              <a:ext cx="2408941" cy="1088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defTabSz="576000" eaLnBrk="0" hangingPunct="0">
                <a:lnSpc>
                  <a:spcPct val="150000"/>
                </a:lnSpc>
                <a:buNone/>
                <a:defRPr/>
              </a:pPr>
              <a:r>
                <a:rPr lang="en-US" sz="1500" dirty="0">
                  <a:solidFill>
                    <a:schemeClr val="bg1"/>
                  </a:solidFill>
                  <a:latin typeface="Arial"/>
                </a:rPr>
                <a:t>HVDC (400 V b</a:t>
              </a:r>
              <a:r>
                <a:rPr lang="en-US" sz="1500" dirty="0">
                  <a:solidFill>
                    <a:schemeClr val="bg1"/>
                  </a:solidFill>
                </a:rPr>
                <a:t>us voltage) </a:t>
              </a:r>
              <a:r>
                <a:rPr lang="en-US" sz="1500" dirty="0">
                  <a:solidFill>
                    <a:schemeClr val="bg1"/>
                  </a:solidFill>
                  <a:latin typeface="Arial"/>
                </a:rPr>
                <a:t>requires</a:t>
              </a:r>
              <a:r>
                <a:rPr lang="en-US" sz="1500" b="1" dirty="0">
                  <a:solidFill>
                    <a:schemeClr val="bg1"/>
                  </a:solidFill>
                  <a:latin typeface="Arial"/>
                </a:rPr>
                <a:t> CoolGaN™ Transistors 650 V G5 </a:t>
              </a:r>
              <a:r>
                <a:rPr lang="en-US" sz="1500" dirty="0">
                  <a:solidFill>
                    <a:schemeClr val="bg1"/>
                  </a:solidFill>
                  <a:latin typeface="Arial"/>
                </a:rPr>
                <a:t>SR switches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5487A66-22D0-A7D4-80D4-1D4D9B88AA23}"/>
              </a:ext>
            </a:extLst>
          </p:cNvPr>
          <p:cNvSpPr txBox="1"/>
          <p:nvPr/>
        </p:nvSpPr>
        <p:spPr bwMode="auto">
          <a:xfrm>
            <a:off x="8251060" y="1299571"/>
            <a:ext cx="31789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Next generation server rack: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3-phase input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HVDC 400 V output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Up to 1 MW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5CF1F82-97ED-FA28-8520-3A0250A0728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2429453" y="4878291"/>
            <a:ext cx="139906" cy="392391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B90E984-14EC-2424-33FF-6CEA28AE54F8}"/>
              </a:ext>
            </a:extLst>
          </p:cNvPr>
          <p:cNvCxnSpPr>
            <a:cxnSpLocks/>
            <a:stCxn id="19" idx="2"/>
            <a:endCxn id="57" idx="0"/>
          </p:cNvCxnSpPr>
          <p:nvPr/>
        </p:nvCxnSpPr>
        <p:spPr>
          <a:xfrm>
            <a:off x="3830563" y="4971848"/>
            <a:ext cx="370485" cy="29985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E32F3A1-1237-09D9-9AD2-32E43B6A6197}"/>
              </a:ext>
            </a:extLst>
          </p:cNvPr>
          <p:cNvCxnSpPr>
            <a:cxnSpLocks/>
          </p:cNvCxnSpPr>
          <p:nvPr/>
        </p:nvCxnSpPr>
        <p:spPr>
          <a:xfrm>
            <a:off x="5680976" y="4703441"/>
            <a:ext cx="415024" cy="567241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25295BAB-F298-4D11-9B3E-3D4EA4BAAA44}"/>
              </a:ext>
            </a:extLst>
          </p:cNvPr>
          <p:cNvSpPr/>
          <p:nvPr/>
        </p:nvSpPr>
        <p:spPr>
          <a:xfrm>
            <a:off x="2299696" y="2104284"/>
            <a:ext cx="511639" cy="420280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BDS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3" name="TextBox 348">
            <a:extLst>
              <a:ext uri="{FF2B5EF4-FFF2-40B4-BE49-F238E27FC236}">
                <a16:creationId xmlns:a16="http://schemas.microsoft.com/office/drawing/2014/main" id="{49A6B9A2-E5AB-4F2C-8CA2-22CB8CDC2A07}"/>
              </a:ext>
            </a:extLst>
          </p:cNvPr>
          <p:cNvSpPr txBox="1"/>
          <p:nvPr/>
        </p:nvSpPr>
        <p:spPr bwMode="auto">
          <a:xfrm>
            <a:off x="2397279" y="2533787"/>
            <a:ext cx="471651" cy="1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dirty="0">
                <a:latin typeface="+mn-lt"/>
              </a:rPr>
              <a:t>650 </a:t>
            </a:r>
            <a:r>
              <a:rPr lang="en-US" sz="1100" b="1" kern="0" baseline="0" dirty="0">
                <a:latin typeface="+mn-lt"/>
                <a:ea typeface="+mn-ea"/>
                <a:cs typeface="+mn-cs"/>
              </a:rPr>
              <a:t>V</a:t>
            </a:r>
          </a:p>
        </p:txBody>
      </p:sp>
      <p:sp>
        <p:nvSpPr>
          <p:cNvPr id="65" name="TextBox 348">
            <a:extLst>
              <a:ext uri="{FF2B5EF4-FFF2-40B4-BE49-F238E27FC236}">
                <a16:creationId xmlns:a16="http://schemas.microsoft.com/office/drawing/2014/main" id="{6CA33ECB-7944-4180-B6D2-B7229712F6E5}"/>
              </a:ext>
            </a:extLst>
          </p:cNvPr>
          <p:cNvSpPr txBox="1"/>
          <p:nvPr/>
        </p:nvSpPr>
        <p:spPr bwMode="auto">
          <a:xfrm>
            <a:off x="3653728" y="2525327"/>
            <a:ext cx="471651" cy="1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dirty="0">
                <a:latin typeface="+mn-lt"/>
              </a:rPr>
              <a:t>650 </a:t>
            </a:r>
            <a:r>
              <a:rPr lang="en-US" sz="1100" b="1" kern="0" baseline="0" dirty="0">
                <a:latin typeface="+mn-lt"/>
                <a:ea typeface="+mn-ea"/>
                <a:cs typeface="+mn-cs"/>
              </a:rPr>
              <a:t>V</a:t>
            </a:r>
          </a:p>
        </p:txBody>
      </p:sp>
      <p:sp>
        <p:nvSpPr>
          <p:cNvPr id="67" name="TextBox 348">
            <a:extLst>
              <a:ext uri="{FF2B5EF4-FFF2-40B4-BE49-F238E27FC236}">
                <a16:creationId xmlns:a16="http://schemas.microsoft.com/office/drawing/2014/main" id="{A9DE92D8-38C2-46D3-8460-94B750720B9B}"/>
              </a:ext>
            </a:extLst>
          </p:cNvPr>
          <p:cNvSpPr txBox="1"/>
          <p:nvPr/>
        </p:nvSpPr>
        <p:spPr bwMode="auto">
          <a:xfrm>
            <a:off x="5117474" y="2550872"/>
            <a:ext cx="471651" cy="1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dirty="0">
                <a:latin typeface="+mn-lt"/>
              </a:rPr>
              <a:t>650 </a:t>
            </a:r>
            <a:r>
              <a:rPr lang="en-US" sz="1100" b="1" kern="0" baseline="0" dirty="0">
                <a:latin typeface="+mn-lt"/>
                <a:ea typeface="+mn-ea"/>
                <a:cs typeface="+mn-cs"/>
              </a:rPr>
              <a:t>V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725EC1C-1104-4404-B7E7-97561CDDCFF1}"/>
              </a:ext>
            </a:extLst>
          </p:cNvPr>
          <p:cNvSpPr/>
          <p:nvPr/>
        </p:nvSpPr>
        <p:spPr>
          <a:xfrm>
            <a:off x="3566439" y="2104284"/>
            <a:ext cx="513180" cy="406309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92FB19C-D145-44D6-A332-01957C38F676}"/>
              </a:ext>
            </a:extLst>
          </p:cNvPr>
          <p:cNvSpPr/>
          <p:nvPr/>
        </p:nvSpPr>
        <p:spPr>
          <a:xfrm>
            <a:off x="5063706" y="2119018"/>
            <a:ext cx="487426" cy="406309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</p:txBody>
      </p:sp>
    </p:spTree>
    <p:extLst>
      <p:ext uri="{BB962C8B-B14F-4D97-AF65-F5344CB8AC3E}">
        <p14:creationId xmlns:p14="http://schemas.microsoft.com/office/powerpoint/2010/main" val="154628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92C96D-5F44-46C0-BE57-A0BA2C3EB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25876"/>
            <a:ext cx="10332640" cy="720000"/>
          </a:xfrm>
        </p:spPr>
        <p:txBody>
          <a:bodyPr/>
          <a:lstStyle/>
          <a:p>
            <a:br>
              <a:rPr lang="en-US" altLang="zh-TW" sz="2800" dirty="0">
                <a:solidFill>
                  <a:srgbClr val="0070C0"/>
                </a:solidFill>
              </a:rPr>
            </a:br>
            <a:r>
              <a:rPr lang="en-US" altLang="zh-CN" sz="2800" dirty="0"/>
              <a:t>AI demands PSU with higher peak power and transient dynamics </a:t>
            </a:r>
            <a:endParaRPr lang="zh-CN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5474A-7471-6F2A-7483-BA5B8CC91BDC}"/>
              </a:ext>
            </a:extLst>
          </p:cNvPr>
          <p:cNvSpPr txBox="1"/>
          <p:nvPr/>
        </p:nvSpPr>
        <p:spPr bwMode="auto">
          <a:xfrm>
            <a:off x="6730734" y="2494506"/>
            <a:ext cx="1025246" cy="276999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3750" indent="-285750">
              <a:spcBef>
                <a:spcPts val="600"/>
              </a:spcBef>
            </a:pPr>
            <a:r>
              <a:rPr lang="en-US" sz="1200" b="1" dirty="0">
                <a:ea typeface="Calibri" panose="020F0502020204030204" pitchFamily="34" charset="0"/>
              </a:rPr>
              <a:t>ORv3-HPR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8BD7D8A-A97F-39A0-3973-2D88E9A28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605614"/>
              </p:ext>
            </p:extLst>
          </p:nvPr>
        </p:nvGraphicFramePr>
        <p:xfrm>
          <a:off x="6708440" y="3277873"/>
          <a:ext cx="2802952" cy="66478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01476">
                  <a:extLst>
                    <a:ext uri="{9D8B030D-6E8A-4147-A177-3AD203B41FA5}">
                      <a16:colId xmlns:a16="http://schemas.microsoft.com/office/drawing/2014/main" val="3465014847"/>
                    </a:ext>
                  </a:extLst>
                </a:gridCol>
                <a:gridCol w="1401476">
                  <a:extLst>
                    <a:ext uri="{9D8B030D-6E8A-4147-A177-3AD203B41FA5}">
                      <a16:colId xmlns:a16="http://schemas.microsoft.com/office/drawing/2014/main" val="2868689184"/>
                    </a:ext>
                  </a:extLst>
                </a:gridCol>
              </a:tblGrid>
              <a:tr h="332394">
                <a:tc>
                  <a:txBody>
                    <a:bodyPr/>
                    <a:lstStyle/>
                    <a:p>
                      <a:r>
                        <a:rPr lang="en-US" sz="1200" b="0" dirty="0">
                          <a:ea typeface="Calibri" panose="020F0502020204030204" pitchFamily="34" charset="0"/>
                        </a:rPr>
                        <a:t>50ms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ea typeface="Calibri" panose="020F0502020204030204" pitchFamily="34" charset="0"/>
                        </a:rPr>
                        <a:t>400μs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00824"/>
                  </a:ext>
                </a:extLst>
              </a:tr>
              <a:tr h="332394">
                <a:tc>
                  <a:txBody>
                    <a:bodyPr/>
                    <a:lstStyle/>
                    <a:p>
                      <a:r>
                        <a:rPr lang="en-US" sz="1200" b="0" dirty="0">
                          <a:ea typeface="Calibri" panose="020F0502020204030204" pitchFamily="34" charset="0"/>
                        </a:rPr>
                        <a:t>136%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ea typeface="Calibri" panose="020F0502020204030204" pitchFamily="34" charset="0"/>
                        </a:rPr>
                        <a:t>160%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1270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017CA60-80D2-8743-71CB-D164338592A1}"/>
              </a:ext>
            </a:extLst>
          </p:cNvPr>
          <p:cNvSpPr txBox="1"/>
          <p:nvPr/>
        </p:nvSpPr>
        <p:spPr bwMode="auto">
          <a:xfrm>
            <a:off x="437993" y="1378769"/>
            <a:ext cx="11525407" cy="435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GPU draws high peak power and high load transient  </a:t>
            </a:r>
            <a:r>
              <a:rPr lang="en-US" sz="2000" dirty="0">
                <a:latin typeface="+mn-lt"/>
                <a:sym typeface="Wingdings" panose="05000000000000000000" pitchFamily="2" charset="2"/>
              </a:rPr>
              <a:t> </a:t>
            </a:r>
            <a:r>
              <a:rPr lang="en-US" sz="2000" dirty="0">
                <a:latin typeface="+mn-lt"/>
              </a:rPr>
              <a:t>LLC stage must deliver</a:t>
            </a: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marL="252000" indent="-25200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+mn-lt"/>
                <a:sym typeface="Wingdings" panose="05000000000000000000" pitchFamily="2" charset="2"/>
              </a:rPr>
              <a:t>Higher LLC switching </a:t>
            </a:r>
            <a:r>
              <a:rPr lang="en-US" sz="2000" dirty="0">
                <a:latin typeface="+mn-lt"/>
              </a:rPr>
              <a:t>frequency is needed to increase the</a:t>
            </a:r>
            <a:r>
              <a:rPr lang="en-US" sz="2000" dirty="0">
                <a:latin typeface="+mn-lt"/>
                <a:sym typeface="Wingdings" panose="05000000000000000000" pitchFamily="2" charset="2"/>
              </a:rPr>
              <a:t> control loop bandwidth</a:t>
            </a:r>
            <a:endParaRPr lang="de-AT" sz="2000" b="1" u="sng" dirty="0">
              <a:solidFill>
                <a:schemeClr val="tx2"/>
              </a:solidFill>
              <a:latin typeface="+mn-lt"/>
              <a:cs typeface="Calibri" panose="020F0502020204030204" pitchFamily="34" charset="0"/>
            </a:endParaRPr>
          </a:p>
          <a:p>
            <a:pPr marL="285750" indent="-285750" defTabSz="576000" eaLnBrk="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C8152F8-CBAD-86FD-39D2-925E5C422C32}"/>
              </a:ext>
            </a:extLst>
          </p:cNvPr>
          <p:cNvGrpSpPr/>
          <p:nvPr/>
        </p:nvGrpSpPr>
        <p:grpSpPr>
          <a:xfrm>
            <a:off x="641684" y="2135871"/>
            <a:ext cx="5709240" cy="2693823"/>
            <a:chOff x="604317" y="3269465"/>
            <a:chExt cx="4059451" cy="19621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44489D-9462-6EB4-7FEC-21318425C4B8}"/>
                </a:ext>
              </a:extLst>
            </p:cNvPr>
            <p:cNvSpPr txBox="1"/>
            <p:nvPr/>
          </p:nvSpPr>
          <p:spPr bwMode="auto">
            <a:xfrm>
              <a:off x="604317" y="3269465"/>
              <a:ext cx="4008672" cy="328052"/>
            </a:xfrm>
            <a:prstGeom prst="rect">
              <a:avLst/>
            </a:prstGeom>
            <a:solidFill>
              <a:srgbClr val="B8DED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1200" b="1" dirty="0"/>
                <a:t>Load for AC/DC AI power </a:t>
              </a:r>
              <a:endParaRPr lang="en-US" sz="1200" b="1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86366A-8A55-1037-7CD6-D2CFC7CFB8DD}"/>
                </a:ext>
              </a:extLst>
            </p:cNvPr>
            <p:cNvGrpSpPr/>
            <p:nvPr/>
          </p:nvGrpSpPr>
          <p:grpSpPr>
            <a:xfrm>
              <a:off x="671929" y="3635475"/>
              <a:ext cx="3991839" cy="1596159"/>
              <a:chOff x="5025975" y="3239148"/>
              <a:chExt cx="3991839" cy="159615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F26CF34-A8E4-0EF3-0FA8-F50CFE1370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9800" y="3429000"/>
                <a:ext cx="0" cy="121920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A52A34C-5C22-A191-BEA0-7239C85EA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26150" y="3429000"/>
                <a:ext cx="222250" cy="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B3CB224-4D58-E254-9DB0-B015531759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8400" y="3429000"/>
                <a:ext cx="0" cy="30480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CAED886-C821-163F-CF39-05F5DE437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400" y="3733800"/>
                <a:ext cx="457200" cy="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D9EE5D9-4DF0-18A7-A084-97795883B7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3150" y="3429000"/>
                <a:ext cx="0" cy="121920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D088C07-B84F-F981-505B-90E83EDB16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3429000"/>
                <a:ext cx="3048000" cy="0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40B6143-7D78-5A91-35BD-46C4AE1E97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600" y="3733800"/>
                <a:ext cx="0" cy="30480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256EE4-BCE6-231A-9D79-F665CFA77B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5600" y="4038600"/>
                <a:ext cx="692150" cy="8099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8DF97A6-EEBF-D0B9-6AEA-A6711557BB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7750" y="4025900"/>
                <a:ext cx="0" cy="30480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FAD8782-9C77-B535-AD8B-5A9567DFDC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7750" y="4330700"/>
                <a:ext cx="1066800" cy="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4FC4383-1F62-F83D-CD6A-015D155AC0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64550" y="4330700"/>
                <a:ext cx="0" cy="31750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3E8CA65-FC96-1D2E-8187-97DF0A903E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4550" y="4648200"/>
                <a:ext cx="228600" cy="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10D5556-BEFB-5141-FD61-CEB4D6C8B4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93150" y="3429000"/>
                <a:ext cx="222250" cy="0"/>
              </a:xfrm>
              <a:prstGeom prst="line">
                <a:avLst/>
              </a:prstGeom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1229072-14D5-7AE3-2F64-F74B3AA2EB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3733800"/>
                <a:ext cx="3048000" cy="0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D7B5F0E-6A54-B1DE-0867-6F24BF701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4038600"/>
                <a:ext cx="3048000" cy="0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020674E-4A6F-6F87-270C-5F1BAC02C6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4330700"/>
                <a:ext cx="3048000" cy="0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3410707-C57E-79FA-B52B-CECB7DD161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1200" y="4648200"/>
                <a:ext cx="3048000" cy="0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B6FA66F-4D55-049B-9653-D1C1A47D7670}"/>
                  </a:ext>
                </a:extLst>
              </p:cNvPr>
              <p:cNvSpPr txBox="1"/>
              <p:nvPr/>
            </p:nvSpPr>
            <p:spPr bwMode="auto">
              <a:xfrm>
                <a:off x="5035549" y="3294823"/>
                <a:ext cx="690748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190% Load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96F1A6-59C3-F016-55D7-DA8C5895CE1F}"/>
                  </a:ext>
                </a:extLst>
              </p:cNvPr>
              <p:cNvSpPr txBox="1"/>
              <p:nvPr/>
            </p:nvSpPr>
            <p:spPr bwMode="auto">
              <a:xfrm>
                <a:off x="5029201" y="4180048"/>
                <a:ext cx="690748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100% Load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2EDA17-40A9-0B22-BEBF-1D633A33BE60}"/>
                  </a:ext>
                </a:extLst>
              </p:cNvPr>
              <p:cNvSpPr txBox="1"/>
              <p:nvPr/>
            </p:nvSpPr>
            <p:spPr bwMode="auto">
              <a:xfrm>
                <a:off x="5025975" y="4489450"/>
                <a:ext cx="617264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10% Load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F59CC2-D0B0-63F4-D9C7-13581519FF5A}"/>
                  </a:ext>
                </a:extLst>
              </p:cNvPr>
              <p:cNvSpPr txBox="1"/>
              <p:nvPr/>
            </p:nvSpPr>
            <p:spPr bwMode="auto">
              <a:xfrm>
                <a:off x="5048151" y="3879024"/>
                <a:ext cx="690748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130% Load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50FD5C-B6A4-DE66-3E5C-858D7FABF4D6}"/>
                  </a:ext>
                </a:extLst>
              </p:cNvPr>
              <p:cNvSpPr txBox="1"/>
              <p:nvPr/>
            </p:nvSpPr>
            <p:spPr bwMode="auto">
              <a:xfrm>
                <a:off x="5048151" y="3578548"/>
                <a:ext cx="690748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baseline="0" dirty="0">
                    <a:latin typeface="+mn-lt"/>
                    <a:ea typeface="+mn-ea"/>
                    <a:cs typeface="+mn-cs"/>
                  </a:rPr>
                  <a:t>160% Load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E4C3437-9A31-AF7E-53F3-19DEEC77F7F7}"/>
                  </a:ext>
                </a:extLst>
              </p:cNvPr>
              <p:cNvSpPr txBox="1"/>
              <p:nvPr/>
            </p:nvSpPr>
            <p:spPr bwMode="auto">
              <a:xfrm>
                <a:off x="5939303" y="3239148"/>
                <a:ext cx="411510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dirty="0">
                    <a:latin typeface="+mn-lt"/>
                  </a:rPr>
                  <a:t>500 μs</a:t>
                </a:r>
                <a:endParaRPr lang="en-US" sz="900" b="1" kern="0" baseline="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B854EE6-D00A-8F0E-28AC-A60893E2CEE9}"/>
                  </a:ext>
                </a:extLst>
              </p:cNvPr>
              <p:cNvSpPr txBox="1"/>
              <p:nvPr/>
            </p:nvSpPr>
            <p:spPr bwMode="auto">
              <a:xfrm>
                <a:off x="6339256" y="3543213"/>
                <a:ext cx="204544" cy="115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dirty="0">
                    <a:latin typeface="+mn-lt"/>
                  </a:rPr>
                  <a:t>5 ms</a:t>
                </a:r>
                <a:endParaRPr lang="en-US" sz="900" b="1" kern="0" baseline="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B9F839E-DFFB-704A-CE14-7A4589C1C839}"/>
                  </a:ext>
                </a:extLst>
              </p:cNvPr>
              <p:cNvSpPr txBox="1"/>
              <p:nvPr/>
            </p:nvSpPr>
            <p:spPr bwMode="auto">
              <a:xfrm>
                <a:off x="6872656" y="3845527"/>
                <a:ext cx="254433" cy="115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dirty="0">
                    <a:latin typeface="+mn-lt"/>
                  </a:rPr>
                  <a:t>50 ms</a:t>
                </a:r>
                <a:endParaRPr lang="en-US" sz="900" b="1" kern="0" baseline="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DCA03C-D995-6E99-CAFD-2D0BA313673A}"/>
                  </a:ext>
                </a:extLst>
              </p:cNvPr>
              <p:cNvSpPr txBox="1"/>
              <p:nvPr/>
            </p:nvSpPr>
            <p:spPr bwMode="auto">
              <a:xfrm>
                <a:off x="7651660" y="4146002"/>
                <a:ext cx="354211" cy="115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dirty="0">
                    <a:latin typeface="+mn-lt"/>
                  </a:rPr>
                  <a:t>1000 ms</a:t>
                </a:r>
                <a:endParaRPr lang="en-US" sz="900" b="1" kern="0" baseline="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438A1C-058A-A272-F6EF-E738F631231B}"/>
                  </a:ext>
                </a:extLst>
              </p:cNvPr>
              <p:cNvSpPr txBox="1"/>
              <p:nvPr/>
            </p:nvSpPr>
            <p:spPr bwMode="auto">
              <a:xfrm>
                <a:off x="8408333" y="4656625"/>
                <a:ext cx="411510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dirty="0">
                    <a:latin typeface="+mn-lt"/>
                  </a:rPr>
                  <a:t>500 μs</a:t>
                </a:r>
                <a:endParaRPr lang="en-US" sz="900" b="1" kern="0" baseline="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36E7AF-F8B7-4211-7019-7E83A7A11628}"/>
                  </a:ext>
                </a:extLst>
              </p:cNvPr>
              <p:cNvSpPr txBox="1"/>
              <p:nvPr/>
            </p:nvSpPr>
            <p:spPr bwMode="auto">
              <a:xfrm>
                <a:off x="8606304" y="3239148"/>
                <a:ext cx="411510" cy="178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900" b="1" kern="0" dirty="0">
                    <a:latin typeface="+mn-lt"/>
                  </a:rPr>
                  <a:t>500 μs</a:t>
                </a:r>
                <a:endParaRPr lang="en-US" sz="900" b="1" kern="0" baseline="0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522D80-97AF-8D4D-5D25-FD84779F37A6}"/>
                  </a:ext>
                </a:extLst>
              </p:cNvPr>
              <p:cNvSpPr txBox="1"/>
              <p:nvPr/>
            </p:nvSpPr>
            <p:spPr bwMode="auto">
              <a:xfrm rot="16200000">
                <a:off x="5658087" y="3945926"/>
                <a:ext cx="408167" cy="134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700" b="1" kern="0" dirty="0">
                    <a:solidFill>
                      <a:schemeClr val="accent6"/>
                    </a:solidFill>
                    <a:latin typeface="+mn-lt"/>
                  </a:rPr>
                  <a:t>2.5 A/μs</a:t>
                </a:r>
                <a:endParaRPr lang="en-US" sz="700" b="1" kern="0" baseline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DB683A1-40C3-1EAC-7589-A19560E754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9304" y="3578548"/>
                <a:ext cx="0" cy="685338"/>
              </a:xfrm>
              <a:prstGeom prst="straightConnector1">
                <a:avLst/>
              </a:prstGeom>
              <a:ln w="952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0AB92B-1BFC-379C-F37C-1ABFC5859AD4}"/>
              </a:ext>
            </a:extLst>
          </p:cNvPr>
          <p:cNvSpPr txBox="1"/>
          <p:nvPr/>
        </p:nvSpPr>
        <p:spPr bwMode="auto">
          <a:xfrm>
            <a:off x="6627282" y="2905899"/>
            <a:ext cx="3265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3750" indent="-285750">
              <a:spcBef>
                <a:spcPts val="600"/>
              </a:spcBef>
            </a:pPr>
            <a:r>
              <a:rPr lang="en-US" sz="1200" dirty="0">
                <a:ea typeface="Calibri" panose="020F0502020204030204" pitchFamily="34" charset="0"/>
              </a:rPr>
              <a:t>Peak power specs according to GPU spec</a:t>
            </a:r>
          </a:p>
        </p:txBody>
      </p:sp>
      <p:sp>
        <p:nvSpPr>
          <p:cNvPr id="45" name="Pentagon 58">
            <a:extLst>
              <a:ext uri="{FF2B5EF4-FFF2-40B4-BE49-F238E27FC236}">
                <a16:creationId xmlns:a16="http://schemas.microsoft.com/office/drawing/2014/main" id="{9DB590FE-155C-463B-A6A0-68305A8B4F32}"/>
              </a:ext>
            </a:extLst>
          </p:cNvPr>
          <p:cNvSpPr/>
          <p:nvPr/>
        </p:nvSpPr>
        <p:spPr bwMode="auto">
          <a:xfrm>
            <a:off x="437993" y="5824974"/>
            <a:ext cx="11427653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indent="0" algn="ctr" defTabSz="228436">
              <a:buNone/>
            </a:pPr>
            <a:r>
              <a:rPr lang="en-US" sz="2000" b="1" dirty="0">
                <a:solidFill>
                  <a:schemeClr val="bg1"/>
                </a:solidFill>
              </a:rPr>
              <a:t>CoolGaN</a:t>
            </a:r>
            <a:r>
              <a:rPr lang="en-US" sz="2000" b="1" baseline="30000" dirty="0">
                <a:solidFill>
                  <a:schemeClr val="bg1"/>
                </a:solidFill>
              </a:rPr>
              <a:t>TM</a:t>
            </a:r>
            <a:r>
              <a:rPr lang="en-US" sz="2000" b="1" dirty="0">
                <a:solidFill>
                  <a:schemeClr val="bg1"/>
                </a:solidFill>
              </a:rPr>
              <a:t> along with PSoC™ C3 P8 MCU enable highest switching frequency up to 1 MHz </a:t>
            </a:r>
          </a:p>
        </p:txBody>
      </p:sp>
    </p:spTree>
    <p:extLst>
      <p:ext uri="{BB962C8B-B14F-4D97-AF65-F5344CB8AC3E}">
        <p14:creationId xmlns:p14="http://schemas.microsoft.com/office/powerpoint/2010/main" val="300903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36D62-130C-493E-B07A-9ED3BC6F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614668"/>
          </a:xfrm>
        </p:spPr>
        <p:txBody>
          <a:bodyPr/>
          <a:lstStyle/>
          <a:p>
            <a:r>
              <a:rPr lang="en-US" dirty="0"/>
              <a:t>CoolGaN™ in </a:t>
            </a:r>
            <a:r>
              <a:rPr lang="en-US" dirty="0">
                <a:cs typeface="Times New Roman" panose="02020603050405020304" pitchFamily="18" charset="0"/>
              </a:rPr>
              <a:t>n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 generation server BBU (battery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ack-up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nit)</a:t>
            </a:r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9FECB95-6735-CEBB-7A6C-1C6F8E2791F0}"/>
              </a:ext>
            </a:extLst>
          </p:cNvPr>
          <p:cNvGrpSpPr/>
          <p:nvPr/>
        </p:nvGrpSpPr>
        <p:grpSpPr>
          <a:xfrm>
            <a:off x="1471135" y="794768"/>
            <a:ext cx="7821258" cy="1657363"/>
            <a:chOff x="1309065" y="800884"/>
            <a:chExt cx="6354557" cy="165736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89934D6-9342-47F0-9E3E-F94D1A4D7DB9}"/>
                </a:ext>
              </a:extLst>
            </p:cNvPr>
            <p:cNvGrpSpPr/>
            <p:nvPr/>
          </p:nvGrpSpPr>
          <p:grpSpPr>
            <a:xfrm>
              <a:off x="1309065" y="800884"/>
              <a:ext cx="6354557" cy="1593654"/>
              <a:chOff x="1176159" y="1289818"/>
              <a:chExt cx="6354557" cy="1593654"/>
            </a:xfrm>
          </p:grpSpPr>
          <p:pic>
            <p:nvPicPr>
              <p:cNvPr id="24" name="Grafik 6">
                <a:extLst>
                  <a:ext uri="{FF2B5EF4-FFF2-40B4-BE49-F238E27FC236}">
                    <a16:creationId xmlns:a16="http://schemas.microsoft.com/office/drawing/2014/main" id="{E9A5FB96-09D4-46BF-A504-86DA9EF2D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188" b="29676"/>
              <a:stretch/>
            </p:blipFill>
            <p:spPr>
              <a:xfrm rot="304946" flipH="1">
                <a:off x="2242909" y="1289818"/>
                <a:ext cx="5287807" cy="1593654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F56B6A8-E743-42BA-B56F-58BCE4A49D83}"/>
                  </a:ext>
                </a:extLst>
              </p:cNvPr>
              <p:cNvSpPr/>
              <p:nvPr/>
            </p:nvSpPr>
            <p:spPr bwMode="auto">
              <a:xfrm>
                <a:off x="1176159" y="1762698"/>
                <a:ext cx="2138074" cy="45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36000" bIns="0" rtlCol="0" anchor="t" anchorCtr="0"/>
              <a:lstStyle/>
              <a:p>
                <a:pPr algn="ctr" defTabSz="576000" eaLnBrk="0" hangingPunct="0">
                  <a:lnSpc>
                    <a:spcPct val="120000"/>
                  </a:lnSpc>
                </a:pPr>
                <a:r>
                  <a:rPr lang="en-US" sz="1600" b="1" u="sng" baseline="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BBU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C17B0E1-3F7F-427B-AC6C-95EBAA534FCD}"/>
                </a:ext>
              </a:extLst>
            </p:cNvPr>
            <p:cNvGrpSpPr/>
            <p:nvPr/>
          </p:nvGrpSpPr>
          <p:grpSpPr>
            <a:xfrm>
              <a:off x="2855845" y="1698975"/>
              <a:ext cx="933480" cy="759272"/>
              <a:chOff x="2855845" y="2337317"/>
              <a:chExt cx="933480" cy="75927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3C6E584-6BB1-4CBB-9F06-9513FB29E355}"/>
                  </a:ext>
                </a:extLst>
              </p:cNvPr>
              <p:cNvSpPr/>
              <p:nvPr/>
            </p:nvSpPr>
            <p:spPr>
              <a:xfrm>
                <a:off x="2855845" y="2895315"/>
                <a:ext cx="925989" cy="20127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 defTabSz="576000" eaLnBrk="0" fontAlgn="auto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</a:pPr>
                <a:r>
                  <a:rPr lang="en-US" sz="1200" kern="0" dirty="0">
                    <a:latin typeface="+mn-lt"/>
                  </a:rPr>
                  <a:t>Battery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7CDB3A2-7575-482B-9A02-83DBA325B1D0}"/>
                  </a:ext>
                </a:extLst>
              </p:cNvPr>
              <p:cNvCxnSpPr>
                <a:cxnSpLocks/>
                <a:endCxn id="56" idx="0"/>
              </p:cNvCxnSpPr>
              <p:nvPr/>
            </p:nvCxnSpPr>
            <p:spPr>
              <a:xfrm flipH="1">
                <a:off x="3318840" y="2337317"/>
                <a:ext cx="470485" cy="557998"/>
              </a:xfrm>
              <a:prstGeom prst="straightConnector1">
                <a:avLst/>
              </a:prstGeom>
              <a:ln w="158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61401CA-970B-473D-80B6-6181D27E7D4D}"/>
                </a:ext>
              </a:extLst>
            </p:cNvPr>
            <p:cNvGrpSpPr/>
            <p:nvPr/>
          </p:nvGrpSpPr>
          <p:grpSpPr>
            <a:xfrm>
              <a:off x="3863753" y="1888213"/>
              <a:ext cx="2112159" cy="570034"/>
              <a:chOff x="3863753" y="1888213"/>
              <a:chExt cx="2112159" cy="137895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31C679-34F3-4E29-AC1B-1229CA84743E}"/>
                  </a:ext>
                </a:extLst>
              </p:cNvPr>
              <p:cNvSpPr txBox="1"/>
              <p:nvPr/>
            </p:nvSpPr>
            <p:spPr bwMode="auto">
              <a:xfrm>
                <a:off x="3863753" y="2780274"/>
                <a:ext cx="2112159" cy="48689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square" lIns="36000" tIns="0" rIns="0" bIns="0" rtlCol="0" anchor="t" anchorCtr="0">
                <a:spAutoFit/>
              </a:bodyPr>
              <a:lstStyle/>
              <a:p>
                <a:pPr marR="0" algn="ctr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1200" kern="0" baseline="0" dirty="0">
                    <a:latin typeface="+mn-lt"/>
                    <a:ea typeface="+mn-ea"/>
                    <a:cs typeface="+mn-cs"/>
                  </a:rPr>
                  <a:t>Battery managements </a:t>
                </a:r>
                <a:r>
                  <a:rPr lang="en-US" sz="1200" kern="0" dirty="0">
                    <a:latin typeface="+mn-lt"/>
                  </a:rPr>
                  <a:t>s</a:t>
                </a:r>
                <a:r>
                  <a:rPr lang="en-US" sz="1200" kern="0" baseline="0" dirty="0">
                    <a:latin typeface="+mn-lt"/>
                    <a:ea typeface="+mn-ea"/>
                    <a:cs typeface="+mn-cs"/>
                  </a:rPr>
                  <a:t>ystem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6F7AF92-5959-45D7-94EC-8C689EF90F41}"/>
                  </a:ext>
                </a:extLst>
              </p:cNvPr>
              <p:cNvCxnSpPr>
                <a:cxnSpLocks/>
                <a:endCxn id="46" idx="0"/>
              </p:cNvCxnSpPr>
              <p:nvPr/>
            </p:nvCxnSpPr>
            <p:spPr>
              <a:xfrm flipH="1">
                <a:off x="4919833" y="1888213"/>
                <a:ext cx="579267" cy="892061"/>
              </a:xfrm>
              <a:prstGeom prst="straightConnector1">
                <a:avLst/>
              </a:prstGeom>
              <a:ln w="158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3B0B6FF-69AE-40D1-B041-531897C00D44}"/>
                </a:ext>
              </a:extLst>
            </p:cNvPr>
            <p:cNvGrpSpPr/>
            <p:nvPr/>
          </p:nvGrpSpPr>
          <p:grpSpPr>
            <a:xfrm>
              <a:off x="6221073" y="1590508"/>
              <a:ext cx="1292250" cy="841272"/>
              <a:chOff x="6221073" y="2228850"/>
              <a:chExt cx="1292250" cy="841272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3B43AE-A760-4A9D-9A21-94F73F8CB06A}"/>
                  </a:ext>
                </a:extLst>
              </p:cNvPr>
              <p:cNvSpPr txBox="1"/>
              <p:nvPr/>
            </p:nvSpPr>
            <p:spPr bwMode="auto">
              <a:xfrm>
                <a:off x="6221073" y="2868848"/>
                <a:ext cx="1292250" cy="20127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marR="0" algn="ctr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1200" kern="0" baseline="0" dirty="0">
                    <a:latin typeface="+mn-lt"/>
                    <a:ea typeface="+mn-ea"/>
                    <a:cs typeface="+mn-cs"/>
                  </a:rPr>
                  <a:t>DC/DC </a:t>
                </a:r>
                <a:r>
                  <a:rPr lang="en-US" sz="1200" kern="0" dirty="0">
                    <a:latin typeface="+mn-lt"/>
                  </a:rPr>
                  <a:t>c</a:t>
                </a:r>
                <a:r>
                  <a:rPr lang="en-US" sz="1200" kern="0" baseline="0" dirty="0">
                    <a:latin typeface="+mn-lt"/>
                    <a:ea typeface="+mn-ea"/>
                    <a:cs typeface="+mn-cs"/>
                  </a:rPr>
                  <a:t>onverter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DC7D025-240E-43D5-A9F6-79EEC60BF8F5}"/>
                  </a:ext>
                </a:extLst>
              </p:cNvPr>
              <p:cNvCxnSpPr>
                <a:cxnSpLocks/>
                <a:endCxn id="61" idx="0"/>
              </p:cNvCxnSpPr>
              <p:nvPr/>
            </p:nvCxnSpPr>
            <p:spPr>
              <a:xfrm>
                <a:off x="6505791" y="2228850"/>
                <a:ext cx="361407" cy="639998"/>
              </a:xfrm>
              <a:prstGeom prst="straightConnector1">
                <a:avLst/>
              </a:prstGeom>
              <a:ln w="158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7060A5-A06C-76A7-C639-63D7D53BC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628840"/>
              </p:ext>
            </p:extLst>
          </p:nvPr>
        </p:nvGraphicFramePr>
        <p:xfrm>
          <a:off x="236381" y="2592846"/>
          <a:ext cx="6579699" cy="304167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31933">
                  <a:extLst>
                    <a:ext uri="{9D8B030D-6E8A-4147-A177-3AD203B41FA5}">
                      <a16:colId xmlns:a16="http://schemas.microsoft.com/office/drawing/2014/main" val="862376019"/>
                    </a:ext>
                  </a:extLst>
                </a:gridCol>
                <a:gridCol w="2639454">
                  <a:extLst>
                    <a:ext uri="{9D8B030D-6E8A-4147-A177-3AD203B41FA5}">
                      <a16:colId xmlns:a16="http://schemas.microsoft.com/office/drawing/2014/main" val="3350520537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810482460"/>
                    </a:ext>
                  </a:extLst>
                </a:gridCol>
              </a:tblGrid>
              <a:tr h="38547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 of art solutions for 48 V bus architecture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923118"/>
                  </a:ext>
                </a:extLst>
              </a:tr>
              <a:tr h="19553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Topology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Multiphase buck or boost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Multiphase buck boost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145197"/>
                  </a:ext>
                </a:extLst>
              </a:tr>
              <a:tr h="35043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Limited 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&lt;44 V</a:t>
                      </a:r>
                      <a:r>
                        <a:rPr lang="en-US" sz="1400" baseline="-25000" dirty="0"/>
                        <a:t>BAT_MAX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&lt;60 V</a:t>
                      </a:r>
                      <a:r>
                        <a:rPr lang="en-US" sz="1400" baseline="-25000" dirty="0"/>
                        <a:t>BAT_MAX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102897"/>
                  </a:ext>
                </a:extLst>
              </a:tr>
              <a:tr h="350432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/>
                        <a:t>&lt;</a:t>
                      </a:r>
                      <a:r>
                        <a:rPr lang="en-US" sz="1400" u="none" dirty="0"/>
                        <a:t>4.4 kW</a:t>
                      </a:r>
                      <a:endParaRPr lang="en-US" sz="1400" u="sng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/>
                        <a:t>&gt;</a:t>
                      </a:r>
                      <a:r>
                        <a:rPr lang="en-US" sz="1400" u="none" dirty="0"/>
                        <a:t>4.4 kW to </a:t>
                      </a:r>
                      <a:r>
                        <a:rPr lang="en-US" sz="1400" u="sng" dirty="0"/>
                        <a:t>&lt;</a:t>
                      </a:r>
                      <a:r>
                        <a:rPr lang="en-US" sz="1400" u="none" dirty="0"/>
                        <a:t>12 kW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11540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E57DB08-8621-C559-7282-CE3F3430E895}"/>
              </a:ext>
            </a:extLst>
          </p:cNvPr>
          <p:cNvGrpSpPr/>
          <p:nvPr/>
        </p:nvGrpSpPr>
        <p:grpSpPr>
          <a:xfrm>
            <a:off x="1412714" y="3402068"/>
            <a:ext cx="2451039" cy="1189783"/>
            <a:chOff x="692956" y="1778060"/>
            <a:chExt cx="2761119" cy="10966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9C3D24-AB52-9A8B-8927-470BAEB6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711" y="1778060"/>
              <a:ext cx="2628364" cy="10966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C702D9-425A-2F48-3507-48F85A52CD52}"/>
                </a:ext>
              </a:extLst>
            </p:cNvPr>
            <p:cNvSpPr txBox="1"/>
            <p:nvPr/>
          </p:nvSpPr>
          <p:spPr bwMode="auto">
            <a:xfrm rot="18683870">
              <a:off x="676915" y="1861339"/>
              <a:ext cx="258819" cy="226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R="0" algn="ctr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US" sz="1200" i="1" kern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x</a:t>
              </a:r>
              <a:r>
                <a:rPr lang="en-US" sz="1200" i="1" kern="0" baseline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105AA0-99C1-BB54-15EB-2BCB690FE7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430" y="1911457"/>
              <a:ext cx="269540" cy="308468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CEE620-C0CA-EEEF-8B86-27E7EF8E11E6}"/>
              </a:ext>
            </a:extLst>
          </p:cNvPr>
          <p:cNvGrpSpPr/>
          <p:nvPr/>
        </p:nvGrpSpPr>
        <p:grpSpPr>
          <a:xfrm>
            <a:off x="4079776" y="3424703"/>
            <a:ext cx="2603976" cy="1144512"/>
            <a:chOff x="4859000" y="1459410"/>
            <a:chExt cx="2830326" cy="11445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53E733-9493-A5AE-7D20-6C8B2D6A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000" y="1482586"/>
              <a:ext cx="2830326" cy="11213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20693-F549-79B9-1F77-4C0E3F50D663}"/>
                </a:ext>
              </a:extLst>
            </p:cNvPr>
            <p:cNvSpPr txBox="1"/>
            <p:nvPr/>
          </p:nvSpPr>
          <p:spPr bwMode="auto">
            <a:xfrm rot="18683870">
              <a:off x="4991331" y="1479434"/>
              <a:ext cx="258818" cy="218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R="0" algn="ctr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US" sz="1200" i="1" kern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x</a:t>
              </a:r>
              <a:r>
                <a:rPr lang="en-US" sz="1200" i="1" kern="0" baseline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7D1D26C-B3B3-E453-D400-9E172A7E3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5840" y="1525566"/>
              <a:ext cx="269540" cy="308468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2791A8-8810-8DCC-3D41-1F378E50E6F1}"/>
              </a:ext>
            </a:extLst>
          </p:cNvPr>
          <p:cNvGrpSpPr/>
          <p:nvPr/>
        </p:nvGrpSpPr>
        <p:grpSpPr>
          <a:xfrm>
            <a:off x="7172038" y="2617513"/>
            <a:ext cx="4840998" cy="3017011"/>
            <a:chOff x="7159658" y="1376218"/>
            <a:chExt cx="4840998" cy="36428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C9986AE-1C64-EB65-817E-39261C70196B}"/>
                </a:ext>
              </a:extLst>
            </p:cNvPr>
            <p:cNvGrpSpPr/>
            <p:nvPr/>
          </p:nvGrpSpPr>
          <p:grpSpPr>
            <a:xfrm>
              <a:off x="7159658" y="1376218"/>
              <a:ext cx="4840998" cy="3642831"/>
              <a:chOff x="7258637" y="1376218"/>
              <a:chExt cx="4840998" cy="364283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DC954D9-2D08-E181-DCB8-D9DB13171221}"/>
                  </a:ext>
                </a:extLst>
              </p:cNvPr>
              <p:cNvSpPr/>
              <p:nvPr/>
            </p:nvSpPr>
            <p:spPr bwMode="auto">
              <a:xfrm>
                <a:off x="7258638" y="1859522"/>
                <a:ext cx="4840997" cy="31595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lIns="36000" tIns="0" rIns="36000" bIns="0" rtlCol="0" anchor="t" anchorCtr="0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defTabSz="576000" eaLnBrk="0" hangingPunct="0">
                  <a:lnSpc>
                    <a:spcPct val="120000"/>
                  </a:lnSpc>
                </a:pPr>
                <a:endParaRPr lang="en-US" sz="1500" b="1" u="sng" baseline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4508B9B-1A6A-356D-097B-CB7471D0B5C7}"/>
                  </a:ext>
                </a:extLst>
              </p:cNvPr>
              <p:cNvSpPr/>
              <p:nvPr/>
            </p:nvSpPr>
            <p:spPr bwMode="auto">
              <a:xfrm>
                <a:off x="7258637" y="1376218"/>
                <a:ext cx="4840998" cy="575772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/>
              <a:p>
                <a:pPr algn="ctr" defTabSz="576000" eaLnBrk="0" hangingPunct="0">
                  <a:lnSpc>
                    <a:spcPct val="120000"/>
                  </a:lnSpc>
                </a:pPr>
                <a:r>
                  <a:rPr lang="en-US" sz="1600" b="1" baseline="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Increasing power </a:t>
                </a: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d</a:t>
                </a:r>
                <a:r>
                  <a:rPr lang="en-US" sz="1600" b="1" baseline="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ensity</a:t>
                </a:r>
              </a:p>
            </p:txBody>
          </p:sp>
        </p:grpSp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33F08C64-820E-86A7-9F81-0EC747DB5A0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3205922"/>
                </p:ext>
              </p:extLst>
            </p:nvPr>
          </p:nvGraphicFramePr>
          <p:xfrm>
            <a:off x="7223435" y="1951990"/>
            <a:ext cx="4667656" cy="2965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8EBAABA-C3AB-D001-E94D-BE539E864DDF}"/>
                </a:ext>
              </a:extLst>
            </p:cNvPr>
            <p:cNvGrpSpPr/>
            <p:nvPr/>
          </p:nvGrpSpPr>
          <p:grpSpPr>
            <a:xfrm>
              <a:off x="8053157" y="3268948"/>
              <a:ext cx="1948031" cy="514196"/>
              <a:chOff x="8152136" y="3268948"/>
              <a:chExt cx="1948031" cy="51419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92E7CD6-FF83-B336-335E-246C8C843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80751" y="3781991"/>
                <a:ext cx="1819416" cy="0"/>
              </a:xfrm>
              <a:prstGeom prst="line">
                <a:avLst/>
              </a:prstGeom>
              <a:ln w="15875" cap="flat" cmpd="sng" algn="ctr">
                <a:solidFill>
                  <a:schemeClr val="accent3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8A5013BF-11A3-44DC-72F7-CAED95E83C24}"/>
                  </a:ext>
                </a:extLst>
              </p:cNvPr>
              <p:cNvSpPr/>
              <p:nvPr/>
            </p:nvSpPr>
            <p:spPr bwMode="auto">
              <a:xfrm>
                <a:off x="8163298" y="3268948"/>
                <a:ext cx="493765" cy="288031"/>
              </a:xfrm>
              <a:prstGeom prst="roundRect">
                <a:avLst/>
              </a:prstGeom>
              <a:solidFill>
                <a:srgbClr val="FF0000">
                  <a:alpha val="62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l" defTabSz="576000" eaLnBrk="0" fontAlgn="auto" latinLnBrk="0" hangingPunct="0"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800" b="1" kern="0" baseline="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State of Art Limit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638349E4-2D8E-A693-F598-70FC76B86931}"/>
                  </a:ext>
                </a:extLst>
              </p:cNvPr>
              <p:cNvCxnSpPr/>
              <p:nvPr/>
            </p:nvCxnSpPr>
            <p:spPr>
              <a:xfrm>
                <a:off x="8152136" y="3502161"/>
                <a:ext cx="134822" cy="280983"/>
              </a:xfrm>
              <a:prstGeom prst="straightConnector1">
                <a:avLst/>
              </a:prstGeom>
              <a:ln w="15875" cap="flat" cmpd="sng" algn="ctr">
                <a:solidFill>
                  <a:schemeClr val="accent3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Pentagon 58">
            <a:extLst>
              <a:ext uri="{FF2B5EF4-FFF2-40B4-BE49-F238E27FC236}">
                <a16:creationId xmlns:a16="http://schemas.microsoft.com/office/drawing/2014/main" id="{695C3B99-8F09-4E2A-AE84-9BA830E646A1}"/>
              </a:ext>
            </a:extLst>
          </p:cNvPr>
          <p:cNvSpPr/>
          <p:nvPr/>
        </p:nvSpPr>
        <p:spPr bwMode="auto">
          <a:xfrm>
            <a:off x="174567" y="5742503"/>
            <a:ext cx="11838469" cy="829848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288000" lvl="1"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</a:rPr>
              <a:t>CoolGaN</a:t>
            </a:r>
            <a:r>
              <a:rPr lang="en-US" sz="2000" b="1" kern="0" baseline="30000" dirty="0" err="1">
                <a:solidFill>
                  <a:schemeClr val="bg1"/>
                </a:solidFill>
                <a:sym typeface="Wingdings" panose="05000000000000000000" pitchFamily="2" charset="2"/>
              </a:rPr>
              <a:t>TM</a:t>
            </a:r>
            <a:r>
              <a:rPr lang="en-US" sz="2000" b="1" kern="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  </a:t>
            </a:r>
            <a:r>
              <a:rPr lang="de-AT" sz="2000" b="1" kern="0" dirty="0">
                <a:solidFill>
                  <a:schemeClr val="bg1"/>
                </a:solidFill>
              </a:rPr>
              <a:t>Transistors in BBUs DC/DC converters offer high power density of 1029 W/in</a:t>
            </a:r>
            <a:r>
              <a:rPr lang="de-AT" sz="2000" b="1" kern="0" baseline="30000" dirty="0">
                <a:solidFill>
                  <a:schemeClr val="bg1"/>
                </a:solidFill>
              </a:rPr>
              <a:t>3 </a:t>
            </a:r>
            <a:r>
              <a:rPr lang="de-AT" sz="2000" b="1" kern="0" dirty="0">
                <a:solidFill>
                  <a:schemeClr val="bg1"/>
                </a:solidFill>
              </a:rPr>
              <a:t>at    25 kW BBU module power</a:t>
            </a:r>
            <a:endParaRPr lang="en-US" sz="24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600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0379-6E29-4753-B1CC-2AA50F54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CoolGaN</a:t>
            </a:r>
            <a:r>
              <a:rPr lang="en-US" baseline="30000" dirty="0"/>
              <a:t>TM</a:t>
            </a:r>
            <a:r>
              <a:rPr lang="en-US" dirty="0"/>
              <a:t>  in monitor power SMPS</a:t>
            </a:r>
            <a:endParaRPr lang="en-CA" dirty="0"/>
          </a:p>
        </p:txBody>
      </p:sp>
      <p:graphicFrame>
        <p:nvGraphicFramePr>
          <p:cNvPr id="61" name="Table 5">
            <a:extLst>
              <a:ext uri="{FF2B5EF4-FFF2-40B4-BE49-F238E27FC236}">
                <a16:creationId xmlns:a16="http://schemas.microsoft.com/office/drawing/2014/main" id="{99348016-6EE7-1D55-FBDA-D25A01DA9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77082"/>
              </p:ext>
            </p:extLst>
          </p:nvPr>
        </p:nvGraphicFramePr>
        <p:xfrm>
          <a:off x="309713" y="836122"/>
          <a:ext cx="3046551" cy="2559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143">
                  <a:extLst>
                    <a:ext uri="{9D8B030D-6E8A-4147-A177-3AD203B41FA5}">
                      <a16:colId xmlns:a16="http://schemas.microsoft.com/office/drawing/2014/main" val="3022057947"/>
                    </a:ext>
                  </a:extLst>
                </a:gridCol>
                <a:gridCol w="1947408">
                  <a:extLst>
                    <a:ext uri="{9D8B030D-6E8A-4147-A177-3AD203B41FA5}">
                      <a16:colId xmlns:a16="http://schemas.microsoft.com/office/drawing/2014/main" val="3891753377"/>
                    </a:ext>
                  </a:extLst>
                </a:gridCol>
              </a:tblGrid>
              <a:tr h="27457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bg1"/>
                          </a:solidFill>
                        </a:rPr>
                        <a:t>Si-based 200 W monitor power</a:t>
                      </a:r>
                      <a:endParaRPr lang="zh-CN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TW" sz="1200" err="1"/>
                        <a:t>Qisda</a:t>
                      </a:r>
                      <a:r>
                        <a:rPr lang="en-US" altLang="zh-TW" sz="1200"/>
                        <a:t> 250W TV Power</a:t>
                      </a:r>
                      <a:endParaRPr lang="zh-CN" altLang="en-US" sz="1200"/>
                    </a:p>
                  </a:txBody>
                  <a:tcPr marL="91208" marR="91208" marT="45604" marB="45604"/>
                </a:tc>
                <a:extLst>
                  <a:ext uri="{0D108BD9-81ED-4DB2-BD59-A6C34878D82A}">
                    <a16:rowId xmlns:a16="http://schemas.microsoft.com/office/drawing/2014/main" val="1189435442"/>
                  </a:ext>
                </a:extLst>
              </a:tr>
              <a:tr h="45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SPEC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90 – 264 V</a:t>
                      </a:r>
                      <a:r>
                        <a:rPr lang="en-US" altLang="zh-CN" sz="1400" b="0" kern="1200" baseline="-25000" dirty="0">
                          <a:solidFill>
                            <a:schemeClr val="tx1"/>
                          </a:solidFill>
                        </a:rPr>
                        <a:t>AC</a:t>
                      </a:r>
                    </a:p>
                    <a:p>
                      <a:pPr marL="0" marR="0" lvl="0" indent="0" algn="ctr" defTabSz="6851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20 V</a:t>
                      </a:r>
                      <a:r>
                        <a:rPr lang="en-US" altLang="zh-CN" sz="1400" b="0" kern="1200" baseline="-25000" dirty="0">
                          <a:solidFill>
                            <a:schemeClr val="tx1"/>
                          </a:solidFill>
                        </a:rPr>
                        <a:t>out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 / 10 A</a:t>
                      </a:r>
                      <a:endParaRPr lang="zh-CN" alt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2044706439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Topology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PFC + LLC</a:t>
                      </a:r>
                      <a:endParaRPr lang="zh-CN" alt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1532327390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PCB layer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2 layer 2Oz</a:t>
                      </a:r>
                      <a:endParaRPr lang="zh-CN" alt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3247779226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</a:rPr>
                        <a:t>Height</a:t>
                      </a:r>
                      <a:endParaRPr lang="en-US" altLang="zh-CN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baseline="0" dirty="0">
                          <a:solidFill>
                            <a:schemeClr val="tx1"/>
                          </a:solidFill>
                        </a:rPr>
                        <a:t>&lt;24.5 mm</a:t>
                      </a:r>
                      <a:endParaRPr lang="en-US" altLang="zh-CN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72052918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</a:rPr>
                        <a:t>Case size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baseline="0" dirty="0">
                          <a:solidFill>
                            <a:schemeClr val="tx1"/>
                          </a:solidFill>
                        </a:rPr>
                        <a:t>220 x 155 x 24.5 mm</a:t>
                      </a:r>
                      <a:endParaRPr lang="en-US" altLang="zh-CN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3125002070"/>
                  </a:ext>
                </a:extLst>
              </a:tr>
              <a:tr h="45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</a:rPr>
                        <a:t>Power density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baseline="0" dirty="0">
                          <a:solidFill>
                            <a:schemeClr val="tx1"/>
                          </a:solidFill>
                        </a:rPr>
                        <a:t>3.9 W/inch³</a:t>
                      </a:r>
                      <a:endParaRPr lang="en-US" altLang="zh-CN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1995327103"/>
                  </a:ext>
                </a:extLst>
              </a:tr>
            </a:tbl>
          </a:graphicData>
        </a:graphic>
      </p:graphicFrame>
      <p:graphicFrame>
        <p:nvGraphicFramePr>
          <p:cNvPr id="62" name="Table 5">
            <a:extLst>
              <a:ext uri="{FF2B5EF4-FFF2-40B4-BE49-F238E27FC236}">
                <a16:creationId xmlns:a16="http://schemas.microsoft.com/office/drawing/2014/main" id="{77823EC2-C094-C264-794F-B975753D0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34776"/>
              </p:ext>
            </p:extLst>
          </p:nvPr>
        </p:nvGraphicFramePr>
        <p:xfrm>
          <a:off x="3674882" y="823178"/>
          <a:ext cx="3113734" cy="2559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538">
                  <a:extLst>
                    <a:ext uri="{9D8B030D-6E8A-4147-A177-3AD203B41FA5}">
                      <a16:colId xmlns:a16="http://schemas.microsoft.com/office/drawing/2014/main" val="3022057947"/>
                    </a:ext>
                  </a:extLst>
                </a:gridCol>
                <a:gridCol w="1918196">
                  <a:extLst>
                    <a:ext uri="{9D8B030D-6E8A-4147-A177-3AD203B41FA5}">
                      <a16:colId xmlns:a16="http://schemas.microsoft.com/office/drawing/2014/main" val="3891753377"/>
                    </a:ext>
                  </a:extLst>
                </a:gridCol>
              </a:tblGrid>
              <a:tr h="27457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>
                          <a:solidFill>
                            <a:schemeClr val="bg1"/>
                          </a:solidFill>
                        </a:rPr>
                        <a:t>GaN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</a:rPr>
                        <a:t>-based 250 W monitor power</a:t>
                      </a: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TW" sz="1200" err="1"/>
                        <a:t>Qisda</a:t>
                      </a:r>
                      <a:r>
                        <a:rPr lang="en-US" altLang="zh-TW" sz="1200"/>
                        <a:t> 250W TV Power</a:t>
                      </a:r>
                      <a:endParaRPr lang="zh-CN" altLang="en-US" sz="1200"/>
                    </a:p>
                  </a:txBody>
                  <a:tcPr marL="91208" marR="91208" marT="45604" marB="45604"/>
                </a:tc>
                <a:extLst>
                  <a:ext uri="{0D108BD9-81ED-4DB2-BD59-A6C34878D82A}">
                    <a16:rowId xmlns:a16="http://schemas.microsoft.com/office/drawing/2014/main" val="1189435442"/>
                  </a:ext>
                </a:extLst>
              </a:tr>
              <a:tr h="45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SPEC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90 - 264 V</a:t>
                      </a:r>
                      <a:r>
                        <a:rPr lang="en-US" altLang="zh-CN" sz="1400" b="0" kern="1200" baseline="-25000" dirty="0">
                          <a:solidFill>
                            <a:schemeClr val="tx1"/>
                          </a:solidFill>
                        </a:rPr>
                        <a:t>AC</a:t>
                      </a:r>
                    </a:p>
                    <a:p>
                      <a:pPr marL="0" marR="0" lvl="0" indent="0" algn="ctr" defTabSz="6851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 baseline="0" dirty="0">
                          <a:solidFill>
                            <a:schemeClr val="tx1"/>
                          </a:solidFill>
                        </a:rPr>
                        <a:t>19.5 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en-US" altLang="zh-CN" sz="1400" b="0" kern="1200" baseline="-25000" dirty="0">
                          <a:solidFill>
                            <a:schemeClr val="tx1"/>
                          </a:solidFill>
                        </a:rPr>
                        <a:t>out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 / 1</a:t>
                      </a:r>
                      <a:r>
                        <a:rPr lang="en-US" altLang="zh-TW" sz="1400" b="0" kern="1200" baseline="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zh-CN" alt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/>
                </a:tc>
                <a:extLst>
                  <a:ext uri="{0D108BD9-81ED-4DB2-BD59-A6C34878D82A}">
                    <a16:rowId xmlns:a16="http://schemas.microsoft.com/office/drawing/2014/main" val="2044706439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Topology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PFC + LLC</a:t>
                      </a:r>
                      <a:endParaRPr lang="zh-CN" alt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/>
                </a:tc>
                <a:extLst>
                  <a:ext uri="{0D108BD9-81ED-4DB2-BD59-A6C34878D82A}">
                    <a16:rowId xmlns:a16="http://schemas.microsoft.com/office/drawing/2014/main" val="1532327390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PCB layer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</a:rPr>
                        <a:t>2 Layer 2Oz</a:t>
                      </a:r>
                      <a:endParaRPr lang="zh-CN" alt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/>
                </a:tc>
                <a:extLst>
                  <a:ext uri="{0D108BD9-81ED-4DB2-BD59-A6C34878D82A}">
                    <a16:rowId xmlns:a16="http://schemas.microsoft.com/office/drawing/2014/main" val="3247779226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</a:rPr>
                        <a:t>Height</a:t>
                      </a:r>
                      <a:endParaRPr lang="en-US" altLang="zh-CN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baseline="0" dirty="0">
                          <a:solidFill>
                            <a:srgbClr val="BE3283"/>
                          </a:solidFill>
                        </a:rPr>
                        <a:t>&lt;16 mm</a:t>
                      </a:r>
                      <a:endParaRPr lang="en-US" altLang="zh-CN" sz="1400" b="1" kern="1200" baseline="0" dirty="0">
                        <a:solidFill>
                          <a:srgbClr val="BE328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/>
                </a:tc>
                <a:extLst>
                  <a:ext uri="{0D108BD9-81ED-4DB2-BD59-A6C34878D82A}">
                    <a16:rowId xmlns:a16="http://schemas.microsoft.com/office/drawing/2014/main" val="72052918"/>
                  </a:ext>
                </a:extLst>
              </a:tr>
              <a:tr h="274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</a:rPr>
                        <a:t>Case size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200" baseline="0" dirty="0">
                          <a:solidFill>
                            <a:srgbClr val="BE3283"/>
                          </a:solidFill>
                        </a:rPr>
                        <a:t>165</a:t>
                      </a:r>
                      <a:r>
                        <a:rPr lang="en-US" altLang="zh-CN" sz="1400" b="1" kern="1200" baseline="0" dirty="0">
                          <a:solidFill>
                            <a:srgbClr val="BE3283"/>
                          </a:solidFill>
                        </a:rPr>
                        <a:t> x </a:t>
                      </a:r>
                      <a:r>
                        <a:rPr lang="en-US" altLang="zh-TW" sz="1400" b="1" kern="1200" baseline="0" dirty="0">
                          <a:solidFill>
                            <a:srgbClr val="BE3283"/>
                          </a:solidFill>
                        </a:rPr>
                        <a:t>110</a:t>
                      </a:r>
                      <a:r>
                        <a:rPr lang="en-US" altLang="zh-CN" sz="1400" b="1" kern="1200" baseline="0" dirty="0">
                          <a:solidFill>
                            <a:srgbClr val="BE3283"/>
                          </a:solidFill>
                        </a:rPr>
                        <a:t> x </a:t>
                      </a:r>
                      <a:r>
                        <a:rPr lang="en-US" altLang="zh-TW" sz="1400" b="1" kern="1200" baseline="0" dirty="0">
                          <a:solidFill>
                            <a:srgbClr val="BE3283"/>
                          </a:solidFill>
                        </a:rPr>
                        <a:t>16 </a:t>
                      </a:r>
                      <a:r>
                        <a:rPr lang="en-US" altLang="zh-CN" sz="1400" b="1" kern="1200" baseline="0" dirty="0">
                          <a:solidFill>
                            <a:srgbClr val="BE3283"/>
                          </a:solidFill>
                        </a:rPr>
                        <a:t>mm</a:t>
                      </a:r>
                      <a:endParaRPr lang="en-US" altLang="zh-CN" sz="1400" b="1" kern="1200" baseline="0" dirty="0">
                        <a:solidFill>
                          <a:srgbClr val="BE328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/>
                </a:tc>
                <a:extLst>
                  <a:ext uri="{0D108BD9-81ED-4DB2-BD59-A6C34878D82A}">
                    <a16:rowId xmlns:a16="http://schemas.microsoft.com/office/drawing/2014/main" val="3125002070"/>
                  </a:ext>
                </a:extLst>
              </a:tr>
              <a:tr h="45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</a:rPr>
                        <a:t>Power density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kern="1200" baseline="0" dirty="0">
                          <a:solidFill>
                            <a:srgbClr val="BE3283"/>
                          </a:solidFill>
                        </a:rPr>
                        <a:t>14.1 </a:t>
                      </a:r>
                      <a:r>
                        <a:rPr lang="en-US" altLang="zh-CN" sz="1400" b="1" kern="1200" baseline="0" dirty="0">
                          <a:solidFill>
                            <a:srgbClr val="BE3283"/>
                          </a:solidFill>
                        </a:rPr>
                        <a:t>W/inch³</a:t>
                      </a:r>
                      <a:endParaRPr lang="en-US" altLang="zh-CN" sz="1400" b="1" kern="1200" baseline="0" dirty="0">
                        <a:solidFill>
                          <a:srgbClr val="BE328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32" marR="91332" marT="45666" marB="45666" anchor="ctr"/>
                </a:tc>
                <a:extLst>
                  <a:ext uri="{0D108BD9-81ED-4DB2-BD59-A6C34878D82A}">
                    <a16:rowId xmlns:a16="http://schemas.microsoft.com/office/drawing/2014/main" val="1995327103"/>
                  </a:ext>
                </a:extLst>
              </a:tr>
            </a:tbl>
          </a:graphicData>
        </a:graphic>
      </p:graphicFrame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C988B9C5-3F3C-E8B2-78DC-E8A5BE838291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8872" y="3043956"/>
            <a:ext cx="2108232" cy="311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DB165-2F6F-BE34-C91F-58BFD263F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2443" y="4070549"/>
            <a:ext cx="1713139" cy="10860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C6B68F3-34FE-A22D-CD0D-84E21A442006}"/>
              </a:ext>
            </a:extLst>
          </p:cNvPr>
          <p:cNvGrpSpPr/>
          <p:nvPr/>
        </p:nvGrpSpPr>
        <p:grpSpPr>
          <a:xfrm>
            <a:off x="6826689" y="1104900"/>
            <a:ext cx="5174454" cy="4148675"/>
            <a:chOff x="7880307" y="1246876"/>
            <a:chExt cx="7206669" cy="4440824"/>
          </a:xfrm>
        </p:grpSpPr>
        <p:graphicFrame>
          <p:nvGraphicFramePr>
            <p:cNvPr id="5" name="圖表 5">
              <a:extLst>
                <a:ext uri="{FF2B5EF4-FFF2-40B4-BE49-F238E27FC236}">
                  <a16:creationId xmlns:a16="http://schemas.microsoft.com/office/drawing/2014/main" id="{5E147F3E-BB8A-BDEB-19C6-89BB62EA78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08196389"/>
                </p:ext>
              </p:extLst>
            </p:nvPr>
          </p:nvGraphicFramePr>
          <p:xfrm>
            <a:off x="8431397" y="1807499"/>
            <a:ext cx="6655579" cy="36922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28584F-B993-6D7D-DC52-B4D21AACC3A0}"/>
                </a:ext>
              </a:extLst>
            </p:cNvPr>
            <p:cNvSpPr txBox="1"/>
            <p:nvPr/>
          </p:nvSpPr>
          <p:spPr>
            <a:xfrm>
              <a:off x="10602586" y="5358249"/>
              <a:ext cx="2346874" cy="329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 power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(W)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518C9-DD1C-D996-92E6-F9CC9B66F4A0}"/>
                </a:ext>
              </a:extLst>
            </p:cNvPr>
            <p:cNvSpPr txBox="1"/>
            <p:nvPr/>
          </p:nvSpPr>
          <p:spPr>
            <a:xfrm rot="16200000">
              <a:off x="7382637" y="2691035"/>
              <a:ext cx="1423994" cy="428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</a:t>
              </a:r>
            </a:p>
          </p:txBody>
        </p:sp>
        <p:sp>
          <p:nvSpPr>
            <p:cNvPr id="12" name="文字方塊 9">
              <a:extLst>
                <a:ext uri="{FF2B5EF4-FFF2-40B4-BE49-F238E27FC236}">
                  <a16:creationId xmlns:a16="http://schemas.microsoft.com/office/drawing/2014/main" id="{E3901103-145A-96B4-ED6E-E1542C6E4B07}"/>
                </a:ext>
              </a:extLst>
            </p:cNvPr>
            <p:cNvSpPr txBox="1"/>
            <p:nvPr/>
          </p:nvSpPr>
          <p:spPr>
            <a:xfrm>
              <a:off x="10602586" y="4421492"/>
              <a:ext cx="3678999" cy="3831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91.</a:t>
              </a:r>
              <a:r>
                <a:rPr lang="en-US" altLang="zh-TW" sz="1200" dirty="0"/>
                <a:t>26</a:t>
              </a:r>
              <a:r>
                <a:rPr lang="en-US" sz="1200" dirty="0"/>
                <a:t>%@ Si-Based 200W 115 V</a:t>
              </a:r>
              <a:r>
                <a:rPr lang="en-US" sz="1200" baseline="-25000" dirty="0"/>
                <a:t>AC</a:t>
              </a:r>
            </a:p>
          </p:txBody>
        </p:sp>
        <p:sp>
          <p:nvSpPr>
            <p:cNvPr id="14" name="橢圓 11">
              <a:extLst>
                <a:ext uri="{FF2B5EF4-FFF2-40B4-BE49-F238E27FC236}">
                  <a16:creationId xmlns:a16="http://schemas.microsoft.com/office/drawing/2014/main" id="{E7B05880-68F7-797B-4DB4-50C39C4A9830}"/>
                </a:ext>
              </a:extLst>
            </p:cNvPr>
            <p:cNvSpPr/>
            <p:nvPr/>
          </p:nvSpPr>
          <p:spPr>
            <a:xfrm>
              <a:off x="12595768" y="4076589"/>
              <a:ext cx="124820" cy="141165"/>
            </a:xfrm>
            <a:prstGeom prst="ellipse">
              <a:avLst/>
            </a:prstGeom>
            <a:solidFill>
              <a:srgbClr val="0B44FA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4" dirty="0"/>
            </a:p>
          </p:txBody>
        </p:sp>
        <p:cxnSp>
          <p:nvCxnSpPr>
            <p:cNvPr id="15" name="直線單箭頭接點 59">
              <a:extLst>
                <a:ext uri="{FF2B5EF4-FFF2-40B4-BE49-F238E27FC236}">
                  <a16:creationId xmlns:a16="http://schemas.microsoft.com/office/drawing/2014/main" id="{552842B0-6309-A6A4-844F-4F3D49382B68}"/>
                </a:ext>
              </a:extLst>
            </p:cNvPr>
            <p:cNvCxnSpPr>
              <a:cxnSpLocks/>
              <a:stCxn id="12" idx="0"/>
              <a:endCxn id="14" idx="3"/>
            </p:cNvCxnSpPr>
            <p:nvPr/>
          </p:nvCxnSpPr>
          <p:spPr>
            <a:xfrm flipV="1">
              <a:off x="12442086" y="4197082"/>
              <a:ext cx="171962" cy="224410"/>
            </a:xfrm>
            <a:prstGeom prst="straightConnector1">
              <a:avLst/>
            </a:prstGeom>
            <a:ln w="12700">
              <a:solidFill>
                <a:srgbClr val="0B44FA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0B1A6823-508F-C719-0C1F-215B5D5541F8}"/>
                </a:ext>
              </a:extLst>
            </p:cNvPr>
            <p:cNvSpPr txBox="1"/>
            <p:nvPr/>
          </p:nvSpPr>
          <p:spPr bwMode="auto">
            <a:xfrm>
              <a:off x="8308960" y="1246876"/>
              <a:ext cx="6612480" cy="371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R="0" algn="l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US" sz="1600" b="1" kern="0" baseline="0" dirty="0">
                  <a:latin typeface="+mn-lt"/>
                  <a:ea typeface="+mn-ea"/>
                  <a:cs typeface="+mn-cs"/>
                </a:rPr>
                <a:t>2%+ Efficiency improvement with CoolGaN</a:t>
              </a:r>
              <a:r>
                <a:rPr lang="en-US" sz="1600" b="1" kern="0" baseline="30000" dirty="0">
                  <a:latin typeface="+mn-lt"/>
                  <a:ea typeface="+mn-ea"/>
                  <a:cs typeface="+mn-cs"/>
                </a:rPr>
                <a:t>TM</a:t>
              </a:r>
            </a:p>
          </p:txBody>
        </p:sp>
      </p:grpSp>
      <p:sp>
        <p:nvSpPr>
          <p:cNvPr id="18" name="Pentagon 58">
            <a:extLst>
              <a:ext uri="{FF2B5EF4-FFF2-40B4-BE49-F238E27FC236}">
                <a16:creationId xmlns:a16="http://schemas.microsoft.com/office/drawing/2014/main" id="{BC4F9D3D-DB99-4FF7-8E55-7C07CB476F5D}"/>
              </a:ext>
            </a:extLst>
          </p:cNvPr>
          <p:cNvSpPr/>
          <p:nvPr/>
        </p:nvSpPr>
        <p:spPr bwMode="auto">
          <a:xfrm>
            <a:off x="992065" y="5765817"/>
            <a:ext cx="10516239" cy="693790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System level optimization with </a:t>
            </a:r>
            <a:r>
              <a:rPr lang="en-US" altLang="zh-TW" sz="2000" b="1" dirty="0" err="1">
                <a:solidFill>
                  <a:schemeClr val="bg1"/>
                </a:solidFill>
              </a:rPr>
              <a:t>CoolGaN</a:t>
            </a:r>
            <a:r>
              <a:rPr lang="en-US" altLang="zh-TW" sz="2000" b="1" baseline="30000" dirty="0" err="1">
                <a:solidFill>
                  <a:schemeClr val="bg1"/>
                </a:solidFill>
              </a:rPr>
              <a:t>TM</a:t>
            </a:r>
            <a:r>
              <a:rPr lang="en-US" altLang="zh-TW" sz="2000" b="1" dirty="0">
                <a:solidFill>
                  <a:schemeClr val="bg1"/>
                </a:solidFill>
              </a:rPr>
              <a:t> increases power density nearly 4x and efficiency</a:t>
            </a:r>
            <a:r>
              <a:rPr lang="en-US" altLang="zh-TW" sz="2000" b="1" dirty="0">
                <a:solidFill>
                  <a:srgbClr val="FF0000"/>
                </a:solidFill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</a:rPr>
              <a:t>up to 96%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CB73F3-07FA-B1EE-B1F6-710AD7DDE23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FFB1E625-80BE-DA58-480A-F71C8B81331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9E37CB40-6196-A1E2-D8F8-AF32A6FF0FBB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FF7F37ED-1DF8-602C-5933-513DFE3E4DE1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486FA142-BD5B-C5A1-28E4-E57208740D66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36E8546D-CC2C-353E-C7F9-F0D1F642D43E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F1FA5812-DCA1-94C3-B6DE-556DAFF3995F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86D3C47C-B659-4194-ACD6-3D7E23BE09A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5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 b="1">
                  <a:solidFill>
                    <a:schemeClr val="tx2"/>
                  </a:solidFill>
                  <a:latin typeface="+mn-lt"/>
                </a:rPr>
                <a:t>System application boards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2D062C27-404D-1815-5310-956C8A829571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D76A877-1E43-5475-B4AC-7632C50DF9FA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14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EF3E6F24-1C03-5D5E-0A16-B67A922F5D5C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7AE63B4F-7F6D-560A-7497-EE285725723A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B0860BF8-FEC9-1613-DE0E-46C479FCAA92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B45DE8DF-150E-3F49-B6C5-8C0936325EC8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High voltage CoolGaN™ (650 - 700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98E1E70C-999C-2C3C-9268-178DE32528FC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C8F7C7F8-F2BD-2889-A20C-769232BABDC2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20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1346A7D4-181B-3CB4-75F4-41914BD81689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E40A1D1F-E5C9-5111-3840-26A23D666839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986A01CD-5E02-EAAA-BB13-340C71B077A5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65F4E24B-6172-1182-CAA9-84B29FC75BE8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EBFD2E45-D006-9385-EF8C-AF5EED26B212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9C311B2A-B323-ADA5-83B2-B8B306524A70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445D2CA2-9584-173F-64DD-E16DD80EE440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2676CD46-3AFB-18E4-CF2B-19D46BED200E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0E7C83DD-4212-34EA-2656-0AF8DF648720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CB6014C9-23D5-609F-14D9-AA9586056621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583C0420-1763-942C-D790-E5D62AFDA086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BBF41A4E-95E1-E186-AC4F-9FCA91EA6C2D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C85BFFFB-C0B1-81D1-D140-5F52B95EA311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4286C957-E1F0-F429-FF25-1823548F8562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47EF3B76-3E02-D7F9-68EA-AF2A8EEADFC9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F93C0F55-8F16-AD34-A13A-E92D07979606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5FC652C1-B5A2-B411-C0CF-A5729FA288FA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5D283313-51E0-0369-9C98-CEA179AC1C4F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3BD0FEA2-5D13-5989-7D78-44291A8E81E7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34CD748B-CA02-79DE-290A-B5BF9FB09D51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C12644E7-6155-432B-3120-7DFCC7F7775C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1675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BE763-CB76-9D0B-9946-DE438D45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 bwMode="auto">
          <a:xfrm>
            <a:off x="239349" y="990600"/>
            <a:ext cx="6048672" cy="341493"/>
          </a:xfrm>
          <a:prstGeom prst="rect">
            <a:avLst/>
          </a:pr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REF_1KW_PSU_5G_GaN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239352" y="4842763"/>
            <a:ext cx="6048673" cy="287727"/>
          </a:xfrm>
          <a:prstGeom prst="rect">
            <a:avLst/>
          </a:prstGeom>
          <a:solidFill>
            <a:srgbClr val="0A8276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Features</a:t>
            </a:r>
          </a:p>
        </p:txBody>
      </p:sp>
      <p:sp>
        <p:nvSpPr>
          <p:cNvPr id="114" name="Rectangle 113"/>
          <p:cNvSpPr/>
          <p:nvPr/>
        </p:nvSpPr>
        <p:spPr bwMode="auto">
          <a:xfrm>
            <a:off x="6553201" y="4838586"/>
            <a:ext cx="5399451" cy="287727"/>
          </a:xfrm>
          <a:prstGeom prst="rect">
            <a:avLst/>
          </a:prstGeom>
          <a:solidFill>
            <a:srgbClr val="0A8276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Benefits</a:t>
            </a:r>
          </a:p>
        </p:txBody>
      </p:sp>
      <p:sp>
        <p:nvSpPr>
          <p:cNvPr id="115" name="Rectangle 114"/>
          <p:cNvSpPr/>
          <p:nvPr/>
        </p:nvSpPr>
        <p:spPr bwMode="auto">
          <a:xfrm>
            <a:off x="239349" y="5181600"/>
            <a:ext cx="6048672" cy="1295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marL="198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CCM totem 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ole PFC</a:t>
            </a:r>
          </a:p>
          <a:p>
            <a:pPr marL="198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HB LLC </a:t>
            </a:r>
          </a:p>
          <a:p>
            <a:pPr marL="198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Full digital control in both PFC and LLC </a:t>
            </a:r>
          </a:p>
          <a:p>
            <a:pPr marL="198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Fan-less design </a:t>
            </a:r>
          </a:p>
          <a:p>
            <a:pPr marL="198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Typ. telecom surge requirements fulfillment 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6553201" y="5181600"/>
            <a:ext cx="5399451" cy="1295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/>
          <a:p>
            <a:pPr marL="223761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Addressing the new requirements of outdoor edge 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omputing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SMPS  </a:t>
            </a:r>
          </a:p>
          <a:p>
            <a:pPr marL="223761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Innovative fan-less cooling concept demonstrator</a:t>
            </a:r>
          </a:p>
          <a:p>
            <a:pPr marL="223761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Low profile </a:t>
            </a:r>
          </a:p>
          <a:p>
            <a:pPr marL="223761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High efficiency</a:t>
            </a:r>
          </a:p>
          <a:p>
            <a:pPr marL="223761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Power density: 2 x 500 W PSU version (same form factor as 500 W PSU)  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6553201" y="990600"/>
            <a:ext cx="5399451" cy="341493"/>
          </a:xfrm>
          <a:prstGeom prst="rect">
            <a:avLst/>
          </a:pr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Technical details</a:t>
            </a: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07999"/>
              </p:ext>
            </p:extLst>
          </p:nvPr>
        </p:nvGraphicFramePr>
        <p:xfrm>
          <a:off x="6553200" y="1362775"/>
          <a:ext cx="5399449" cy="2150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8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610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Input voltage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Nom. 100 - 250 V</a:t>
                      </a:r>
                      <a:r>
                        <a:rPr lang="en-US" sz="1200" baseline="-25000" dirty="0">
                          <a:solidFill>
                            <a:schemeClr val="dk1"/>
                          </a:solidFill>
                        </a:rPr>
                        <a:t>AC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; Max 85 - 305 V</a:t>
                      </a:r>
                      <a:r>
                        <a:rPr lang="en-US" sz="1200" baseline="-25000" dirty="0">
                          <a:solidFill>
                            <a:schemeClr val="dk1"/>
                          </a:solidFill>
                        </a:rPr>
                        <a:t>AC</a:t>
                      </a:r>
                      <a:endParaRPr lang="en-US" sz="1200" baseline="-25000" dirty="0">
                        <a:solidFill>
                          <a:schemeClr val="dk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610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Output voltage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 V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10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Output current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83 A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685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Output power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1000 W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610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Efficiency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≥ 96%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peak 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9440034"/>
                  </a:ext>
                </a:extLst>
              </a:tr>
              <a:tr h="223904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Height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1U 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610">
                <a:tc>
                  <a:txBody>
                    <a:bodyPr/>
                    <a:lstStyle/>
                    <a:p>
                      <a:pPr marL="0" marR="5397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Cooling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Natural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convection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80024"/>
                  </a:ext>
                </a:extLst>
              </a:tr>
              <a:tr h="207610">
                <a:tc>
                  <a:txBody>
                    <a:bodyPr/>
                    <a:lstStyle/>
                    <a:p>
                      <a:pPr marL="0" marR="5397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</a:rPr>
                        <a:t>Ambient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</a:rPr>
                        <a:t> Temperature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-40 to 70° C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006294"/>
                  </a:ext>
                </a:extLst>
              </a:tr>
              <a:tr h="419819">
                <a:tc>
                  <a:txBody>
                    <a:bodyPr/>
                    <a:lstStyle/>
                    <a:p>
                      <a:pPr marL="0" marR="5397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Board Status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Available (Sales Product Name 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+mn-lt"/>
                        </a:rPr>
                        <a:t>REF_1KW_PSU_5G_GAN</a:t>
                      </a:r>
                      <a:r>
                        <a:rPr lang="en-IN" sz="12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pl-PL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2097222"/>
                  </a:ext>
                </a:extLst>
              </a:tr>
            </a:tbl>
          </a:graphicData>
        </a:graphic>
      </p:graphicFrame>
      <p:graphicFrame>
        <p:nvGraphicFramePr>
          <p:cNvPr id="133" name="Table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13227"/>
              </p:ext>
            </p:extLst>
          </p:nvPr>
        </p:nvGraphicFramePr>
        <p:xfrm>
          <a:off x="6553202" y="3568130"/>
          <a:ext cx="5399450" cy="13002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8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316">
                <a:tc gridSpan="2">
                  <a:txBody>
                    <a:bodyPr/>
                    <a:lstStyle/>
                    <a:p>
                      <a:pPr marL="0" marR="5397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Learn</a:t>
                      </a:r>
                      <a:r>
                        <a:rPr lang="en-US" sz="1500" baseline="0" dirty="0">
                          <a:solidFill>
                            <a:schemeClr val="bg1"/>
                          </a:solidFill>
                        </a:rPr>
                        <a:t> More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>
                    <a:solidFill>
                      <a:srgbClr val="0A82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80024"/>
                  </a:ext>
                </a:extLst>
              </a:tr>
              <a:tr h="988887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Infineon components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en-US" sz="1200" b="1" kern="1200" baseline="0" dirty="0" err="1">
                          <a:solidFill>
                            <a:schemeClr val="accent6"/>
                          </a:solidFill>
                          <a:effectLst/>
                        </a:rPr>
                        <a:t>CoolGaN</a:t>
                      </a:r>
                      <a:r>
                        <a:rPr lang="en-US" sz="1200" b="1" kern="1200" baseline="30000" dirty="0" err="1">
                          <a:solidFill>
                            <a:schemeClr val="accent6"/>
                          </a:solidFill>
                          <a:effectLst/>
                        </a:rPr>
                        <a:t>TM</a:t>
                      </a:r>
                      <a:r>
                        <a:rPr lang="en-US" sz="1200" b="1" kern="1200" baseline="30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200" b="1" kern="1200" baseline="0" dirty="0">
                          <a:solidFill>
                            <a:schemeClr val="accent6"/>
                          </a:solidFill>
                          <a:effectLst/>
                        </a:rPr>
                        <a:t>600 V G1 (IGT60R070D1)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en-US" sz="1200" b="0" kern="1200" baseline="0" dirty="0" err="1">
                          <a:solidFill>
                            <a:schemeClr val="tx1"/>
                          </a:solidFill>
                          <a:effectLst/>
                        </a:rPr>
                        <a:t>CoolMOS</a:t>
                      </a:r>
                      <a:r>
                        <a:rPr lang="en-US" sz="1200" b="0" kern="1200" baseline="30000" dirty="0" err="1">
                          <a:solidFill>
                            <a:schemeClr val="tx1"/>
                          </a:solidFill>
                          <a:effectLst/>
                        </a:rPr>
                        <a:t>TM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</a:rPr>
                        <a:t> S7 600 V (IPT60R022S7) and CFD7 (IPT60R055CFD7)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–"/>
                        <a:tabLst/>
                        <a:defRPr/>
                      </a:pPr>
                      <a:r>
                        <a:rPr lang="en-US" sz="1200" b="0" kern="1200" baseline="0" dirty="0" err="1">
                          <a:solidFill>
                            <a:schemeClr val="tx1"/>
                          </a:solidFill>
                          <a:effectLst/>
                        </a:rPr>
                        <a:t>OptiMOS</a:t>
                      </a:r>
                      <a:r>
                        <a:rPr lang="en-US" sz="1200" b="0" kern="1200" baseline="30000" dirty="0" err="1">
                          <a:solidFill>
                            <a:schemeClr val="tx1"/>
                          </a:solidFill>
                          <a:effectLst/>
                        </a:rPr>
                        <a:t>TM</a:t>
                      </a:r>
                      <a:r>
                        <a:rPr lang="en-US" sz="12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</a:rPr>
                        <a:t>40 V (BSC009N04LSSC), all in SMD packages top side cooling 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2164823"/>
                  </a:ext>
                </a:extLst>
              </a:tr>
            </a:tbl>
          </a:graphicData>
        </a:graphic>
      </p:graphicFrame>
      <p:sp>
        <p:nvSpPr>
          <p:cNvPr id="138" name="Title 6">
            <a:extLst>
              <a:ext uri="{FF2B5EF4-FFF2-40B4-BE49-F238E27FC236}">
                <a16:creationId xmlns:a16="http://schemas.microsoft.com/office/drawing/2014/main" id="{163F49BB-3286-42F4-AEB9-6AC1786A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0" y="198601"/>
            <a:ext cx="10509163" cy="720000"/>
          </a:xfrm>
        </p:spPr>
        <p:txBody>
          <a:bodyPr/>
          <a:lstStyle/>
          <a:p>
            <a:r>
              <a:rPr lang="en-US" b="1" dirty="0">
                <a:solidFill>
                  <a:srgbClr val="0A8276"/>
                </a:solidFill>
              </a:rPr>
              <a:t>Reference board 1 kW </a:t>
            </a:r>
            <a:r>
              <a:rPr lang="en-US" b="1" dirty="0" err="1">
                <a:solidFill>
                  <a:srgbClr val="0A8276"/>
                </a:solidFill>
              </a:rPr>
              <a:t>fanless</a:t>
            </a:r>
            <a:r>
              <a:rPr lang="en-US" b="1" dirty="0">
                <a:solidFill>
                  <a:srgbClr val="0A8276"/>
                </a:solidFill>
              </a:rPr>
              <a:t> </a:t>
            </a:r>
            <a:r>
              <a:rPr lang="en-US" dirty="0">
                <a:solidFill>
                  <a:srgbClr val="0A8276"/>
                </a:solidFill>
              </a:rPr>
              <a:t>t</a:t>
            </a:r>
            <a:r>
              <a:rPr lang="en-US" b="1" dirty="0">
                <a:solidFill>
                  <a:srgbClr val="0A8276"/>
                </a:solidFill>
              </a:rPr>
              <a:t>elecom SMPS</a:t>
            </a:r>
            <a:endParaRPr lang="en-US" sz="22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B1138B5-A950-4856-9ED4-D662FD98787A}"/>
              </a:ext>
            </a:extLst>
          </p:cNvPr>
          <p:cNvSpPr txBox="1"/>
          <p:nvPr/>
        </p:nvSpPr>
        <p:spPr bwMode="auto">
          <a:xfrm>
            <a:off x="2063552" y="2503930"/>
            <a:ext cx="22285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Just as example of outdoor edge server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607C423C-091A-429F-8F11-EA274FD4C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3" y="1709382"/>
            <a:ext cx="5399449" cy="2943449"/>
          </a:xfrm>
          <a:prstGeom prst="rect">
            <a:avLst/>
          </a:prstGeom>
        </p:spPr>
      </p:pic>
      <p:sp>
        <p:nvSpPr>
          <p:cNvPr id="157" name="Oval 156">
            <a:extLst>
              <a:ext uri="{FF2B5EF4-FFF2-40B4-BE49-F238E27FC236}">
                <a16:creationId xmlns:a16="http://schemas.microsoft.com/office/drawing/2014/main" id="{14D2D391-4EB3-4C0E-9F8A-A0D2ECA00A63}"/>
              </a:ext>
            </a:extLst>
          </p:cNvPr>
          <p:cNvSpPr/>
          <p:nvPr/>
        </p:nvSpPr>
        <p:spPr bwMode="auto">
          <a:xfrm>
            <a:off x="2734127" y="1764239"/>
            <a:ext cx="144016" cy="14401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pic>
        <p:nvPicPr>
          <p:cNvPr id="15" name="Web">
            <a:extLst>
              <a:ext uri="{FF2B5EF4-FFF2-40B4-BE49-F238E27FC236}">
                <a16:creationId xmlns:a16="http://schemas.microsoft.com/office/drawing/2014/main" id="{B0335FA8-4FA1-4595-B611-97D3599DD4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8000" y="1391948"/>
            <a:ext cx="325623" cy="3256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87183B-6C6F-4CED-809E-0CFAF2546A0F}"/>
              </a:ext>
            </a:extLst>
          </p:cNvPr>
          <p:cNvSpPr txBox="1"/>
          <p:nvPr/>
        </p:nvSpPr>
        <p:spPr bwMode="auto">
          <a:xfrm>
            <a:off x="4728623" y="1389993"/>
            <a:ext cx="1728192" cy="26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600" kern="0" baseline="0" dirty="0">
                <a:latin typeface="+mn-lt"/>
                <a:ea typeface="+mn-ea"/>
                <a:cs typeface="+mn-cs"/>
                <a:hlinkClick r:id="rId7"/>
              </a:rPr>
              <a:t>Visit</a:t>
            </a:r>
            <a:r>
              <a:rPr lang="en-US" sz="1600" kern="0" dirty="0">
                <a:latin typeface="+mn-lt"/>
                <a:ea typeface="+mn-ea"/>
                <a:cs typeface="+mn-cs"/>
                <a:hlinkClick r:id="rId7"/>
              </a:rPr>
              <a:t> </a:t>
            </a:r>
            <a:r>
              <a:rPr lang="en-US" sz="1600" kern="0" baseline="0" dirty="0">
                <a:latin typeface="+mn-lt"/>
                <a:ea typeface="+mn-ea"/>
                <a:cs typeface="+mn-cs"/>
                <a:hlinkClick r:id="rId7"/>
              </a:rPr>
              <a:t>web page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90384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FD48-1D95-C3A6-CA37-A678AF625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75B0-4795-B356-031C-AEFB7958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10516670" cy="720000"/>
          </a:xfrm>
        </p:spPr>
        <p:txBody>
          <a:bodyPr/>
          <a:lstStyle/>
          <a:p>
            <a:r>
              <a:rPr lang="en-US" dirty="0"/>
              <a:t>Reference </a:t>
            </a:r>
            <a:r>
              <a:rPr lang="de-AT" dirty="0"/>
              <a:t>board </a:t>
            </a:r>
            <a:r>
              <a:rPr lang="en-US" dirty="0"/>
              <a:t>3.3 kW server SMPS - High frequency and high density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061184A-26EB-180D-17E5-11D6FDBE4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86450"/>
              </p:ext>
            </p:extLst>
          </p:nvPr>
        </p:nvGraphicFramePr>
        <p:xfrm>
          <a:off x="5687278" y="1121103"/>
          <a:ext cx="6190606" cy="4163193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1992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7708">
                  <a:extLst>
                    <a:ext uri="{9D8B030D-6E8A-4147-A177-3AD203B41FA5}">
                      <a16:colId xmlns:a16="http://schemas.microsoft.com/office/drawing/2014/main" val="3587444221"/>
                    </a:ext>
                  </a:extLst>
                </a:gridCol>
              </a:tblGrid>
              <a:tr h="156806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endParaRPr lang="en-US" sz="12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Technical details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49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Input voltage range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kern="1200" dirty="0">
                          <a:effectLst/>
                          <a:latin typeface="+mn-lt"/>
                        </a:rPr>
                        <a:t>180 V</a:t>
                      </a:r>
                      <a:r>
                        <a:rPr lang="en-US" sz="1050" kern="1200" baseline="-25000" dirty="0">
                          <a:effectLst/>
                          <a:latin typeface="+mn-lt"/>
                        </a:rPr>
                        <a:t>AC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050" dirty="0">
                          <a:latin typeface="+mn-lt"/>
                        </a:rPr>
                        <a:t>~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275 V</a:t>
                      </a:r>
                      <a:r>
                        <a:rPr lang="en-US" sz="1050" kern="1200" baseline="-25000" dirty="0">
                          <a:effectLst/>
                          <a:latin typeface="+mn-lt"/>
                        </a:rPr>
                        <a:t>AC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551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Output voltage range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latin typeface="+mn-lt"/>
                        </a:rPr>
                        <a:t>51 - 48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V</a:t>
                      </a:r>
                      <a:r>
                        <a:rPr lang="en-US" sz="1050" kern="1200" baseline="-25000" dirty="0">
                          <a:effectLst/>
                          <a:latin typeface="+mn-lt"/>
                        </a:rPr>
                        <a:t>DC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551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Output power maximum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latin typeface="+mn-lt"/>
                        </a:rPr>
                        <a:t>3300 W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551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Efficiency target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kern="1200" dirty="0">
                          <a:effectLst/>
                          <a:latin typeface="+mn-lt"/>
                        </a:rPr>
                        <a:t>~97.5</a:t>
                      </a:r>
                      <a:r>
                        <a:rPr lang="en-US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% (without fan)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39440034"/>
                  </a:ext>
                </a:extLst>
              </a:tr>
              <a:tr h="285102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Power factor (load &gt; 10%)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050" dirty="0">
                          <a:latin typeface="+mn-lt"/>
                        </a:rPr>
                        <a:t>PF &gt; 0.95 @ 180 ~ 275 V</a:t>
                      </a:r>
                      <a:r>
                        <a:rPr lang="en-US" sz="1050" baseline="-25000" dirty="0">
                          <a:latin typeface="+mn-lt"/>
                        </a:rPr>
                        <a:t>AC</a:t>
                      </a:r>
                      <a:r>
                        <a:rPr lang="en-US" sz="1050" dirty="0">
                          <a:latin typeface="+mn-lt"/>
                        </a:rPr>
                        <a:t> </a:t>
                      </a:r>
                    </a:p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050" dirty="0">
                          <a:latin typeface="+mn-lt"/>
                        </a:rPr>
                        <a:t>iTHD &lt;</a:t>
                      </a:r>
                      <a:r>
                        <a:rPr lang="en-US" sz="1050" baseline="0" dirty="0">
                          <a:latin typeface="+mn-lt"/>
                        </a:rPr>
                        <a:t> 10 %</a:t>
                      </a:r>
                      <a:r>
                        <a:rPr lang="en-US" sz="1050" dirty="0">
                          <a:latin typeface="+mn-lt"/>
                        </a:rPr>
                        <a:t> @ 180 ~ 275 V</a:t>
                      </a:r>
                      <a:r>
                        <a:rPr lang="en-US" sz="1050" baseline="-25000" dirty="0">
                          <a:latin typeface="+mn-lt"/>
                        </a:rPr>
                        <a:t>AC</a:t>
                      </a:r>
                      <a:r>
                        <a:rPr lang="en-US" sz="1050" dirty="0">
                          <a:latin typeface="+mn-lt"/>
                        </a:rPr>
                        <a:t>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551">
                <a:tc>
                  <a:txBody>
                    <a:bodyPr/>
                    <a:lstStyle/>
                    <a:p>
                      <a:pPr marL="0" marR="5397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Ambient temperature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5397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+mn-lt"/>
                        </a:rPr>
                        <a:t>0 °C to 50 °C  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6980024"/>
                  </a:ext>
                </a:extLst>
              </a:tr>
              <a:tr h="142551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effectLst/>
                          <a:latin typeface="+mn-lt"/>
                        </a:rPr>
                        <a:t>LLC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Resonant</a:t>
                      </a:r>
                      <a:r>
                        <a:rPr lang="en-US" sz="1050" dirty="0">
                          <a:effectLst/>
                          <a:latin typeface="+mn-lt"/>
                        </a:rPr>
                        <a:t> frequency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b="0" dirty="0">
                          <a:latin typeface="+mn-lt"/>
                        </a:rPr>
                        <a:t>530 kHz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072164823"/>
                  </a:ext>
                </a:extLst>
              </a:tr>
              <a:tr h="142551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Board Status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Available (Sales Product Name- REF_3K3W_HFHD_PSU)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2726915"/>
                  </a:ext>
                </a:extLst>
              </a:tr>
              <a:tr h="142551">
                <a:tc gridSpan="2">
                  <a:txBody>
                    <a:bodyPr/>
                    <a:lstStyle/>
                    <a:p>
                      <a:pPr marR="53975" algn="ctr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Learn More</a:t>
                      </a:r>
                    </a:p>
                  </a:txBody>
                  <a:tcPr marL="51435" marR="51435" marT="0" marB="0" anchor="ctr">
                    <a:solidFill>
                      <a:srgbClr val="0A82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20789"/>
                  </a:ext>
                </a:extLst>
              </a:tr>
              <a:tr h="2387733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effectLst/>
                        </a:rPr>
                        <a:t>Infineon components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b="1" kern="1200" dirty="0" err="1">
                          <a:solidFill>
                            <a:srgbClr val="9C216E"/>
                          </a:solidFill>
                        </a:rPr>
                        <a:t>CoolGaN</a:t>
                      </a:r>
                      <a:r>
                        <a:rPr lang="en-US" sz="900" b="1" kern="1200" baseline="30000" dirty="0" err="1">
                          <a:solidFill>
                            <a:srgbClr val="9C216E"/>
                          </a:solidFill>
                        </a:rPr>
                        <a:t>TM</a:t>
                      </a:r>
                      <a:r>
                        <a:rPr lang="en-US" sz="900" b="1" kern="1200" baseline="30000" dirty="0">
                          <a:solidFill>
                            <a:srgbClr val="9C216E"/>
                          </a:solidFill>
                        </a:rPr>
                        <a:t>  </a:t>
                      </a:r>
                      <a:r>
                        <a:rPr lang="en-US" sz="900" b="1" kern="1200" dirty="0">
                          <a:solidFill>
                            <a:srgbClr val="9C216E"/>
                          </a:solidFill>
                        </a:rPr>
                        <a:t>Transistor 600 V G5 (IGT60R042D2) </a:t>
                      </a:r>
                      <a:endParaRPr lang="en-US" sz="900" kern="1200" dirty="0">
                        <a:solidFill>
                          <a:srgbClr val="9C216E"/>
                        </a:solidFill>
                      </a:endParaRP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</a:rPr>
                        <a:t>CoolSiC™ MOSFET 650 V (IMT65R057M1H)</a:t>
                      </a:r>
                      <a:endParaRPr lang="en-US" sz="900" kern="1200" dirty="0"/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CoolMOS</a:t>
                      </a:r>
                      <a:r>
                        <a:rPr lang="en-US" sz="900" kern="1200" baseline="30000" dirty="0"/>
                        <a:t>TM</a:t>
                      </a:r>
                      <a:r>
                        <a:rPr lang="en-US" sz="900" kern="1200" dirty="0"/>
                        <a:t> 600 V (IPT60R022S7, IPT60R016CM8</a:t>
                      </a:r>
                      <a:r>
                        <a:rPr lang="en-US" sz="900" kern="1200" baseline="30000" dirty="0">
                          <a:solidFill>
                            <a:schemeClr val="tx2"/>
                          </a:solidFill>
                        </a:rPr>
                        <a:t>NEW</a:t>
                      </a:r>
                      <a:r>
                        <a:rPr lang="en-US" sz="900" kern="1200" dirty="0"/>
                        <a:t>)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CoolSiC™ Schottky diode 650 V (IDL10G65C5)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EiceDRIVER™ (2EDB9259Y, 1EDN8511B, 1EDN8550B, 1EDB8275F)</a:t>
                      </a:r>
                      <a:endParaRPr lang="en-US" sz="900" kern="0" dirty="0"/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0" dirty="0"/>
                        <a:t>OptiMOS™ 5 (IQE046N08LM5)</a:t>
                      </a:r>
                      <a:endParaRPr lang="en-US" sz="900" kern="1200" dirty="0"/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CoolMOS™ 800 V (ICE2QR2280G) 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Schottky diode (BAT46WJ, BAT165) 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MOSFET 60 V (BSS138N)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OPTIREG</a:t>
                      </a:r>
                      <a:r>
                        <a:rPr lang="en-US" sz="900" kern="1200" baseline="30000" dirty="0"/>
                        <a:t>TM</a:t>
                      </a:r>
                      <a:r>
                        <a:rPr lang="en-US" sz="900" kern="1200" dirty="0"/>
                        <a:t> Switcher (TLS4120D0EPV33)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Digital isolator (4DIR1400H)</a:t>
                      </a:r>
                    </a:p>
                    <a:p>
                      <a:pPr marL="171450" marR="53975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/>
                        <a:t>Controller (</a:t>
                      </a:r>
                      <a:r>
                        <a:rPr lang="de-AT" sz="900" dirty="0"/>
                        <a:t>XMC4200-Q48K256 for PFC, 3rd Party dsPIC33CK256MP203 for LLC)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9853152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5483C7-03EB-4545-D4A1-BA11C837E5F4}"/>
              </a:ext>
            </a:extLst>
          </p:cNvPr>
          <p:cNvSpPr/>
          <p:nvPr/>
        </p:nvSpPr>
        <p:spPr bwMode="auto">
          <a:xfrm>
            <a:off x="331687" y="4694745"/>
            <a:ext cx="4973486" cy="288000"/>
          </a:xfrm>
          <a:prstGeom prst="rect">
            <a:avLst/>
          </a:prstGeom>
          <a:solidFill>
            <a:srgbClr val="0A8276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54000" tIns="54000" rIns="54000" bIns="54000"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Features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C8C6DD-4403-3943-B5FD-33CC69D6B74E}"/>
              </a:ext>
            </a:extLst>
          </p:cNvPr>
          <p:cNvSpPr/>
          <p:nvPr/>
        </p:nvSpPr>
        <p:spPr bwMode="auto">
          <a:xfrm>
            <a:off x="5687199" y="5316601"/>
            <a:ext cx="6190685" cy="188027"/>
          </a:xfrm>
          <a:prstGeom prst="rect">
            <a:avLst/>
          </a:prstGeom>
          <a:solidFill>
            <a:srgbClr val="0A8276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54000" tIns="54000" rIns="54000" bIns="54000"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Benefits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D7EB5-0D90-4651-AB36-4578EE3A5D63}"/>
              </a:ext>
            </a:extLst>
          </p:cNvPr>
          <p:cNvSpPr/>
          <p:nvPr/>
        </p:nvSpPr>
        <p:spPr bwMode="auto">
          <a:xfrm>
            <a:off x="5687199" y="5520915"/>
            <a:ext cx="6190685" cy="9205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54000" tIns="54000" rIns="54000" bIns="54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Full Infineon‘s semiconductor solution</a:t>
            </a: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Complete power 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upply </a:t>
            </a:r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nit (PSU) including PFC + DC/DC</a:t>
            </a: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High efficiency, custom and in-house design integrated magnetics</a:t>
            </a: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Hold up time extension circuit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BE592-91B2-6494-456B-71AFB5CD6D41}"/>
              </a:ext>
            </a:extLst>
          </p:cNvPr>
          <p:cNvSpPr/>
          <p:nvPr/>
        </p:nvSpPr>
        <p:spPr bwMode="auto">
          <a:xfrm>
            <a:off x="334440" y="4964357"/>
            <a:ext cx="4969472" cy="140171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54000" tIns="54000" rIns="54000" bIns="54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Benchmark 97.4% of efficiency: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~96 W/in³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 1U form-factor</a:t>
            </a: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Highest efficiency &amp; power density with CoolMOS™, CoolSiC ™, CoolGaN™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Custom integrated planar magnetic construction</a:t>
            </a: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Full digital control (PFC and DC/DC)</a:t>
            </a:r>
          </a:p>
          <a:p>
            <a:pPr marL="223763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Totem-pole SiC PFC +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Half-bridge GaN LLC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2BB7C5-1BC5-6DDF-493C-0A049779DD57}"/>
              </a:ext>
            </a:extLst>
          </p:cNvPr>
          <p:cNvGrpSpPr/>
          <p:nvPr/>
        </p:nvGrpSpPr>
        <p:grpSpPr>
          <a:xfrm>
            <a:off x="314116" y="2825505"/>
            <a:ext cx="5242872" cy="1746496"/>
            <a:chOff x="312412" y="494552"/>
            <a:chExt cx="11644635" cy="51107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000198-9CF3-F84B-72AC-D0494A69C681}"/>
                </a:ext>
              </a:extLst>
            </p:cNvPr>
            <p:cNvSpPr/>
            <p:nvPr/>
          </p:nvSpPr>
          <p:spPr bwMode="auto">
            <a:xfrm>
              <a:off x="4477193" y="1595005"/>
              <a:ext cx="1533284" cy="3996441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5986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1DFD76-13FE-C319-6FED-F57C99158943}"/>
                </a:ext>
              </a:extLst>
            </p:cNvPr>
            <p:cNvSpPr/>
            <p:nvPr/>
          </p:nvSpPr>
          <p:spPr bwMode="auto">
            <a:xfrm>
              <a:off x="6107686" y="1602480"/>
              <a:ext cx="5687357" cy="4002789"/>
            </a:xfrm>
            <a:prstGeom prst="rect">
              <a:avLst/>
            </a:prstGeom>
            <a:noFill/>
            <a:ln w="31750">
              <a:solidFill>
                <a:srgbClr val="BE3283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5986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8D7F28-24A1-FDAE-C3C8-5B1642FEFA0A}"/>
                </a:ext>
              </a:extLst>
            </p:cNvPr>
            <p:cNvSpPr/>
            <p:nvPr/>
          </p:nvSpPr>
          <p:spPr bwMode="auto">
            <a:xfrm>
              <a:off x="878919" y="1595005"/>
              <a:ext cx="3547732" cy="3999127"/>
            </a:xfrm>
            <a:prstGeom prst="rect">
              <a:avLst/>
            </a:prstGeom>
            <a:noFill/>
            <a:ln w="31750">
              <a:solidFill>
                <a:srgbClr val="0A8276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5986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2A6FB3-7764-C2E0-25DA-591136DC8D8B}"/>
                </a:ext>
              </a:extLst>
            </p:cNvPr>
            <p:cNvGrpSpPr/>
            <p:nvPr/>
          </p:nvGrpSpPr>
          <p:grpSpPr>
            <a:xfrm>
              <a:off x="6128231" y="2196615"/>
              <a:ext cx="1465703" cy="1252508"/>
              <a:chOff x="4356000" y="1995750"/>
              <a:chExt cx="565093" cy="478114"/>
            </a:xfrm>
          </p:grpSpPr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E498C588-6D89-ED07-B3AC-4BEAAF906AFA}"/>
                  </a:ext>
                </a:extLst>
              </p:cNvPr>
              <p:cNvSpPr/>
              <p:nvPr/>
            </p:nvSpPr>
            <p:spPr bwMode="auto">
              <a:xfrm>
                <a:off x="4409333" y="2066591"/>
                <a:ext cx="511760" cy="40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B7B7FCAF-8E87-05D7-FFA6-72604F6F4438}"/>
                  </a:ext>
                </a:extLst>
              </p:cNvPr>
              <p:cNvCxnSpPr>
                <a:stCxn id="378" idx="2"/>
              </p:cNvCxnSpPr>
              <p:nvPr/>
            </p:nvCxnSpPr>
            <p:spPr>
              <a:xfrm flipV="1">
                <a:off x="4665213" y="2328322"/>
                <a:ext cx="1" cy="14554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033FA662-24B2-AA4F-C925-E48051D63541}"/>
                  </a:ext>
                </a:extLst>
              </p:cNvPr>
              <p:cNvCxnSpPr/>
              <p:nvPr/>
            </p:nvCxnSpPr>
            <p:spPr>
              <a:xfrm flipV="1">
                <a:off x="4665214" y="1995750"/>
                <a:ext cx="0" cy="18221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A4402FE1-6B45-BA20-8DA5-6B8371185222}"/>
                  </a:ext>
                </a:extLst>
              </p:cNvPr>
              <p:cNvCxnSpPr/>
              <p:nvPr/>
            </p:nvCxnSpPr>
            <p:spPr>
              <a:xfrm rot="16200000" flipH="1">
                <a:off x="4607922" y="2276226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AE6773B-D3DA-8621-1590-13C745AC9D3A}"/>
                  </a:ext>
                </a:extLst>
              </p:cNvPr>
              <p:cNvCxnSpPr/>
              <p:nvPr/>
            </p:nvCxnSpPr>
            <p:spPr>
              <a:xfrm flipV="1">
                <a:off x="4356000" y="2330835"/>
                <a:ext cx="195856" cy="847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792D1C37-2144-CFD0-EC1D-347029400752}"/>
                  </a:ext>
                </a:extLst>
              </p:cNvPr>
              <p:cNvCxnSpPr/>
              <p:nvPr/>
            </p:nvCxnSpPr>
            <p:spPr>
              <a:xfrm flipH="1">
                <a:off x="4551856" y="2260843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D3077817-27A3-A4CF-0555-4B3ECA3EEBB2}"/>
                  </a:ext>
                </a:extLst>
              </p:cNvPr>
              <p:cNvCxnSpPr/>
              <p:nvPr/>
            </p:nvCxnSpPr>
            <p:spPr>
              <a:xfrm rot="16200000" flipH="1">
                <a:off x="4609759" y="2123353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B0D232E3-3CA4-862C-1711-51A5E18E940F}"/>
                  </a:ext>
                </a:extLst>
              </p:cNvPr>
              <p:cNvCxnSpPr/>
              <p:nvPr/>
            </p:nvCxnSpPr>
            <p:spPr>
              <a:xfrm flipH="1">
                <a:off x="4553693" y="2107970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F1BFD50F-B919-853C-5A80-C2D800022B92}"/>
                  </a:ext>
                </a:extLst>
              </p:cNvPr>
              <p:cNvSpPr/>
              <p:nvPr/>
            </p:nvSpPr>
            <p:spPr bwMode="auto">
              <a:xfrm>
                <a:off x="4409332" y="2072222"/>
                <a:ext cx="360000" cy="360000"/>
              </a:xfrm>
              <a:prstGeom prst="ellipse">
                <a:avLst/>
              </a:prstGeom>
              <a:noFill/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84A39B-7D75-150C-F35D-742264FBF37A}"/>
                </a:ext>
              </a:extLst>
            </p:cNvPr>
            <p:cNvGrpSpPr/>
            <p:nvPr/>
          </p:nvGrpSpPr>
          <p:grpSpPr>
            <a:xfrm>
              <a:off x="10192282" y="4321630"/>
              <a:ext cx="1327373" cy="1066929"/>
              <a:chOff x="5701133" y="1833609"/>
              <a:chExt cx="444829" cy="354007"/>
            </a:xfrm>
          </p:grpSpPr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145480B-9B93-8FF1-F32B-8ADD60807C92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AAF9B191-7162-D8C6-738C-9455A09CF68F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FAE263AB-79E9-0738-4B8D-FD845FA03B75}"/>
                  </a:ext>
                </a:extLst>
              </p:cNvPr>
              <p:cNvCxnSpPr>
                <a:endCxn id="367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E12FC21B-903E-A529-1606-A708DB9419E6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D77056B8-1AD6-BAA6-4363-39D7A5C92963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FF9EB57D-E09B-420D-CD52-BE3C10CA44E4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0EAFC280-FA54-AF5B-0267-28BDA2F6FC50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DF144F99-9A4E-C377-E68C-087CF14716FC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A9026481-79AD-5050-4870-A08BAA0CC065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6CE5D55B-D533-4FC4-B301-C09683B668D4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EBA10AE6-6C84-7FBF-0B88-1F7D862E3104}"/>
                  </a:ext>
                </a:extLst>
              </p:cNvPr>
              <p:cNvCxnSpPr>
                <a:stCxn id="367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794613C-0A53-64BD-9BE8-54FE9D1E7131}"/>
                </a:ext>
              </a:extLst>
            </p:cNvPr>
            <p:cNvGrpSpPr/>
            <p:nvPr/>
          </p:nvGrpSpPr>
          <p:grpSpPr>
            <a:xfrm>
              <a:off x="1349671" y="2222018"/>
              <a:ext cx="1327373" cy="1066929"/>
              <a:chOff x="5701133" y="1833609"/>
              <a:chExt cx="444829" cy="354007"/>
            </a:xfrm>
          </p:grpSpPr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524B5B2A-9BED-1754-D3CB-E62983972BE0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1C20301D-8E28-9C3F-8100-922095B82786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E73992C8-EBDE-32DF-A3CF-9EEDA93C3424}"/>
                  </a:ext>
                </a:extLst>
              </p:cNvPr>
              <p:cNvCxnSpPr>
                <a:endCxn id="356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3A0CB607-6340-A47B-E724-21BAD1A7243B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DD6CFC07-6975-1622-5246-0E08DF32B4C3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56BD9EA4-D506-2615-062C-4FB4F1A9A9D6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FD6EE7EA-04D5-DD69-3B81-2270EFBF90F6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C770DE2E-1B35-0A20-1A6F-DBC6798DE1B5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09D38815-0858-6399-79A3-D0EE3A81B799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FB8659DE-5C30-62D1-CB39-C097B1F051EB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70633B0F-A6CA-B823-A42A-9887168663D4}"/>
                  </a:ext>
                </a:extLst>
              </p:cNvPr>
              <p:cNvCxnSpPr>
                <a:stCxn id="356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72D23B-F8D1-2C4B-418A-D25131BD3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775" y="3952870"/>
              <a:ext cx="525823" cy="119615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5E5D144D-E712-9A91-AD8D-A634FF9ED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775" y="4171028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727AB743-64D9-F501-DB59-E05900C32E8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029962" y="3691487"/>
              <a:ext cx="893005" cy="193755"/>
              <a:chOff x="3742" y="981"/>
              <a:chExt cx="454" cy="91"/>
            </a:xfrm>
          </p:grpSpPr>
          <p:sp>
            <p:nvSpPr>
              <p:cNvPr id="351" name="Freeform 17">
                <a:extLst>
                  <a:ext uri="{FF2B5EF4-FFF2-40B4-BE49-F238E27FC236}">
                    <a16:creationId xmlns:a16="http://schemas.microsoft.com/office/drawing/2014/main" id="{E08499CD-C7A3-CE3E-6947-BBD3ABCF41B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52" name="Freeform 18">
                <a:extLst>
                  <a:ext uri="{FF2B5EF4-FFF2-40B4-BE49-F238E27FC236}">
                    <a16:creationId xmlns:a16="http://schemas.microsoft.com/office/drawing/2014/main" id="{AA5B882E-934E-2C6D-88B8-F17A954EF0B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53" name="Freeform 19">
                <a:extLst>
                  <a:ext uri="{FF2B5EF4-FFF2-40B4-BE49-F238E27FC236}">
                    <a16:creationId xmlns:a16="http://schemas.microsoft.com/office/drawing/2014/main" id="{674ACDBD-133F-7C7B-AC49-67F87C5A700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54" name="Freeform 20">
                <a:extLst>
                  <a:ext uri="{FF2B5EF4-FFF2-40B4-BE49-F238E27FC236}">
                    <a16:creationId xmlns:a16="http://schemas.microsoft.com/office/drawing/2014/main" id="{FDCFF2D1-9853-6032-8E35-071B8108CFF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55" name="Freeform 21">
                <a:extLst>
                  <a:ext uri="{FF2B5EF4-FFF2-40B4-BE49-F238E27FC236}">
                    <a16:creationId xmlns:a16="http://schemas.microsoft.com/office/drawing/2014/main" id="{668012BA-FB62-E460-6D55-4FD3E09D929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105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sp>
          <p:nvSpPr>
            <p:cNvPr id="21" name="AutoShape 120">
              <a:extLst>
                <a:ext uri="{FF2B5EF4-FFF2-40B4-BE49-F238E27FC236}">
                  <a16:creationId xmlns:a16="http://schemas.microsoft.com/office/drawing/2014/main" id="{A87D245B-906D-F9B3-70C2-FD47077F7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12" y="3202539"/>
              <a:ext cx="98425" cy="96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120 h 21600"/>
                <a:gd name="T26" fmla="*/ 18514 w 21600"/>
                <a:gd name="T27" fmla="*/ 18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22" name="Line 101">
              <a:extLst>
                <a:ext uri="{FF2B5EF4-FFF2-40B4-BE49-F238E27FC236}">
                  <a16:creationId xmlns:a16="http://schemas.microsoft.com/office/drawing/2014/main" id="{8990276C-9029-30A5-562D-E60EBE3F9D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0481" y="3227931"/>
              <a:ext cx="479" cy="3754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23" name="Line 102">
              <a:extLst>
                <a:ext uri="{FF2B5EF4-FFF2-40B4-BE49-F238E27FC236}">
                  <a16:creationId xmlns:a16="http://schemas.microsoft.com/office/drawing/2014/main" id="{18E81BCE-6EEF-A721-769E-61F9FF275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311" y="3246983"/>
              <a:ext cx="61780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24" name="Line 103">
              <a:extLst>
                <a:ext uri="{FF2B5EF4-FFF2-40B4-BE49-F238E27FC236}">
                  <a16:creationId xmlns:a16="http://schemas.microsoft.com/office/drawing/2014/main" id="{1FA3349D-888E-743F-1891-A0265A65A4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164" y="3785329"/>
              <a:ext cx="51058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26" name="Line 104">
              <a:extLst>
                <a:ext uri="{FF2B5EF4-FFF2-40B4-BE49-F238E27FC236}">
                  <a16:creationId xmlns:a16="http://schemas.microsoft.com/office/drawing/2014/main" id="{A51906B7-57BF-E326-9F0E-0A5F6E257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777" y="3799437"/>
              <a:ext cx="0" cy="3196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27" name="Oval 146">
              <a:extLst>
                <a:ext uri="{FF2B5EF4-FFF2-40B4-BE49-F238E27FC236}">
                  <a16:creationId xmlns:a16="http://schemas.microsoft.com/office/drawing/2014/main" id="{254DA09D-6194-D77B-7F54-8F13A2158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348" y="3227931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4" name="Oval 153">
              <a:extLst>
                <a:ext uri="{FF2B5EF4-FFF2-40B4-BE49-F238E27FC236}">
                  <a16:creationId xmlns:a16="http://schemas.microsoft.com/office/drawing/2014/main" id="{7F51845C-556E-2351-7898-9B14DBAFD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378" y="4104237"/>
              <a:ext cx="47625" cy="50443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5" name="AutoShape 120">
              <a:extLst>
                <a:ext uri="{FF2B5EF4-FFF2-40B4-BE49-F238E27FC236}">
                  <a16:creationId xmlns:a16="http://schemas.microsoft.com/office/drawing/2014/main" id="{E6775DD5-5C8A-4588-EF72-AB7A8BF9C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12" y="4072485"/>
              <a:ext cx="98425" cy="96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120 h 21600"/>
                <a:gd name="T26" fmla="*/ 18514 w 21600"/>
                <a:gd name="T27" fmla="*/ 18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8B79D2A9-1535-EE35-3D18-7EB8A611A8D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029962" y="3246983"/>
              <a:ext cx="893005" cy="193755"/>
              <a:chOff x="3742" y="981"/>
              <a:chExt cx="454" cy="91"/>
            </a:xfrm>
          </p:grpSpPr>
          <p:sp>
            <p:nvSpPr>
              <p:cNvPr id="346" name="Freeform 17">
                <a:extLst>
                  <a:ext uri="{FF2B5EF4-FFF2-40B4-BE49-F238E27FC236}">
                    <a16:creationId xmlns:a16="http://schemas.microsoft.com/office/drawing/2014/main" id="{109BD676-49E2-94FB-EEB5-1DCC52D323E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47" name="Freeform 18">
                <a:extLst>
                  <a:ext uri="{FF2B5EF4-FFF2-40B4-BE49-F238E27FC236}">
                    <a16:creationId xmlns:a16="http://schemas.microsoft.com/office/drawing/2014/main" id="{EB7DCE07-3181-64F8-8FE2-E00987E09D6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48" name="Freeform 19">
                <a:extLst>
                  <a:ext uri="{FF2B5EF4-FFF2-40B4-BE49-F238E27FC236}">
                    <a16:creationId xmlns:a16="http://schemas.microsoft.com/office/drawing/2014/main" id="{E70C7F98-7F9A-8CAC-E6FC-5E01DA3A0C6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49" name="Freeform 20">
                <a:extLst>
                  <a:ext uri="{FF2B5EF4-FFF2-40B4-BE49-F238E27FC236}">
                    <a16:creationId xmlns:a16="http://schemas.microsoft.com/office/drawing/2014/main" id="{52DDBE1E-9047-159E-F7E4-2454B8C3A0C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50" name="Freeform 21">
                <a:extLst>
                  <a:ext uri="{FF2B5EF4-FFF2-40B4-BE49-F238E27FC236}">
                    <a16:creationId xmlns:a16="http://schemas.microsoft.com/office/drawing/2014/main" id="{A9F29E28-D21B-A41C-F581-0675830C33E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105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sp>
          <p:nvSpPr>
            <p:cNvPr id="37" name="Line 12">
              <a:extLst>
                <a:ext uri="{FF2B5EF4-FFF2-40B4-BE49-F238E27FC236}">
                  <a16:creationId xmlns:a16="http://schemas.microsoft.com/office/drawing/2014/main" id="{5BE0DD95-66A7-0041-6B73-428D55441C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5029" y="3234604"/>
              <a:ext cx="307" cy="446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38" name="Line 12">
              <a:extLst>
                <a:ext uri="{FF2B5EF4-FFF2-40B4-BE49-F238E27FC236}">
                  <a16:creationId xmlns:a16="http://schemas.microsoft.com/office/drawing/2014/main" id="{B2EE859B-FB8D-0D0E-BD24-EC4260CEE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15281" y="3240643"/>
              <a:ext cx="11580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39" name="Line 12">
              <a:extLst>
                <a:ext uri="{FF2B5EF4-FFF2-40B4-BE49-F238E27FC236}">
                  <a16:creationId xmlns:a16="http://schemas.microsoft.com/office/drawing/2014/main" id="{3E4804AE-76B1-BD63-4C7A-5D17EB0BB5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14057" y="3698935"/>
              <a:ext cx="829553" cy="24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7A147FA8-C6B9-139A-8830-EE8FF81F57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1862" y="3255619"/>
              <a:ext cx="4388" cy="10714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41" name="Oval 146">
              <a:extLst>
                <a:ext uri="{FF2B5EF4-FFF2-40B4-BE49-F238E27FC236}">
                  <a16:creationId xmlns:a16="http://schemas.microsoft.com/office/drawing/2014/main" id="{B6189080-4855-1748-75E9-5E70DE7EA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429" y="3215240"/>
              <a:ext cx="4067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2" name="Line 12">
              <a:extLst>
                <a:ext uri="{FF2B5EF4-FFF2-40B4-BE49-F238E27FC236}">
                  <a16:creationId xmlns:a16="http://schemas.microsoft.com/office/drawing/2014/main" id="{50CC972C-44DB-0840-71A6-9FCC406F8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43521" y="3238904"/>
              <a:ext cx="1584" cy="10881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43" name="Oval 146">
              <a:extLst>
                <a:ext uri="{FF2B5EF4-FFF2-40B4-BE49-F238E27FC236}">
                  <a16:creationId xmlns:a16="http://schemas.microsoft.com/office/drawing/2014/main" id="{12B678B7-4669-4FAD-94E4-F548D691F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048" y="3684089"/>
              <a:ext cx="4067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AF0E088-9088-EB65-7D4D-C28F89F76C9D}"/>
                </a:ext>
              </a:extLst>
            </p:cNvPr>
            <p:cNvGrpSpPr/>
            <p:nvPr/>
          </p:nvGrpSpPr>
          <p:grpSpPr>
            <a:xfrm>
              <a:off x="2987972" y="2222018"/>
              <a:ext cx="1327373" cy="1066929"/>
              <a:chOff x="5701133" y="1833609"/>
              <a:chExt cx="444829" cy="354007"/>
            </a:xfrm>
          </p:grpSpPr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1DF710C5-C3C4-8BFF-45EB-7EB7311728E1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679780EE-1AE1-B458-E9E9-7D4291275B16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F893DD92-34A5-1D74-6CF5-E2F3F8E797C9}"/>
                  </a:ext>
                </a:extLst>
              </p:cNvPr>
              <p:cNvCxnSpPr>
                <a:endCxn id="335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D7CAFB13-B84A-82F7-0DC5-B62B1DFE01F1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51459C7A-42D5-EA8C-FDB5-77CA4F4A27D0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BCA16AAA-321E-0A37-B6EF-A6F88AB3895E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CDCDE7B2-C169-C5D7-0E32-977989668A53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F69E1601-FD51-1AA2-2059-19E3B6DD470B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FE807F28-68CF-8E36-449A-9C44EBD7FD60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B0F871D8-B124-B859-8E10-295759EFC83C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1BBD54C0-7944-4A2A-F6B8-6749014FC29D}"/>
                  </a:ext>
                </a:extLst>
              </p:cNvPr>
              <p:cNvCxnSpPr>
                <a:stCxn id="335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60E87A8-2219-2CF7-B2BD-6B51AC3ED5AA}"/>
                </a:ext>
              </a:extLst>
            </p:cNvPr>
            <p:cNvGrpSpPr/>
            <p:nvPr/>
          </p:nvGrpSpPr>
          <p:grpSpPr>
            <a:xfrm>
              <a:off x="2996439" y="4322260"/>
              <a:ext cx="1327373" cy="1066929"/>
              <a:chOff x="5701133" y="1833609"/>
              <a:chExt cx="444829" cy="354007"/>
            </a:xfrm>
          </p:grpSpPr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9C0FB6B6-5F44-DD15-B610-60552D36A812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E37C89BF-B1F5-A303-99DA-457FBC190CA1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D0448DC2-CF18-B8BE-3A8F-CB1D00FF0B0A}"/>
                  </a:ext>
                </a:extLst>
              </p:cNvPr>
              <p:cNvCxnSpPr>
                <a:endCxn id="324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78B6C4B3-027A-FF43-5359-6DAD3B9B2C00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F92663C9-9324-2307-9EE1-B8841913D2B4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AB2714C9-9671-4389-0FBE-E8FA8E7E5FE3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F051B565-72B0-53F4-71E7-2E414B867F81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CE957EFB-F13A-1428-B6D8-9893F1D2361C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E1D789B1-A100-950A-A1AA-BE4F39A3624E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9D7E339-E372-4473-B659-CE3868B631AF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5DC8A4B6-32E5-4EC5-2FED-AF5A5BFA4655}"/>
                  </a:ext>
                </a:extLst>
              </p:cNvPr>
              <p:cNvCxnSpPr>
                <a:stCxn id="324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Line 12">
              <a:extLst>
                <a:ext uri="{FF2B5EF4-FFF2-40B4-BE49-F238E27FC236}">
                  <a16:creationId xmlns:a16="http://schemas.microsoft.com/office/drawing/2014/main" id="{7ACF3A57-E50B-C96C-0EF3-47F50FC98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53932" y="3245887"/>
              <a:ext cx="0" cy="10813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47" name="Oval 146">
              <a:extLst>
                <a:ext uri="{FF2B5EF4-FFF2-40B4-BE49-F238E27FC236}">
                  <a16:creationId xmlns:a16="http://schemas.microsoft.com/office/drawing/2014/main" id="{608DB377-117D-3970-3A5D-D1F243A09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326" y="4097898"/>
              <a:ext cx="49213" cy="52383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848E1D9-CD61-5236-3F6F-EBECAA0E1FF9}"/>
                </a:ext>
              </a:extLst>
            </p:cNvPr>
            <p:cNvGrpSpPr/>
            <p:nvPr/>
          </p:nvGrpSpPr>
          <p:grpSpPr>
            <a:xfrm>
              <a:off x="3699172" y="2222018"/>
              <a:ext cx="1327373" cy="1066929"/>
              <a:chOff x="5701133" y="1833609"/>
              <a:chExt cx="444829" cy="354007"/>
            </a:xfrm>
          </p:grpSpPr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33C6654A-B5CF-83EE-3EC3-AA482FCC72F0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6BF1F97B-FEFC-0623-2E19-4B63F40D57F4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958BB767-C539-71AE-B150-CDB26C7057E7}"/>
                  </a:ext>
                </a:extLst>
              </p:cNvPr>
              <p:cNvCxnSpPr>
                <a:endCxn id="313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DA486699-1956-A8D7-A2F6-213F2E049134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E3CAA987-B0F5-9168-A5CE-27713124C8BA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B9120638-6BAC-3676-8B8D-6E7C5401766D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FC0AD6EB-8D50-0032-E52B-609FA43FEE62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DB3B0DB1-EA64-B833-7213-E5875154B3F4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C2C46862-7E3D-383B-D477-E3AB8D63962F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BB9CD83C-F45E-F8D6-2579-9AACFC46F816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6176F350-A3E3-E541-EEEA-D1B385B7362C}"/>
                  </a:ext>
                </a:extLst>
              </p:cNvPr>
              <p:cNvCxnSpPr>
                <a:stCxn id="313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F440C08-B0E9-E059-BFA6-B33135E5A4F7}"/>
                </a:ext>
              </a:extLst>
            </p:cNvPr>
            <p:cNvGrpSpPr/>
            <p:nvPr/>
          </p:nvGrpSpPr>
          <p:grpSpPr>
            <a:xfrm>
              <a:off x="3705523" y="4322260"/>
              <a:ext cx="1327373" cy="1066929"/>
              <a:chOff x="5701133" y="1833609"/>
              <a:chExt cx="444829" cy="354007"/>
            </a:xfrm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E54471A1-B6DA-A97F-D8B4-9289FC0F69D2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023B0447-91A0-3A21-82AA-F5E253BA8F34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26B28C0B-F84F-E80A-51DC-C5B343EA7534}"/>
                  </a:ext>
                </a:extLst>
              </p:cNvPr>
              <p:cNvCxnSpPr>
                <a:endCxn id="302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4DB7EF34-ADB6-61C2-9472-87F3AD02F97C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9D6A0A26-A450-F2EF-6DF9-F527AEFBED48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FDB44C01-C00F-B383-DCBA-7DE34E433E94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010A0FCF-2729-B45B-C524-070B505C7533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AD979EF2-7867-5828-6126-DD745B897E3C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C328AE72-813B-B874-7687-03D466EB3BF2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748B79B3-8427-3829-B77C-1D0FF122B7B0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854F3014-F0E2-9208-BABF-FDD85E6F2CB7}"/>
                  </a:ext>
                </a:extLst>
              </p:cNvPr>
              <p:cNvCxnSpPr>
                <a:stCxn id="302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Line 12">
              <a:extLst>
                <a:ext uri="{FF2B5EF4-FFF2-40B4-BE49-F238E27FC236}">
                  <a16:creationId xmlns:a16="http://schemas.microsoft.com/office/drawing/2014/main" id="{BEDE2E43-B973-CED8-7DE8-40F6598B4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59567" y="3239508"/>
              <a:ext cx="891" cy="11050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51" name="Oval 146">
              <a:extLst>
                <a:ext uri="{FF2B5EF4-FFF2-40B4-BE49-F238E27FC236}">
                  <a16:creationId xmlns:a16="http://schemas.microsoft.com/office/drawing/2014/main" id="{C737AF89-54DC-C850-5E61-EDF4D32C8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251" y="4097898"/>
              <a:ext cx="45719" cy="50793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2" name="Oval 146">
              <a:extLst>
                <a:ext uri="{FF2B5EF4-FFF2-40B4-BE49-F238E27FC236}">
                  <a16:creationId xmlns:a16="http://schemas.microsoft.com/office/drawing/2014/main" id="{A75FEDA7-AE6B-EB6D-5489-A2458695A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677" y="5309015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3" name="Oval 146">
              <a:extLst>
                <a:ext uri="{FF2B5EF4-FFF2-40B4-BE49-F238E27FC236}">
                  <a16:creationId xmlns:a16="http://schemas.microsoft.com/office/drawing/2014/main" id="{5F4C1DE1-CC72-98F7-706F-B41D7D824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0526" y="5315365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4" name="Oval 146">
              <a:extLst>
                <a:ext uri="{FF2B5EF4-FFF2-40B4-BE49-F238E27FC236}">
                  <a16:creationId xmlns:a16="http://schemas.microsoft.com/office/drawing/2014/main" id="{B1747946-DEBC-F45D-8B91-E117DD6E3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677" y="2199240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5" name="Oval 146">
              <a:extLst>
                <a:ext uri="{FF2B5EF4-FFF2-40B4-BE49-F238E27FC236}">
                  <a16:creationId xmlns:a16="http://schemas.microsoft.com/office/drawing/2014/main" id="{E167E1BA-303F-31B2-4AC3-6D958A9D9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6866" y="2205580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6" name="Line 12">
              <a:extLst>
                <a:ext uri="{FF2B5EF4-FFF2-40B4-BE49-F238E27FC236}">
                  <a16:creationId xmlns:a16="http://schemas.microsoft.com/office/drawing/2014/main" id="{A7710221-0AEE-16F1-BB23-54292ACE78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99097" y="4188225"/>
              <a:ext cx="0" cy="11431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57" name="Oval 146">
              <a:extLst>
                <a:ext uri="{FF2B5EF4-FFF2-40B4-BE49-F238E27FC236}">
                  <a16:creationId xmlns:a16="http://schemas.microsoft.com/office/drawing/2014/main" id="{A11D574E-1D4E-D0A3-4510-64690E5A1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727" y="5321716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58" name="Line 12">
              <a:extLst>
                <a:ext uri="{FF2B5EF4-FFF2-40B4-BE49-F238E27FC236}">
                  <a16:creationId xmlns:a16="http://schemas.microsoft.com/office/drawing/2014/main" id="{4562B0B2-7CB9-8554-E2CF-0734585C1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26391" y="3435221"/>
              <a:ext cx="9141" cy="6392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grpSp>
          <p:nvGrpSpPr>
            <p:cNvPr id="59" name="Group 16">
              <a:extLst>
                <a:ext uri="{FF2B5EF4-FFF2-40B4-BE49-F238E27FC236}">
                  <a16:creationId xmlns:a16="http://schemas.microsoft.com/office/drawing/2014/main" id="{21C6478B-9E25-5E01-CFC8-582B058E3EA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920671" y="3439150"/>
              <a:ext cx="649101" cy="176140"/>
              <a:chOff x="3742" y="981"/>
              <a:chExt cx="363" cy="91"/>
            </a:xfrm>
          </p:grpSpPr>
          <p:sp>
            <p:nvSpPr>
              <p:cNvPr id="298" name="Freeform 17">
                <a:extLst>
                  <a:ext uri="{FF2B5EF4-FFF2-40B4-BE49-F238E27FC236}">
                    <a16:creationId xmlns:a16="http://schemas.microsoft.com/office/drawing/2014/main" id="{0C2CDCE0-39E3-754D-A9F9-431528DD345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9" name="Freeform 18">
                <a:extLst>
                  <a:ext uri="{FF2B5EF4-FFF2-40B4-BE49-F238E27FC236}">
                    <a16:creationId xmlns:a16="http://schemas.microsoft.com/office/drawing/2014/main" id="{BB784D48-22AC-4D54-A268-E3BD61F632A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00" name="Freeform 19">
                <a:extLst>
                  <a:ext uri="{FF2B5EF4-FFF2-40B4-BE49-F238E27FC236}">
                    <a16:creationId xmlns:a16="http://schemas.microsoft.com/office/drawing/2014/main" id="{2C47ADBB-4D95-6D0D-EB95-8E2EBBADC9E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301" name="Freeform 20">
                <a:extLst>
                  <a:ext uri="{FF2B5EF4-FFF2-40B4-BE49-F238E27FC236}">
                    <a16:creationId xmlns:a16="http://schemas.microsoft.com/office/drawing/2014/main" id="{EE1EB2F5-0BEB-E048-1821-5DE11A26574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grpSp>
          <p:nvGrpSpPr>
            <p:cNvPr id="60" name="Group 16">
              <a:extLst>
                <a:ext uri="{FF2B5EF4-FFF2-40B4-BE49-F238E27FC236}">
                  <a16:creationId xmlns:a16="http://schemas.microsoft.com/office/drawing/2014/main" id="{B1A569FE-4534-B2B8-6FBA-439B84FDDC4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V="1">
              <a:off x="8913151" y="3768895"/>
              <a:ext cx="863955" cy="213131"/>
              <a:chOff x="3742" y="981"/>
              <a:chExt cx="363" cy="91"/>
            </a:xfrm>
          </p:grpSpPr>
          <p:sp>
            <p:nvSpPr>
              <p:cNvPr id="294" name="Freeform 17">
                <a:extLst>
                  <a:ext uri="{FF2B5EF4-FFF2-40B4-BE49-F238E27FC236}">
                    <a16:creationId xmlns:a16="http://schemas.microsoft.com/office/drawing/2014/main" id="{10DDD145-1646-D0FB-DC73-0D09082E6BD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5" name="Freeform 18">
                <a:extLst>
                  <a:ext uri="{FF2B5EF4-FFF2-40B4-BE49-F238E27FC236}">
                    <a16:creationId xmlns:a16="http://schemas.microsoft.com/office/drawing/2014/main" id="{5A674712-5487-753E-DA8F-1C1EB080F1E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6" name="Freeform 19">
                <a:extLst>
                  <a:ext uri="{FF2B5EF4-FFF2-40B4-BE49-F238E27FC236}">
                    <a16:creationId xmlns:a16="http://schemas.microsoft.com/office/drawing/2014/main" id="{6FBD7A2B-7484-65C0-4A4A-F31AFF15879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7" name="Freeform 20">
                <a:extLst>
                  <a:ext uri="{FF2B5EF4-FFF2-40B4-BE49-F238E27FC236}">
                    <a16:creationId xmlns:a16="http://schemas.microsoft.com/office/drawing/2014/main" id="{E9412493-826C-8107-6EF1-97B5850AED4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sp>
          <p:nvSpPr>
            <p:cNvPr id="61" name="Line 14">
              <a:extLst>
                <a:ext uri="{FF2B5EF4-FFF2-40B4-BE49-F238E27FC236}">
                  <a16:creationId xmlns:a16="http://schemas.microsoft.com/office/drawing/2014/main" id="{D21D54DD-4E3C-78B3-705E-78F7A2E125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6983" y="4745591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7059809A-1798-8672-84C7-2DB367315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97057" y="3095878"/>
              <a:ext cx="0" cy="1527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3" name="Line 14">
              <a:extLst>
                <a:ext uri="{FF2B5EF4-FFF2-40B4-BE49-F238E27FC236}">
                  <a16:creationId xmlns:a16="http://schemas.microsoft.com/office/drawing/2014/main" id="{85EA3973-2CA2-E0AE-931B-6A9F1B72D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6983" y="4643091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99ABBC70-59BD-E12D-4308-44C9BCAB4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6983" y="3090279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82836600-6FF1-6DD3-AC12-884FC6A2CD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98509" y="2226965"/>
              <a:ext cx="3172" cy="7455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6" name="Line 14">
              <a:extLst>
                <a:ext uri="{FF2B5EF4-FFF2-40B4-BE49-F238E27FC236}">
                  <a16:creationId xmlns:a16="http://schemas.microsoft.com/office/drawing/2014/main" id="{3194EAFE-0D5E-A14F-9668-E5083C797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6983" y="2986637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7" name="Line 14">
              <a:extLst>
                <a:ext uri="{FF2B5EF4-FFF2-40B4-BE49-F238E27FC236}">
                  <a16:creationId xmlns:a16="http://schemas.microsoft.com/office/drawing/2014/main" id="{2E670C06-5FAF-4537-004E-A8B55A6371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40477" y="3424791"/>
              <a:ext cx="9805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8" name="Line 14">
              <a:extLst>
                <a:ext uri="{FF2B5EF4-FFF2-40B4-BE49-F238E27FC236}">
                  <a16:creationId xmlns:a16="http://schemas.microsoft.com/office/drawing/2014/main" id="{D31FB1E5-EDA9-1C3F-2E62-51229E191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8011" y="3443843"/>
              <a:ext cx="6792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69" name="Line 14">
              <a:extLst>
                <a:ext uri="{FF2B5EF4-FFF2-40B4-BE49-F238E27FC236}">
                  <a16:creationId xmlns:a16="http://schemas.microsoft.com/office/drawing/2014/main" id="{947E00B3-19B3-2E25-CF60-59DDF50EE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10327" y="4307437"/>
              <a:ext cx="519424" cy="514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70" name="Line 12">
              <a:extLst>
                <a:ext uri="{FF2B5EF4-FFF2-40B4-BE49-F238E27FC236}">
                  <a16:creationId xmlns:a16="http://schemas.microsoft.com/office/drawing/2014/main" id="{0C663E51-9DC3-83CF-175D-20E689D90A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68299" y="3451365"/>
              <a:ext cx="0" cy="6507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71" name="Oval 146">
              <a:extLst>
                <a:ext uri="{FF2B5EF4-FFF2-40B4-BE49-F238E27FC236}">
                  <a16:creationId xmlns:a16="http://schemas.microsoft.com/office/drawing/2014/main" id="{0BB350B2-C357-D9C8-9166-BC651B1D6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8006" y="4287282"/>
              <a:ext cx="49213" cy="45500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grpSp>
          <p:nvGrpSpPr>
            <p:cNvPr id="73" name="Group 16">
              <a:extLst>
                <a:ext uri="{FF2B5EF4-FFF2-40B4-BE49-F238E27FC236}">
                  <a16:creationId xmlns:a16="http://schemas.microsoft.com/office/drawing/2014/main" id="{C5F39EF9-9FC3-54D8-D96C-35F341F7D00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 flipV="1">
              <a:off x="9358663" y="3768895"/>
              <a:ext cx="863955" cy="213131"/>
              <a:chOff x="3742" y="981"/>
              <a:chExt cx="363" cy="91"/>
            </a:xfrm>
          </p:grpSpPr>
          <p:sp>
            <p:nvSpPr>
              <p:cNvPr id="290" name="Freeform 17">
                <a:extLst>
                  <a:ext uri="{FF2B5EF4-FFF2-40B4-BE49-F238E27FC236}">
                    <a16:creationId xmlns:a16="http://schemas.microsoft.com/office/drawing/2014/main" id="{BBC2B56A-14F1-10D8-3BDE-A50B07BE786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1" name="Freeform 18">
                <a:extLst>
                  <a:ext uri="{FF2B5EF4-FFF2-40B4-BE49-F238E27FC236}">
                    <a16:creationId xmlns:a16="http://schemas.microsoft.com/office/drawing/2014/main" id="{7C5F6508-9AAC-1137-2B78-4626DEE0B31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2" name="Freeform 19">
                <a:extLst>
                  <a:ext uri="{FF2B5EF4-FFF2-40B4-BE49-F238E27FC236}">
                    <a16:creationId xmlns:a16="http://schemas.microsoft.com/office/drawing/2014/main" id="{60176095-2BCF-30F8-DC22-5C9061A69B9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93" name="Freeform 20">
                <a:extLst>
                  <a:ext uri="{FF2B5EF4-FFF2-40B4-BE49-F238E27FC236}">
                    <a16:creationId xmlns:a16="http://schemas.microsoft.com/office/drawing/2014/main" id="{FCEED70B-2F73-BE00-9CD6-D2E30964BE7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sp>
          <p:nvSpPr>
            <p:cNvPr id="74" name="Line 14">
              <a:extLst>
                <a:ext uri="{FF2B5EF4-FFF2-40B4-BE49-F238E27FC236}">
                  <a16:creationId xmlns:a16="http://schemas.microsoft.com/office/drawing/2014/main" id="{1AF9ACC4-D32A-4D83-A5FE-6E5310080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33216" y="3402773"/>
              <a:ext cx="0" cy="8919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75" name="Oval 146">
              <a:extLst>
                <a:ext uri="{FF2B5EF4-FFF2-40B4-BE49-F238E27FC236}">
                  <a16:creationId xmlns:a16="http://schemas.microsoft.com/office/drawing/2014/main" id="{3E5D9C15-DC7F-7BA9-169F-32A46C4FC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1242" y="3527544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6" name="Oval 146">
              <a:extLst>
                <a:ext uri="{FF2B5EF4-FFF2-40B4-BE49-F238E27FC236}">
                  <a16:creationId xmlns:a16="http://schemas.microsoft.com/office/drawing/2014/main" id="{ECBCB817-32AF-583B-F5DE-ECC605DF0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7507" y="3527544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7" name="Text Box 53">
              <a:extLst>
                <a:ext uri="{FF2B5EF4-FFF2-40B4-BE49-F238E27FC236}">
                  <a16:creationId xmlns:a16="http://schemas.microsoft.com/office/drawing/2014/main" id="{6B725819-6B25-7A18-6D11-6E04BA242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5519" y="4535909"/>
              <a:ext cx="290836" cy="51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204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</a:t>
              </a:r>
              <a:r>
                <a:rPr kumimoji="0" lang="en-US" altLang="de-DE" sz="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204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F40BE03-0AAD-6C6F-B2BF-CA9CB934E5A2}"/>
                </a:ext>
              </a:extLst>
            </p:cNvPr>
            <p:cNvSpPr/>
            <p:nvPr/>
          </p:nvSpPr>
          <p:spPr bwMode="auto">
            <a:xfrm>
              <a:off x="9532684" y="1799088"/>
              <a:ext cx="511760" cy="41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4000" tIns="54000" rIns="54000" bIns="5400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9" name="Oval 146">
              <a:extLst>
                <a:ext uri="{FF2B5EF4-FFF2-40B4-BE49-F238E27FC236}">
                  <a16:creationId xmlns:a16="http://schemas.microsoft.com/office/drawing/2014/main" id="{B6F5E65B-5786-4348-A48D-FEFA2FD3B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616" y="5318251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80" name="Oval 146">
              <a:extLst>
                <a:ext uri="{FF2B5EF4-FFF2-40B4-BE49-F238E27FC236}">
                  <a16:creationId xmlns:a16="http://schemas.microsoft.com/office/drawing/2014/main" id="{773F52EC-9471-20FC-3B2D-2CA15A91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858" y="2200393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81" name="Line 14">
              <a:extLst>
                <a:ext uri="{FF2B5EF4-FFF2-40B4-BE49-F238E27FC236}">
                  <a16:creationId xmlns:a16="http://schemas.microsoft.com/office/drawing/2014/main" id="{08BF6408-51A9-A640-5A33-55E6D2364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97206" y="4301103"/>
              <a:ext cx="961743" cy="69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E80E71AD-520E-0797-7930-856E668FF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6725" y="3437556"/>
              <a:ext cx="1511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83" name="Line 12">
              <a:extLst>
                <a:ext uri="{FF2B5EF4-FFF2-40B4-BE49-F238E27FC236}">
                  <a16:creationId xmlns:a16="http://schemas.microsoft.com/office/drawing/2014/main" id="{56B9F238-6906-C864-49E0-A4201E3B9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68512" y="3227941"/>
              <a:ext cx="0" cy="10344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84" name="Oval 146">
              <a:extLst>
                <a:ext uri="{FF2B5EF4-FFF2-40B4-BE49-F238E27FC236}">
                  <a16:creationId xmlns:a16="http://schemas.microsoft.com/office/drawing/2014/main" id="{79EDA28C-7431-E694-0772-FBA68089D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8491" y="3412089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85" name="Line 12">
              <a:extLst>
                <a:ext uri="{FF2B5EF4-FFF2-40B4-BE49-F238E27FC236}">
                  <a16:creationId xmlns:a16="http://schemas.microsoft.com/office/drawing/2014/main" id="{BFCAE7C7-4AC2-2BB2-BD89-8CDE93678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77453" y="5334416"/>
              <a:ext cx="1781415" cy="64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86" name="Rectangle 13">
              <a:extLst>
                <a:ext uri="{FF2B5EF4-FFF2-40B4-BE49-F238E27FC236}">
                  <a16:creationId xmlns:a16="http://schemas.microsoft.com/office/drawing/2014/main" id="{35053E34-2240-E1B4-DE80-8F5453E32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9471" y="4103341"/>
              <a:ext cx="525823" cy="108740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87" name="Line 14">
              <a:extLst>
                <a:ext uri="{FF2B5EF4-FFF2-40B4-BE49-F238E27FC236}">
                  <a16:creationId xmlns:a16="http://schemas.microsoft.com/office/drawing/2014/main" id="{7DAA8E97-67B4-6F53-C3CF-B87E382AED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39471" y="4305271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89" name="Line 12">
              <a:extLst>
                <a:ext uri="{FF2B5EF4-FFF2-40B4-BE49-F238E27FC236}">
                  <a16:creationId xmlns:a16="http://schemas.microsoft.com/office/drawing/2014/main" id="{B86CE745-7D6A-A1AC-DE50-CC14013BC3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315083" y="2239443"/>
              <a:ext cx="0" cy="184488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90" name="Line 12">
              <a:extLst>
                <a:ext uri="{FF2B5EF4-FFF2-40B4-BE49-F238E27FC236}">
                  <a16:creationId xmlns:a16="http://schemas.microsoft.com/office/drawing/2014/main" id="{ECAFF103-7039-A521-ADF4-5B56E81C5C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302381" y="4318549"/>
              <a:ext cx="0" cy="10076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91" name="Oval 146">
              <a:extLst>
                <a:ext uri="{FF2B5EF4-FFF2-40B4-BE49-F238E27FC236}">
                  <a16:creationId xmlns:a16="http://schemas.microsoft.com/office/drawing/2014/main" id="{E2C5F31F-D4EC-39D8-0E5E-1CFCF8747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4633" y="5314835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2" name="Oval 146">
              <a:extLst>
                <a:ext uri="{FF2B5EF4-FFF2-40B4-BE49-F238E27FC236}">
                  <a16:creationId xmlns:a16="http://schemas.microsoft.com/office/drawing/2014/main" id="{0F2F7EE2-4A01-A67B-B8D1-D27ADC70C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5899" y="2201123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3" name="Oval 146">
              <a:extLst>
                <a:ext uri="{FF2B5EF4-FFF2-40B4-BE49-F238E27FC236}">
                  <a16:creationId xmlns:a16="http://schemas.microsoft.com/office/drawing/2014/main" id="{383EB071-4252-1B54-13DA-25D216C25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9921" y="4279793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4" name="Line 12">
              <a:extLst>
                <a:ext uri="{FF2B5EF4-FFF2-40B4-BE49-F238E27FC236}">
                  <a16:creationId xmlns:a16="http://schemas.microsoft.com/office/drawing/2014/main" id="{BD5A8D6D-EDCE-00BA-2198-3FAFC1DF33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165" y="3608939"/>
              <a:ext cx="51121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95" name="Line 12">
              <a:extLst>
                <a:ext uri="{FF2B5EF4-FFF2-40B4-BE49-F238E27FC236}">
                  <a16:creationId xmlns:a16="http://schemas.microsoft.com/office/drawing/2014/main" id="{D0F963B6-EA5E-477E-6433-167C99D16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1949" y="4127459"/>
              <a:ext cx="396727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96" name="AutoShape 120">
              <a:extLst>
                <a:ext uri="{FF2B5EF4-FFF2-40B4-BE49-F238E27FC236}">
                  <a16:creationId xmlns:a16="http://schemas.microsoft.com/office/drawing/2014/main" id="{EF518EE1-D17D-409A-E9AE-029112347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22" y="2178510"/>
              <a:ext cx="98425" cy="96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120 h 21600"/>
                <a:gd name="T26" fmla="*/ 18514 w 21600"/>
                <a:gd name="T27" fmla="*/ 18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97" name="AutoShape 120">
              <a:extLst>
                <a:ext uri="{FF2B5EF4-FFF2-40B4-BE49-F238E27FC236}">
                  <a16:creationId xmlns:a16="http://schemas.microsoft.com/office/drawing/2014/main" id="{38863554-13A0-D753-153E-E759AD03D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22" y="5283093"/>
              <a:ext cx="98425" cy="96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120 h 21600"/>
                <a:gd name="T26" fmla="*/ 18514 w 21600"/>
                <a:gd name="T27" fmla="*/ 18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grpSp>
          <p:nvGrpSpPr>
            <p:cNvPr id="98" name="Group 16">
              <a:extLst>
                <a:ext uri="{FF2B5EF4-FFF2-40B4-BE49-F238E27FC236}">
                  <a16:creationId xmlns:a16="http://schemas.microsoft.com/office/drawing/2014/main" id="{32A4D935-E2D4-74B7-1F1D-38503AA69043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886619" y="3513689"/>
              <a:ext cx="649101" cy="193755"/>
              <a:chOff x="3742" y="981"/>
              <a:chExt cx="363" cy="91"/>
            </a:xfrm>
          </p:grpSpPr>
          <p:sp>
            <p:nvSpPr>
              <p:cNvPr id="286" name="Freeform 17">
                <a:extLst>
                  <a:ext uri="{FF2B5EF4-FFF2-40B4-BE49-F238E27FC236}">
                    <a16:creationId xmlns:a16="http://schemas.microsoft.com/office/drawing/2014/main" id="{DB0F8DB2-808C-C52E-EABE-338251AF45B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87" name="Freeform 18">
                <a:extLst>
                  <a:ext uri="{FF2B5EF4-FFF2-40B4-BE49-F238E27FC236}">
                    <a16:creationId xmlns:a16="http://schemas.microsoft.com/office/drawing/2014/main" id="{6BBA6E0B-FC33-E077-7475-6CA5DA0FBD7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88" name="Freeform 19">
                <a:extLst>
                  <a:ext uri="{FF2B5EF4-FFF2-40B4-BE49-F238E27FC236}">
                    <a16:creationId xmlns:a16="http://schemas.microsoft.com/office/drawing/2014/main" id="{16DFCC8B-5DAB-F94F-6A35-14F0562D4CE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89" name="Freeform 20">
                <a:extLst>
                  <a:ext uri="{FF2B5EF4-FFF2-40B4-BE49-F238E27FC236}">
                    <a16:creationId xmlns:a16="http://schemas.microsoft.com/office/drawing/2014/main" id="{EC18DCFF-70AD-67F9-BB14-F496138BD8E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sp>
          <p:nvSpPr>
            <p:cNvPr id="99" name="Line 12">
              <a:extLst>
                <a:ext uri="{FF2B5EF4-FFF2-40B4-BE49-F238E27FC236}">
                  <a16:creationId xmlns:a16="http://schemas.microsoft.com/office/drawing/2014/main" id="{E4F0A175-E40E-A92C-4E1F-1CF7BD3548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17953" y="3518620"/>
              <a:ext cx="14409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00" name="Oval 146">
              <a:extLst>
                <a:ext uri="{FF2B5EF4-FFF2-40B4-BE49-F238E27FC236}">
                  <a16:creationId xmlns:a16="http://schemas.microsoft.com/office/drawing/2014/main" id="{C60C70CE-10A5-95F0-1636-E15D20DA9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419" y="3494637"/>
              <a:ext cx="50292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1" name="Line 12">
              <a:extLst>
                <a:ext uri="{FF2B5EF4-FFF2-40B4-BE49-F238E27FC236}">
                  <a16:creationId xmlns:a16="http://schemas.microsoft.com/office/drawing/2014/main" id="{B340D00A-F0E2-CF80-89CF-E12BFB426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51250" y="3243745"/>
              <a:ext cx="4063" cy="104010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02" name="Line 12">
              <a:extLst>
                <a:ext uri="{FF2B5EF4-FFF2-40B4-BE49-F238E27FC236}">
                  <a16:creationId xmlns:a16="http://schemas.microsoft.com/office/drawing/2014/main" id="{9DAAAFEE-D8E0-7B3F-BCFF-4204B4C39C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76216" y="2226961"/>
              <a:ext cx="1772805" cy="57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9CEFE56-C611-80F8-A844-FF718D4CF87F}"/>
                </a:ext>
              </a:extLst>
            </p:cNvPr>
            <p:cNvGrpSpPr/>
            <p:nvPr/>
          </p:nvGrpSpPr>
          <p:grpSpPr>
            <a:xfrm rot="5400000" flipH="1">
              <a:off x="4505147" y="1693448"/>
              <a:ext cx="1234244" cy="1066929"/>
              <a:chOff x="5701133" y="1833609"/>
              <a:chExt cx="444829" cy="354007"/>
            </a:xfrm>
          </p:grpSpPr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87CDA83D-68CA-D2DE-B3C8-6B074A6E0465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4F99BA2A-1240-36DA-0B6A-1286AF8BB803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C5480B3C-E238-3215-AF46-F58E78CF3924}"/>
                  </a:ext>
                </a:extLst>
              </p:cNvPr>
              <p:cNvCxnSpPr>
                <a:endCxn id="275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9F032C82-0874-E07B-5F93-F8E63375019F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96793D71-8EBA-A8F3-AEA2-791C7D4A5533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CE68EE8-F83E-FCA1-5B76-E3545035A77D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299EB49F-A2CB-A682-CF58-CCB9B8115AA0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57C3C3DC-BE60-5E45-703E-B1BAD20455F0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7C1758FC-BCDE-244C-9E54-948D114EFEF7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B82CDE3D-DDFB-1FE5-4A97-ECA63CB40831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D7A80A10-0DCC-5B6E-6AA8-4AA99DBD3393}"/>
                  </a:ext>
                </a:extLst>
              </p:cNvPr>
              <p:cNvCxnSpPr>
                <a:stCxn id="275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Line 12">
              <a:extLst>
                <a:ext uri="{FF2B5EF4-FFF2-40B4-BE49-F238E27FC236}">
                  <a16:creationId xmlns:a16="http://schemas.microsoft.com/office/drawing/2014/main" id="{4C9CC3D2-9C99-6250-F19D-D41467C6F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08980" y="3170405"/>
              <a:ext cx="0" cy="11776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05" name="Oval 146">
              <a:extLst>
                <a:ext uri="{FF2B5EF4-FFF2-40B4-BE49-F238E27FC236}">
                  <a16:creationId xmlns:a16="http://schemas.microsoft.com/office/drawing/2014/main" id="{9EB4A3CA-886C-B898-B66D-8CF600DCA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7192" y="3494637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6" name="Oval 146">
              <a:extLst>
                <a:ext uri="{FF2B5EF4-FFF2-40B4-BE49-F238E27FC236}">
                  <a16:creationId xmlns:a16="http://schemas.microsoft.com/office/drawing/2014/main" id="{C7D40126-86BD-31B4-6F2E-0F3745CE4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1238" y="2205591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7" name="Line 14">
              <a:extLst>
                <a:ext uri="{FF2B5EF4-FFF2-40B4-BE49-F238E27FC236}">
                  <a16:creationId xmlns:a16="http://schemas.microsoft.com/office/drawing/2014/main" id="{5F264999-38A5-5F8F-FB12-268111CFA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5273" y="3518259"/>
              <a:ext cx="15547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08" name="Line 14">
              <a:extLst>
                <a:ext uri="{FF2B5EF4-FFF2-40B4-BE49-F238E27FC236}">
                  <a16:creationId xmlns:a16="http://schemas.microsoft.com/office/drawing/2014/main" id="{078DCB25-9966-FE6D-106D-FBA95EBE6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4137" y="4161383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09" name="Line 12">
              <a:extLst>
                <a:ext uri="{FF2B5EF4-FFF2-40B4-BE49-F238E27FC236}">
                  <a16:creationId xmlns:a16="http://schemas.microsoft.com/office/drawing/2014/main" id="{12B4BD58-5FB2-1C7D-E989-D8CD2C01C0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59911" y="2234879"/>
              <a:ext cx="0" cy="17534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10" name="Oval 146">
              <a:extLst>
                <a:ext uri="{FF2B5EF4-FFF2-40B4-BE49-F238E27FC236}">
                  <a16:creationId xmlns:a16="http://schemas.microsoft.com/office/drawing/2014/main" id="{EE8F8E3A-154B-3D82-22F5-00EA34D40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987" y="5329788"/>
              <a:ext cx="45720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11" name="Oval 146">
              <a:extLst>
                <a:ext uri="{FF2B5EF4-FFF2-40B4-BE49-F238E27FC236}">
                  <a16:creationId xmlns:a16="http://schemas.microsoft.com/office/drawing/2014/main" id="{5281FFF5-EBFA-AE81-3C70-5DEE63B4B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7547" y="2173837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12" name="Line 14">
              <a:extLst>
                <a:ext uri="{FF2B5EF4-FFF2-40B4-BE49-F238E27FC236}">
                  <a16:creationId xmlns:a16="http://schemas.microsoft.com/office/drawing/2014/main" id="{63A2CE18-260E-F1F7-75CB-DC84E409B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7735" y="4012896"/>
              <a:ext cx="5258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13" name="Oval 146">
              <a:extLst>
                <a:ext uri="{FF2B5EF4-FFF2-40B4-BE49-F238E27FC236}">
                  <a16:creationId xmlns:a16="http://schemas.microsoft.com/office/drawing/2014/main" id="{3051D2A8-994D-A868-0048-B41491270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9921" y="5314835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16" name="Line 12">
              <a:extLst>
                <a:ext uri="{FF2B5EF4-FFF2-40B4-BE49-F238E27FC236}">
                  <a16:creationId xmlns:a16="http://schemas.microsoft.com/office/drawing/2014/main" id="{12B2906A-2E8C-EE67-23A6-D060C4B061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68141" y="4156576"/>
              <a:ext cx="0" cy="11743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17" name="Line 12">
              <a:extLst>
                <a:ext uri="{FF2B5EF4-FFF2-40B4-BE49-F238E27FC236}">
                  <a16:creationId xmlns:a16="http://schemas.microsoft.com/office/drawing/2014/main" id="{A753B0CB-037E-DDF8-FC80-1C86D8B439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31106" y="2218293"/>
              <a:ext cx="2724788" cy="44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18" name="Line 12">
              <a:extLst>
                <a:ext uri="{FF2B5EF4-FFF2-40B4-BE49-F238E27FC236}">
                  <a16:creationId xmlns:a16="http://schemas.microsoft.com/office/drawing/2014/main" id="{5B8F249F-C045-2E3E-FFFA-0C0062BEB0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6538" y="5342489"/>
              <a:ext cx="6651767" cy="22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863B904-C00E-20F8-D610-F65D651DE379}"/>
                </a:ext>
              </a:extLst>
            </p:cNvPr>
            <p:cNvSpPr txBox="1"/>
            <p:nvPr/>
          </p:nvSpPr>
          <p:spPr bwMode="auto">
            <a:xfrm>
              <a:off x="736449" y="494552"/>
              <a:ext cx="3547731" cy="945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>
                  <a:srgbClr val="0A8276"/>
                </a:buClr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Interleaved totem-pole PFC 2 x 65 kHz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B6908D1-66C2-D367-D0D8-AD54FB06B106}"/>
                </a:ext>
              </a:extLst>
            </p:cNvPr>
            <p:cNvSpPr txBox="1"/>
            <p:nvPr/>
          </p:nvSpPr>
          <p:spPr bwMode="auto">
            <a:xfrm>
              <a:off x="7860981" y="599143"/>
              <a:ext cx="2550730" cy="945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>
                  <a:srgbClr val="0A8276"/>
                </a:buClr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Half bridge LLC 450 kHz-1.5 </a:t>
              </a: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Mhz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Oval 146">
              <a:extLst>
                <a:ext uri="{FF2B5EF4-FFF2-40B4-BE49-F238E27FC236}">
                  <a16:creationId xmlns:a16="http://schemas.microsoft.com/office/drawing/2014/main" id="{A13748DF-B60D-33C3-54CA-9F52A5F0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231" y="2211941"/>
              <a:ext cx="50292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25" name="Line 12">
              <a:extLst>
                <a:ext uri="{FF2B5EF4-FFF2-40B4-BE49-F238E27FC236}">
                  <a16:creationId xmlns:a16="http://schemas.microsoft.com/office/drawing/2014/main" id="{BB7D15DF-68CB-BDD5-14BA-34846049BF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94411" y="2251947"/>
              <a:ext cx="0" cy="16856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26" name="Oval 146">
              <a:extLst>
                <a:ext uri="{FF2B5EF4-FFF2-40B4-BE49-F238E27FC236}">
                  <a16:creationId xmlns:a16="http://schemas.microsoft.com/office/drawing/2014/main" id="{C33A019D-F706-A315-5928-1FF020363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5490" y="2186539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27" name="Oval 146">
              <a:extLst>
                <a:ext uri="{FF2B5EF4-FFF2-40B4-BE49-F238E27FC236}">
                  <a16:creationId xmlns:a16="http://schemas.microsoft.com/office/drawing/2014/main" id="{B2E1058A-7490-71E4-3FCC-7311F8CCC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887" y="5329788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28" name="Oval 146">
              <a:extLst>
                <a:ext uri="{FF2B5EF4-FFF2-40B4-BE49-F238E27FC236}">
                  <a16:creationId xmlns:a16="http://schemas.microsoft.com/office/drawing/2014/main" id="{D861D0BF-25CE-54F8-EB22-4022818BC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4043" y="3398510"/>
              <a:ext cx="49213" cy="45049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37D258C-FE4E-2CDB-E5BE-A681BA0CB3CD}"/>
                </a:ext>
              </a:extLst>
            </p:cNvPr>
            <p:cNvGrpSpPr/>
            <p:nvPr/>
          </p:nvGrpSpPr>
          <p:grpSpPr>
            <a:xfrm>
              <a:off x="7068698" y="2222018"/>
              <a:ext cx="1465703" cy="1252508"/>
              <a:chOff x="4356000" y="1995750"/>
              <a:chExt cx="565093" cy="478114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C40D00D5-4CBC-BBC6-5D34-0F7AFABFC13D}"/>
                  </a:ext>
                </a:extLst>
              </p:cNvPr>
              <p:cNvSpPr/>
              <p:nvPr/>
            </p:nvSpPr>
            <p:spPr bwMode="auto">
              <a:xfrm>
                <a:off x="4409333" y="2066591"/>
                <a:ext cx="511760" cy="40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BD194AB-4AB5-DF83-59A0-788DA2111620}"/>
                  </a:ext>
                </a:extLst>
              </p:cNvPr>
              <p:cNvCxnSpPr>
                <a:stCxn id="266" idx="2"/>
              </p:cNvCxnSpPr>
              <p:nvPr/>
            </p:nvCxnSpPr>
            <p:spPr>
              <a:xfrm flipV="1">
                <a:off x="4665213" y="2328322"/>
                <a:ext cx="1" cy="14554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07303953-B33E-6B01-B647-CD35BF49C4E5}"/>
                  </a:ext>
                </a:extLst>
              </p:cNvPr>
              <p:cNvCxnSpPr/>
              <p:nvPr/>
            </p:nvCxnSpPr>
            <p:spPr>
              <a:xfrm flipV="1">
                <a:off x="4665214" y="1995750"/>
                <a:ext cx="0" cy="18221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C37E64CB-8966-D333-D33C-1DB6F10B9867}"/>
                  </a:ext>
                </a:extLst>
              </p:cNvPr>
              <p:cNvCxnSpPr/>
              <p:nvPr/>
            </p:nvCxnSpPr>
            <p:spPr>
              <a:xfrm rot="16200000" flipH="1">
                <a:off x="4607922" y="2276226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CD7156C3-9CA1-F042-658B-C149A512DAEF}"/>
                  </a:ext>
                </a:extLst>
              </p:cNvPr>
              <p:cNvCxnSpPr/>
              <p:nvPr/>
            </p:nvCxnSpPr>
            <p:spPr>
              <a:xfrm flipV="1">
                <a:off x="4356000" y="2330835"/>
                <a:ext cx="195856" cy="847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70AABFA6-CF52-DBC2-781A-EC7592518ABD}"/>
                  </a:ext>
                </a:extLst>
              </p:cNvPr>
              <p:cNvCxnSpPr/>
              <p:nvPr/>
            </p:nvCxnSpPr>
            <p:spPr>
              <a:xfrm flipH="1">
                <a:off x="4551856" y="2260843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6586E1FF-A86F-EFA4-D531-ADCB97E74591}"/>
                  </a:ext>
                </a:extLst>
              </p:cNvPr>
              <p:cNvCxnSpPr/>
              <p:nvPr/>
            </p:nvCxnSpPr>
            <p:spPr>
              <a:xfrm rot="16200000" flipH="1">
                <a:off x="4609759" y="2123353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7AB32C4-0B3A-F165-D182-9A601B7AF163}"/>
                  </a:ext>
                </a:extLst>
              </p:cNvPr>
              <p:cNvCxnSpPr/>
              <p:nvPr/>
            </p:nvCxnSpPr>
            <p:spPr>
              <a:xfrm flipH="1">
                <a:off x="4553693" y="2107970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EFA77F8F-EE49-5479-5024-7460011AE2DB}"/>
                  </a:ext>
                </a:extLst>
              </p:cNvPr>
              <p:cNvSpPr/>
              <p:nvPr/>
            </p:nvSpPr>
            <p:spPr bwMode="auto">
              <a:xfrm>
                <a:off x="4409332" y="2072222"/>
                <a:ext cx="360000" cy="360000"/>
              </a:xfrm>
              <a:prstGeom prst="ellipse">
                <a:avLst/>
              </a:prstGeom>
              <a:noFill/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130" name="Oval 146">
              <a:extLst>
                <a:ext uri="{FF2B5EF4-FFF2-40B4-BE49-F238E27FC236}">
                  <a16:creationId xmlns:a16="http://schemas.microsoft.com/office/drawing/2014/main" id="{B379672A-9C51-DC33-0C12-6924B169E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3844" y="3404861"/>
              <a:ext cx="49213" cy="45049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99BBD67-12E5-0992-956E-6D7899407BCF}"/>
                </a:ext>
              </a:extLst>
            </p:cNvPr>
            <p:cNvGrpSpPr/>
            <p:nvPr/>
          </p:nvGrpSpPr>
          <p:grpSpPr>
            <a:xfrm>
              <a:off x="6132301" y="4059783"/>
              <a:ext cx="1465703" cy="1252508"/>
              <a:chOff x="4356000" y="1995750"/>
              <a:chExt cx="565093" cy="478114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9D3D7E4A-A01C-B89B-A66A-17C5580EFEAD}"/>
                  </a:ext>
                </a:extLst>
              </p:cNvPr>
              <p:cNvSpPr/>
              <p:nvPr/>
            </p:nvSpPr>
            <p:spPr bwMode="auto">
              <a:xfrm>
                <a:off x="4409333" y="2066591"/>
                <a:ext cx="511760" cy="40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D31C4BBB-4A6F-1892-490A-B2057C58CE72}"/>
                  </a:ext>
                </a:extLst>
              </p:cNvPr>
              <p:cNvCxnSpPr>
                <a:stCxn id="257" idx="2"/>
              </p:cNvCxnSpPr>
              <p:nvPr/>
            </p:nvCxnSpPr>
            <p:spPr>
              <a:xfrm flipV="1">
                <a:off x="4665213" y="2328322"/>
                <a:ext cx="1" cy="14554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A6FD26B-5FA6-9815-8634-CC5EAEC395D3}"/>
                  </a:ext>
                </a:extLst>
              </p:cNvPr>
              <p:cNvCxnSpPr/>
              <p:nvPr/>
            </p:nvCxnSpPr>
            <p:spPr>
              <a:xfrm flipV="1">
                <a:off x="4665214" y="1995750"/>
                <a:ext cx="0" cy="18221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74AD3094-DEF3-BA7A-041A-3DBF0F4920BB}"/>
                  </a:ext>
                </a:extLst>
              </p:cNvPr>
              <p:cNvCxnSpPr/>
              <p:nvPr/>
            </p:nvCxnSpPr>
            <p:spPr>
              <a:xfrm rot="16200000" flipH="1">
                <a:off x="4607922" y="2276226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E791F10A-4CB7-6ADB-EC7F-BF16BDA72C39}"/>
                  </a:ext>
                </a:extLst>
              </p:cNvPr>
              <p:cNvCxnSpPr/>
              <p:nvPr/>
            </p:nvCxnSpPr>
            <p:spPr>
              <a:xfrm flipV="1">
                <a:off x="4356000" y="2330835"/>
                <a:ext cx="195856" cy="847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978470FC-3F14-3F59-2FE3-CF377D687807}"/>
                  </a:ext>
                </a:extLst>
              </p:cNvPr>
              <p:cNvCxnSpPr/>
              <p:nvPr/>
            </p:nvCxnSpPr>
            <p:spPr>
              <a:xfrm flipH="1">
                <a:off x="4551856" y="2260843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87D6EB21-D1D8-1D71-DD9E-0EFFE9D70F60}"/>
                  </a:ext>
                </a:extLst>
              </p:cNvPr>
              <p:cNvCxnSpPr/>
              <p:nvPr/>
            </p:nvCxnSpPr>
            <p:spPr>
              <a:xfrm rot="16200000" flipH="1">
                <a:off x="4609759" y="2123353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5A4BAECD-D5CF-F077-1E86-7A32A3F26F67}"/>
                  </a:ext>
                </a:extLst>
              </p:cNvPr>
              <p:cNvCxnSpPr/>
              <p:nvPr/>
            </p:nvCxnSpPr>
            <p:spPr>
              <a:xfrm flipH="1">
                <a:off x="4553693" y="2107970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89384AE5-E79B-1BC3-3F4B-F6D6185C414B}"/>
                  </a:ext>
                </a:extLst>
              </p:cNvPr>
              <p:cNvSpPr/>
              <p:nvPr/>
            </p:nvSpPr>
            <p:spPr bwMode="auto">
              <a:xfrm>
                <a:off x="4409332" y="2072222"/>
                <a:ext cx="360000" cy="360000"/>
              </a:xfrm>
              <a:prstGeom prst="ellipse">
                <a:avLst/>
              </a:prstGeom>
              <a:noFill/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F50E350-B643-1FE0-9CE6-528E35603480}"/>
                </a:ext>
              </a:extLst>
            </p:cNvPr>
            <p:cNvGrpSpPr/>
            <p:nvPr/>
          </p:nvGrpSpPr>
          <p:grpSpPr>
            <a:xfrm>
              <a:off x="7071922" y="4085186"/>
              <a:ext cx="1465703" cy="1252508"/>
              <a:chOff x="4356000" y="1995750"/>
              <a:chExt cx="565093" cy="478114"/>
            </a:xfrm>
          </p:grpSpPr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8990BBA8-F3B4-DF01-7982-2FE1BBDA2AD7}"/>
                  </a:ext>
                </a:extLst>
              </p:cNvPr>
              <p:cNvSpPr/>
              <p:nvPr/>
            </p:nvSpPr>
            <p:spPr bwMode="auto">
              <a:xfrm>
                <a:off x="4409333" y="2066591"/>
                <a:ext cx="511760" cy="40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CD458DD7-0A0C-1860-14B8-1BD0972D444F}"/>
                  </a:ext>
                </a:extLst>
              </p:cNvPr>
              <p:cNvCxnSpPr>
                <a:stCxn id="248" idx="2"/>
              </p:cNvCxnSpPr>
              <p:nvPr/>
            </p:nvCxnSpPr>
            <p:spPr>
              <a:xfrm flipV="1">
                <a:off x="4665213" y="2328322"/>
                <a:ext cx="1" cy="14554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1C0552AE-5030-7C3B-9707-E480858F0BCF}"/>
                  </a:ext>
                </a:extLst>
              </p:cNvPr>
              <p:cNvCxnSpPr/>
              <p:nvPr/>
            </p:nvCxnSpPr>
            <p:spPr>
              <a:xfrm flipV="1">
                <a:off x="4665214" y="1995750"/>
                <a:ext cx="0" cy="18221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9AAE1259-A759-7EE8-8ED3-59F6A5FD3E85}"/>
                  </a:ext>
                </a:extLst>
              </p:cNvPr>
              <p:cNvCxnSpPr/>
              <p:nvPr/>
            </p:nvCxnSpPr>
            <p:spPr>
              <a:xfrm rot="16200000" flipH="1">
                <a:off x="4607922" y="2276226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29D42A77-2AA2-AC6B-7128-3FCF3752C9EF}"/>
                  </a:ext>
                </a:extLst>
              </p:cNvPr>
              <p:cNvCxnSpPr/>
              <p:nvPr/>
            </p:nvCxnSpPr>
            <p:spPr>
              <a:xfrm flipV="1">
                <a:off x="4356000" y="2330835"/>
                <a:ext cx="195856" cy="847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75E87A27-975D-AFEA-7730-B19F2AC554C4}"/>
                  </a:ext>
                </a:extLst>
              </p:cNvPr>
              <p:cNvCxnSpPr/>
              <p:nvPr/>
            </p:nvCxnSpPr>
            <p:spPr>
              <a:xfrm flipH="1">
                <a:off x="4551856" y="2260843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45A3BEC5-61CE-3555-064A-C94FD4506A76}"/>
                  </a:ext>
                </a:extLst>
              </p:cNvPr>
              <p:cNvCxnSpPr/>
              <p:nvPr/>
            </p:nvCxnSpPr>
            <p:spPr>
              <a:xfrm rot="16200000" flipH="1">
                <a:off x="4609759" y="2123353"/>
                <a:ext cx="846" cy="11006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5C28F78-3BC4-52F6-118C-35499539AFFA}"/>
                  </a:ext>
                </a:extLst>
              </p:cNvPr>
              <p:cNvCxnSpPr/>
              <p:nvPr/>
            </p:nvCxnSpPr>
            <p:spPr>
              <a:xfrm flipH="1">
                <a:off x="4553693" y="2107970"/>
                <a:ext cx="1165" cy="13495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655D4789-70B5-D04E-7A96-917BC28496DB}"/>
                  </a:ext>
                </a:extLst>
              </p:cNvPr>
              <p:cNvSpPr/>
              <p:nvPr/>
            </p:nvSpPr>
            <p:spPr bwMode="auto">
              <a:xfrm>
                <a:off x="4409332" y="2072222"/>
                <a:ext cx="360000" cy="360000"/>
              </a:xfrm>
              <a:prstGeom prst="ellipse">
                <a:avLst/>
              </a:prstGeom>
              <a:noFill/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134" name="Group 16">
              <a:extLst>
                <a:ext uri="{FF2B5EF4-FFF2-40B4-BE49-F238E27FC236}">
                  <a16:creationId xmlns:a16="http://schemas.microsoft.com/office/drawing/2014/main" id="{06E5B28A-BF3B-D0C6-C713-8F364F5AC82E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V="1">
              <a:off x="8609960" y="3768893"/>
              <a:ext cx="863955" cy="213131"/>
              <a:chOff x="3742" y="981"/>
              <a:chExt cx="363" cy="91"/>
            </a:xfrm>
          </p:grpSpPr>
          <p:sp>
            <p:nvSpPr>
              <p:cNvPr id="244" name="Freeform 17">
                <a:extLst>
                  <a:ext uri="{FF2B5EF4-FFF2-40B4-BE49-F238E27FC236}">
                    <a16:creationId xmlns:a16="http://schemas.microsoft.com/office/drawing/2014/main" id="{8A57D889-D217-8935-A1B4-4D5326BF186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42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45" name="Freeform 18">
                <a:extLst>
                  <a:ext uri="{FF2B5EF4-FFF2-40B4-BE49-F238E27FC236}">
                    <a16:creationId xmlns:a16="http://schemas.microsoft.com/office/drawing/2014/main" id="{013C6BBB-DEB0-FDC9-319F-EED8E20C26F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3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46" name="Freeform 19">
                <a:extLst>
                  <a:ext uri="{FF2B5EF4-FFF2-40B4-BE49-F238E27FC236}">
                    <a16:creationId xmlns:a16="http://schemas.microsoft.com/office/drawing/2014/main" id="{DD4A226B-81E1-AAE4-E943-6B0E29EFC70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  <p:sp>
            <p:nvSpPr>
              <p:cNvPr id="247" name="Freeform 20">
                <a:extLst>
                  <a:ext uri="{FF2B5EF4-FFF2-40B4-BE49-F238E27FC236}">
                    <a16:creationId xmlns:a16="http://schemas.microsoft.com/office/drawing/2014/main" id="{099FF221-5305-92B0-9B42-267E31FE670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14" y="981"/>
                <a:ext cx="91" cy="91"/>
              </a:xfrm>
              <a:custGeom>
                <a:avLst/>
                <a:gdLst>
                  <a:gd name="T0" fmla="*/ 0 w 91"/>
                  <a:gd name="T1" fmla="*/ 0 h 91"/>
                  <a:gd name="T2" fmla="*/ 45 w 91"/>
                  <a:gd name="T3" fmla="*/ 91 h 91"/>
                  <a:gd name="T4" fmla="*/ 91 w 91"/>
                  <a:gd name="T5" fmla="*/ 0 h 91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91"/>
                  <a:gd name="T11" fmla="*/ 91 w 91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91">
                    <a:moveTo>
                      <a:pt x="0" y="0"/>
                    </a:moveTo>
                    <a:cubicBezTo>
                      <a:pt x="15" y="45"/>
                      <a:pt x="30" y="91"/>
                      <a:pt x="45" y="91"/>
                    </a:cubicBezTo>
                    <a:cubicBezTo>
                      <a:pt x="60" y="91"/>
                      <a:pt x="83" y="15"/>
                      <a:pt x="91" y="0"/>
                    </a:cubicBez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Arial Unicode MS"/>
                  <a:cs typeface="Arial"/>
                </a:endParaRPr>
              </a:p>
            </p:txBody>
          </p:sp>
        </p:grpSp>
        <p:sp>
          <p:nvSpPr>
            <p:cNvPr id="135" name="Line 14">
              <a:extLst>
                <a:ext uri="{FF2B5EF4-FFF2-40B4-BE49-F238E27FC236}">
                  <a16:creationId xmlns:a16="http://schemas.microsoft.com/office/drawing/2014/main" id="{0B02B5F3-B385-4393-F486-D450193E3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5984" y="4767511"/>
              <a:ext cx="0" cy="5798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36" name="Oval 146">
              <a:extLst>
                <a:ext uri="{FF2B5EF4-FFF2-40B4-BE49-F238E27FC236}">
                  <a16:creationId xmlns:a16="http://schemas.microsoft.com/office/drawing/2014/main" id="{EC67D385-ACFB-9267-33C4-67F2F571A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1548" y="3417801"/>
              <a:ext cx="49213" cy="46879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37" name="Oval 146">
              <a:extLst>
                <a:ext uri="{FF2B5EF4-FFF2-40B4-BE49-F238E27FC236}">
                  <a16:creationId xmlns:a16="http://schemas.microsoft.com/office/drawing/2014/main" id="{820006EF-1A9B-903C-F51A-D8162D4EC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863" y="4287729"/>
              <a:ext cx="49213" cy="44603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39" name="Oval 146">
              <a:extLst>
                <a:ext uri="{FF2B5EF4-FFF2-40B4-BE49-F238E27FC236}">
                  <a16:creationId xmlns:a16="http://schemas.microsoft.com/office/drawing/2014/main" id="{F02D297B-3B91-080E-C907-6357BD3F4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866" y="5321716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40" name="Line 12">
              <a:extLst>
                <a:ext uri="{FF2B5EF4-FFF2-40B4-BE49-F238E27FC236}">
                  <a16:creationId xmlns:a16="http://schemas.microsoft.com/office/drawing/2014/main" id="{F4DB1837-BE5D-7AC2-C3A0-FFB1ACF4FD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78141" y="2225683"/>
              <a:ext cx="3106329" cy="5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02AC0D0-856B-6E79-D729-4A9FDDFEEBD7}"/>
                </a:ext>
              </a:extLst>
            </p:cNvPr>
            <p:cNvSpPr/>
            <p:nvPr/>
          </p:nvSpPr>
          <p:spPr bwMode="auto">
            <a:xfrm>
              <a:off x="5236708" y="3507105"/>
              <a:ext cx="511760" cy="41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4000" tIns="54000" rIns="54000" bIns="5400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1B0F83C-4812-B0A8-C0CE-B2FD9BFFA904}"/>
                </a:ext>
              </a:extLst>
            </p:cNvPr>
            <p:cNvGrpSpPr/>
            <p:nvPr/>
          </p:nvGrpSpPr>
          <p:grpSpPr>
            <a:xfrm>
              <a:off x="5489869" y="2235779"/>
              <a:ext cx="402932" cy="936712"/>
              <a:chOff x="4055433" y="2223953"/>
              <a:chExt cx="155347" cy="357567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8F11BCBE-43BF-FF12-D286-386026291EDC}"/>
                  </a:ext>
                </a:extLst>
              </p:cNvPr>
              <p:cNvCxnSpPr/>
              <p:nvPr/>
            </p:nvCxnSpPr>
            <p:spPr>
              <a:xfrm flipV="1">
                <a:off x="4136713" y="2223953"/>
                <a:ext cx="0" cy="10627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D3F5B447-B822-9E06-2B8E-0EAB19768DA0}"/>
                  </a:ext>
                </a:extLst>
              </p:cNvPr>
              <p:cNvCxnSpPr/>
              <p:nvPr/>
            </p:nvCxnSpPr>
            <p:spPr>
              <a:xfrm flipH="1">
                <a:off x="4055433" y="2346740"/>
                <a:ext cx="155347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Isosceles Triangle 241">
                <a:extLst>
                  <a:ext uri="{FF2B5EF4-FFF2-40B4-BE49-F238E27FC236}">
                    <a16:creationId xmlns:a16="http://schemas.microsoft.com/office/drawing/2014/main" id="{0E87B072-D0D8-2392-9EC6-6D42AA5156CA}"/>
                  </a:ext>
                </a:extLst>
              </p:cNvPr>
              <p:cNvSpPr/>
              <p:nvPr/>
            </p:nvSpPr>
            <p:spPr bwMode="auto">
              <a:xfrm>
                <a:off x="4060498" y="2330069"/>
                <a:ext cx="148188" cy="151131"/>
              </a:xfrm>
              <a:prstGeom prst="triangle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A01747EC-4B38-FA92-9D78-BEAE9D19F17A}"/>
                  </a:ext>
                </a:extLst>
              </p:cNvPr>
              <p:cNvCxnSpPr/>
              <p:nvPr/>
            </p:nvCxnSpPr>
            <p:spPr>
              <a:xfrm flipV="1">
                <a:off x="4138681" y="2475246"/>
                <a:ext cx="0" cy="10627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399B186-8C43-6C32-0BDC-E19646042F12}"/>
                </a:ext>
              </a:extLst>
            </p:cNvPr>
            <p:cNvGrpSpPr/>
            <p:nvPr/>
          </p:nvGrpSpPr>
          <p:grpSpPr>
            <a:xfrm>
              <a:off x="5045911" y="4322260"/>
              <a:ext cx="1327373" cy="1066929"/>
              <a:chOff x="5701133" y="1833609"/>
              <a:chExt cx="444829" cy="354007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8669C676-5538-3873-2FD9-D2BA58A1D827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7974C7AF-315C-3890-0FFC-62FA87BB2DB3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75E83455-3FF0-4531-02C7-7E782CA060FA}"/>
                  </a:ext>
                </a:extLst>
              </p:cNvPr>
              <p:cNvCxnSpPr>
                <a:endCxn id="229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22F311C1-4EAA-2E7D-00CA-2220F20C742F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B0978368-D787-A9C4-65B8-B475A77A84BB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DB8DAB56-B9F2-B862-8F11-6A7E0416D44D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83C069D5-5DB8-3090-641F-DC8E064F8968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1547AD06-E9C3-9C98-53F8-A23DEA87B2DA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D19B6F94-FB68-3842-11B8-CB70EDB0ECD9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FAE8D7A8-59A7-9DE9-9C1E-F39349698F42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F925B649-7E8D-9F1F-1C85-CDA8127733A9}"/>
                  </a:ext>
                </a:extLst>
              </p:cNvPr>
              <p:cNvCxnSpPr>
                <a:stCxn id="229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D11E976-5358-9002-DAD8-D828F23E39AA}"/>
                </a:ext>
              </a:extLst>
            </p:cNvPr>
            <p:cNvSpPr txBox="1"/>
            <p:nvPr/>
          </p:nvSpPr>
          <p:spPr bwMode="auto">
            <a:xfrm>
              <a:off x="4427398" y="599279"/>
              <a:ext cx="2391219" cy="857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>
                  <a:srgbClr val="0A8276"/>
                </a:buClr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Hold-up time extension circuit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DAEB5AC-6B4D-CFD7-72A1-D1D02534728F}"/>
                </a:ext>
              </a:extLst>
            </p:cNvPr>
            <p:cNvGrpSpPr/>
            <p:nvPr/>
          </p:nvGrpSpPr>
          <p:grpSpPr>
            <a:xfrm>
              <a:off x="2079923" y="2222018"/>
              <a:ext cx="1327373" cy="1066929"/>
              <a:chOff x="5701133" y="1833609"/>
              <a:chExt cx="444829" cy="354007"/>
            </a:xfrm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7A7496E-E2E3-A652-F950-B2609EC1CE77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748963C5-7B61-3D41-7D3C-3134515B7BB0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6583590-A14D-614A-299E-13F7918BD046}"/>
                  </a:ext>
                </a:extLst>
              </p:cNvPr>
              <p:cNvCxnSpPr>
                <a:endCxn id="218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F332906-8C04-D62B-2D66-9A9B15715BAA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2A118173-B954-B37E-533F-F65BE91EBA0D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6B5537C2-9747-A28A-9C54-F15F7B7741E7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E488201-2B1D-9772-4FF9-0D5BF7FCA2EF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27AC8335-BA82-B9D7-A295-7B0FC74C80C5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E6D2F3A-60DD-8C4C-6F5D-611C64C776B5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EC367086-CC83-A878-48D5-A8576C28973F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BFB5764A-80C8-7F48-0245-2CAF73ED85A2}"/>
                  </a:ext>
                </a:extLst>
              </p:cNvPr>
              <p:cNvCxnSpPr>
                <a:stCxn id="218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05FA524-DF93-ED69-843C-38944D8CF9D5}"/>
                </a:ext>
              </a:extLst>
            </p:cNvPr>
            <p:cNvGrpSpPr/>
            <p:nvPr/>
          </p:nvGrpSpPr>
          <p:grpSpPr>
            <a:xfrm>
              <a:off x="1349671" y="4322260"/>
              <a:ext cx="1327373" cy="1066929"/>
              <a:chOff x="5701133" y="1833609"/>
              <a:chExt cx="444829" cy="354007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EF0F6E32-82A6-33D8-C6ED-1EC0E2CF9BF4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8E388D0-8E92-8794-B933-AF0579E06B13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3D9E058-C832-F69B-F05E-E032C1984385}"/>
                  </a:ext>
                </a:extLst>
              </p:cNvPr>
              <p:cNvCxnSpPr>
                <a:endCxn id="207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4166BF77-737E-E8DE-77BC-8057B476E3AD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A7711078-0555-2D64-468E-0E76D67495AF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9373414E-DB44-EB0E-AE34-925C555AB9DE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E25CEB6-01E1-8095-BBDE-38CC768A0094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16A959DF-E421-BE73-AE39-73E555432EBF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57947A2-F7ED-7EC8-6ECD-FD79CCD1ED0B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FED9672-B463-E4CE-4765-75F6C9F4D878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D28A7A63-FDC1-7417-BA33-9D5EAEF77192}"/>
                  </a:ext>
                </a:extLst>
              </p:cNvPr>
              <p:cNvCxnSpPr>
                <a:stCxn id="207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3E1024E-91C4-1B2B-F505-8189110069F1}"/>
                </a:ext>
              </a:extLst>
            </p:cNvPr>
            <p:cNvGrpSpPr/>
            <p:nvPr/>
          </p:nvGrpSpPr>
          <p:grpSpPr>
            <a:xfrm>
              <a:off x="2084156" y="4322260"/>
              <a:ext cx="1327373" cy="1066929"/>
              <a:chOff x="5701133" y="1833609"/>
              <a:chExt cx="444829" cy="354007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C7A89296-8DEA-E2D4-E142-4947712D700A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B4839A1E-60DE-F5E3-4DEA-D23EBB52B228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B42C91AF-E330-C5EA-711A-1F2E5C28BE0D}"/>
                  </a:ext>
                </a:extLst>
              </p:cNvPr>
              <p:cNvCxnSpPr>
                <a:endCxn id="196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CC4896F-1050-6F81-4155-56C09C19DEBD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7D8CB468-3EED-25F6-36D1-5DE052A569E1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CD8319C-0FB6-B743-146B-A50A5C2AAE79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977153C0-E24F-D4C2-99B7-143B96252FC4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583CD58A-B116-E8D2-EBC5-5FC58C07DC8C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8494B052-DFB2-BF0A-550B-434287F2C380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E901F550-3128-FB2B-F65D-9BB9D1DC3F39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93F32BB2-71CB-6E2A-07DE-49F64A43A4C0}"/>
                  </a:ext>
                </a:extLst>
              </p:cNvPr>
              <p:cNvCxnSpPr>
                <a:stCxn id="196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64E7CB1-8EDA-3464-83EF-462264541499}"/>
                </a:ext>
              </a:extLst>
            </p:cNvPr>
            <p:cNvGrpSpPr/>
            <p:nvPr/>
          </p:nvGrpSpPr>
          <p:grpSpPr>
            <a:xfrm>
              <a:off x="9405855" y="2222018"/>
              <a:ext cx="1327373" cy="1066929"/>
              <a:chOff x="5701133" y="1833609"/>
              <a:chExt cx="444829" cy="354007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F9A8523-E9B1-F215-3A78-5118BE0B06C5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659C976F-85B0-7677-DA67-A83BD515D034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3CC4D84-1D5D-5F69-1071-B4C274A6B7E6}"/>
                  </a:ext>
                </a:extLst>
              </p:cNvPr>
              <p:cNvCxnSpPr>
                <a:endCxn id="185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901A286D-5EDB-F85D-1850-B0C8E929AEFC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FA0513DD-3B8A-4CD8-0DE4-A359D5AA495C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4A47661C-CC9F-2E39-9295-74D5A3BB2645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A83C4760-91C2-69E4-D297-ABCCF9958D30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FF735723-D714-5482-8AD6-FFC4BCA73608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DBBF50D0-C5A8-C16F-D362-9FBA2D1B052A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64F03FFB-ED56-C724-3312-17E95C37F0EB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691D749A-4691-DD7B-2C30-1341F3DAB2F2}"/>
                  </a:ext>
                </a:extLst>
              </p:cNvPr>
              <p:cNvCxnSpPr>
                <a:stCxn id="185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B0C4A2F-5B2E-9682-2E94-80DB1F1D9CD3}"/>
                </a:ext>
              </a:extLst>
            </p:cNvPr>
            <p:cNvGrpSpPr/>
            <p:nvPr/>
          </p:nvGrpSpPr>
          <p:grpSpPr>
            <a:xfrm>
              <a:off x="10190844" y="2224509"/>
              <a:ext cx="1327373" cy="1066929"/>
              <a:chOff x="5701133" y="1833609"/>
              <a:chExt cx="444829" cy="354007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09437EAD-F5CC-4788-B0CD-347816DEA83A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E44A63AD-F032-5731-7CBC-6215BED58269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431F483-E5A0-B66B-53AB-20F45DF37E09}"/>
                  </a:ext>
                </a:extLst>
              </p:cNvPr>
              <p:cNvCxnSpPr>
                <a:endCxn id="174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D603E5D-3391-BC51-1062-F41B7705258C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2AA1678-2374-745B-A078-CC2DE5A1061D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858B523-560E-D989-1E08-1C33BFEA741F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E7AA08E-54D0-0128-121C-F4B0C51AB3F8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9CEDC21F-27EB-90E5-FCBA-8E776BF8AB13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5958F15C-A6B7-E4EC-523A-26E2871161DF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1B361D1-8348-FCEE-5497-8364769123D9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55833DE3-8D3B-0340-4C33-51FAB4F9CC3E}"/>
                  </a:ext>
                </a:extLst>
              </p:cNvPr>
              <p:cNvCxnSpPr>
                <a:stCxn id="174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Oval 146">
              <a:extLst>
                <a:ext uri="{FF2B5EF4-FFF2-40B4-BE49-F238E27FC236}">
                  <a16:creationId xmlns:a16="http://schemas.microsoft.com/office/drawing/2014/main" id="{8C6D9096-D213-1EAE-28E8-E698731B6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4055" y="2201123"/>
              <a:ext cx="45719" cy="46176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81D339F-7073-4DC6-7D7A-7154EF8C9023}"/>
                </a:ext>
              </a:extLst>
            </p:cNvPr>
            <p:cNvGrpSpPr/>
            <p:nvPr/>
          </p:nvGrpSpPr>
          <p:grpSpPr>
            <a:xfrm>
              <a:off x="9401108" y="4322260"/>
              <a:ext cx="1327373" cy="1066929"/>
              <a:chOff x="5701133" y="1833609"/>
              <a:chExt cx="444829" cy="354007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660D539A-47EA-1642-ADD9-6A2078E16F16}"/>
                  </a:ext>
                </a:extLst>
              </p:cNvPr>
              <p:cNvSpPr/>
              <p:nvPr/>
            </p:nvSpPr>
            <p:spPr bwMode="auto">
              <a:xfrm>
                <a:off x="5701133" y="1833609"/>
                <a:ext cx="444829" cy="354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81E09CC-7533-6C46-27FE-76CAB564B356}"/>
                  </a:ext>
                </a:extLst>
              </p:cNvPr>
              <p:cNvCxnSpPr/>
              <p:nvPr/>
            </p:nvCxnSpPr>
            <p:spPr>
              <a:xfrm flipV="1">
                <a:off x="5923548" y="2012798"/>
                <a:ext cx="0" cy="15821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FDA5B70-12A5-F2F7-D156-2EFCF7455C2C}"/>
                  </a:ext>
                </a:extLst>
              </p:cNvPr>
              <p:cNvCxnSpPr>
                <a:endCxn id="163" idx="0"/>
              </p:cNvCxnSpPr>
              <p:nvPr/>
            </p:nvCxnSpPr>
            <p:spPr>
              <a:xfrm flipV="1">
                <a:off x="5923548" y="1833609"/>
                <a:ext cx="0" cy="96805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C70E068F-149C-B08B-A55E-2F7CC6C2EF59}"/>
                  </a:ext>
                </a:extLst>
              </p:cNvPr>
              <p:cNvCxnSpPr/>
              <p:nvPr/>
            </p:nvCxnSpPr>
            <p:spPr>
              <a:xfrm rot="16200000" flipH="1">
                <a:off x="5873749" y="2053276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0233D4D4-6570-FB46-8AA0-C4EC21B99E0B}"/>
                  </a:ext>
                </a:extLst>
              </p:cNvPr>
              <p:cNvCxnSpPr/>
              <p:nvPr/>
            </p:nvCxnSpPr>
            <p:spPr>
              <a:xfrm flipH="1">
                <a:off x="5825015" y="2012798"/>
                <a:ext cx="9693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7A5E1266-663D-CF1E-F131-2361E0A297F4}"/>
                  </a:ext>
                </a:extLst>
              </p:cNvPr>
              <p:cNvCxnSpPr/>
              <p:nvPr/>
            </p:nvCxnSpPr>
            <p:spPr>
              <a:xfrm rot="16200000" flipH="1">
                <a:off x="5873749" y="1882211"/>
                <a:ext cx="735" cy="9567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1392BE6-40F5-1065-F208-8731EE52685B}"/>
                  </a:ext>
                </a:extLst>
              </p:cNvPr>
              <p:cNvCxnSpPr/>
              <p:nvPr/>
            </p:nvCxnSpPr>
            <p:spPr>
              <a:xfrm flipH="1">
                <a:off x="5826281" y="1969785"/>
                <a:ext cx="0" cy="83706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6E7AFAF-1D7A-1D58-A69B-18573C72C387}"/>
                  </a:ext>
                </a:extLst>
              </p:cNvPr>
              <p:cNvCxnSpPr/>
              <p:nvPr/>
            </p:nvCxnSpPr>
            <p:spPr>
              <a:xfrm flipH="1">
                <a:off x="5826558" y="2074567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FB6ED186-A2D8-2214-CAA5-04B13A3098F9}"/>
                  </a:ext>
                </a:extLst>
              </p:cNvPr>
              <p:cNvCxnSpPr/>
              <p:nvPr/>
            </p:nvCxnSpPr>
            <p:spPr>
              <a:xfrm flipH="1">
                <a:off x="5826281" y="1904090"/>
                <a:ext cx="735" cy="4783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8A52632-B56D-9A52-38F8-326FEC100099}"/>
                  </a:ext>
                </a:extLst>
              </p:cNvPr>
              <p:cNvCxnSpPr/>
              <p:nvPr/>
            </p:nvCxnSpPr>
            <p:spPr>
              <a:xfrm flipH="1">
                <a:off x="5799702" y="1908449"/>
                <a:ext cx="735" cy="21524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EAB663E-566C-98D4-1F68-87DDE00E4D82}"/>
                  </a:ext>
                </a:extLst>
              </p:cNvPr>
              <p:cNvCxnSpPr>
                <a:stCxn id="163" idx="1"/>
              </p:cNvCxnSpPr>
              <p:nvPr/>
            </p:nvCxnSpPr>
            <p:spPr>
              <a:xfrm flipV="1">
                <a:off x="5701133" y="2010612"/>
                <a:ext cx="98137" cy="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  <a:headEnd type="none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Line 14">
              <a:extLst>
                <a:ext uri="{FF2B5EF4-FFF2-40B4-BE49-F238E27FC236}">
                  <a16:creationId xmlns:a16="http://schemas.microsoft.com/office/drawing/2014/main" id="{2BD6FE60-85A5-E1B3-5646-1183CE93E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21605" y="3402773"/>
              <a:ext cx="0" cy="8919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sp>
          <p:nvSpPr>
            <p:cNvPr id="154" name="Oval 146">
              <a:extLst>
                <a:ext uri="{FF2B5EF4-FFF2-40B4-BE49-F238E27FC236}">
                  <a16:creationId xmlns:a16="http://schemas.microsoft.com/office/drawing/2014/main" id="{7B5B0270-5A33-3CCD-7148-A817F081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0" y="3221591"/>
              <a:ext cx="49213" cy="43291"/>
            </a:xfrm>
            <a:prstGeom prst="ellipse">
              <a:avLst/>
            </a:prstGeom>
            <a:solidFill>
              <a:srgbClr val="000000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55" name="Line 102">
              <a:extLst>
                <a:ext uri="{FF2B5EF4-FFF2-40B4-BE49-F238E27FC236}">
                  <a16:creationId xmlns:a16="http://schemas.microsoft.com/office/drawing/2014/main" id="{D9990D85-48D7-179E-A7E0-AAFFA843E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041" y="3686541"/>
              <a:ext cx="8265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endParaRPr>
            </a:p>
          </p:txBody>
        </p:sp>
        <p:pic>
          <p:nvPicPr>
            <p:cNvPr id="159" name="Picture 2" descr="https://brandportal.infineon.com/media/cache/lowres/assets/08/212/6569aee141ff4.eps.png">
              <a:extLst>
                <a:ext uri="{FF2B5EF4-FFF2-40B4-BE49-F238E27FC236}">
                  <a16:creationId xmlns:a16="http://schemas.microsoft.com/office/drawing/2014/main" id="{FD97E019-D8D4-A01C-0578-B682D2307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136" y="3102764"/>
              <a:ext cx="1200000" cy="12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0" name="Picture 2" descr="https://brandportal.infineon.com/media/cache/lowres/assets/08/212/6569aee141ff4.eps.png">
              <a:extLst>
                <a:ext uri="{FF2B5EF4-FFF2-40B4-BE49-F238E27FC236}">
                  <a16:creationId xmlns:a16="http://schemas.microsoft.com/office/drawing/2014/main" id="{733651BB-B234-5E11-207D-771DCE8EB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807" y="3159879"/>
              <a:ext cx="1200000" cy="12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1" name="Picture 4" descr="https://brandportal.infineon.com/media/cache/lowres/assets/00/244/654a42e54c420.eps.png">
              <a:extLst>
                <a:ext uri="{FF2B5EF4-FFF2-40B4-BE49-F238E27FC236}">
                  <a16:creationId xmlns:a16="http://schemas.microsoft.com/office/drawing/2014/main" id="{528B3D49-F83E-DC73-EB72-E72452F67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5731" y="3090856"/>
              <a:ext cx="1200000" cy="12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2" name="Picture 6" descr="https://brandportal.infineon.com/media/cache/lowres/assets/01/073/654a428e83a55.eps.png">
              <a:extLst>
                <a:ext uri="{FF2B5EF4-FFF2-40B4-BE49-F238E27FC236}">
                  <a16:creationId xmlns:a16="http://schemas.microsoft.com/office/drawing/2014/main" id="{136E86D6-35AF-54C0-BCDE-485091BA2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20" y="3117425"/>
              <a:ext cx="1200000" cy="12000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87" name="Rectangle 386">
            <a:extLst>
              <a:ext uri="{FF2B5EF4-FFF2-40B4-BE49-F238E27FC236}">
                <a16:creationId xmlns:a16="http://schemas.microsoft.com/office/drawing/2014/main" id="{D437A3CE-1758-57AA-5205-020F04EEEA60}"/>
              </a:ext>
            </a:extLst>
          </p:cNvPr>
          <p:cNvSpPr/>
          <p:nvPr/>
        </p:nvSpPr>
        <p:spPr bwMode="auto">
          <a:xfrm>
            <a:off x="239349" y="1121104"/>
            <a:ext cx="5272980" cy="326696"/>
          </a:xfrm>
          <a:prstGeom prst="rect">
            <a:avLst/>
          </a:prstGeom>
          <a:solidFill>
            <a:srgbClr val="0A827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REF_3K3W_HFHD_PSU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68C42A-7B38-14EB-0847-1DBADF874922}"/>
              </a:ext>
            </a:extLst>
          </p:cNvPr>
          <p:cNvSpPr txBox="1"/>
          <p:nvPr/>
        </p:nvSpPr>
        <p:spPr bwMode="auto">
          <a:xfrm>
            <a:off x="8458200" y="608139"/>
            <a:ext cx="1371600" cy="30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E3283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 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BB8089E-2741-4DC5-AF63-579700CAFC65}"/>
              </a:ext>
            </a:extLst>
          </p:cNvPr>
          <p:cNvCxnSpPr>
            <a:stCxn id="388" idx="1"/>
          </p:cNvCxnSpPr>
          <p:nvPr/>
        </p:nvCxnSpPr>
        <p:spPr>
          <a:xfrm>
            <a:off x="253136" y="2114326"/>
            <a:ext cx="3059470" cy="55774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71A1AD-7EC2-4F4F-A1AF-92F5FA247301}"/>
              </a:ext>
            </a:extLst>
          </p:cNvPr>
          <p:cNvGrpSpPr/>
          <p:nvPr/>
        </p:nvGrpSpPr>
        <p:grpSpPr>
          <a:xfrm>
            <a:off x="253136" y="1510259"/>
            <a:ext cx="4267692" cy="1208134"/>
            <a:chOff x="955941" y="1468094"/>
            <a:chExt cx="4267692" cy="1161809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F9BF647C-C058-486F-9283-2E3D0342E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5941" y="1468094"/>
              <a:ext cx="3745510" cy="1161809"/>
            </a:xfrm>
            <a:prstGeom prst="rect">
              <a:avLst/>
            </a:prstGeom>
          </p:spPr>
        </p:pic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E61AAF70-7386-4C69-B751-E72C503B5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1032" y="2127625"/>
              <a:ext cx="563322" cy="495704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5F7CC51-B853-4305-88A8-AA5965D27385}"/>
                </a:ext>
              </a:extLst>
            </p:cNvPr>
            <p:cNvCxnSpPr/>
            <p:nvPr/>
          </p:nvCxnSpPr>
          <p:spPr>
            <a:xfrm flipH="1" flipV="1">
              <a:off x="4615255" y="1871133"/>
              <a:ext cx="9099" cy="277008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9EF64F9-9ADE-462E-9819-DB15E8A72EAD}"/>
                </a:ext>
              </a:extLst>
            </p:cNvPr>
            <p:cNvSpPr txBox="1"/>
            <p:nvPr/>
          </p:nvSpPr>
          <p:spPr bwMode="auto">
            <a:xfrm>
              <a:off x="1898245" y="2337053"/>
              <a:ext cx="659800" cy="16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R="0" algn="l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IN" sz="1000" b="1" kern="0" baseline="0" dirty="0">
                  <a:latin typeface="+mn-lt"/>
                  <a:ea typeface="+mn-ea"/>
                  <a:cs typeface="+mn-cs"/>
                </a:rPr>
                <a:t>192 mm</a:t>
              </a: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74B46282-3E9A-4E5D-9D7C-EC21C75479B3}"/>
                </a:ext>
              </a:extLst>
            </p:cNvPr>
            <p:cNvSpPr txBox="1"/>
            <p:nvPr/>
          </p:nvSpPr>
          <p:spPr bwMode="auto">
            <a:xfrm>
              <a:off x="4713569" y="1893383"/>
              <a:ext cx="510064" cy="16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R="0" algn="l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IN" sz="1000" b="1" kern="0" baseline="0" dirty="0">
                  <a:latin typeface="+mn-lt"/>
                  <a:ea typeface="+mn-ea"/>
                  <a:cs typeface="+mn-cs"/>
                </a:rPr>
                <a:t>40 mm</a:t>
              </a:r>
            </a:p>
          </p:txBody>
        </p:sp>
      </p:grpSp>
      <p:pic>
        <p:nvPicPr>
          <p:cNvPr id="391" name="Web">
            <a:extLst>
              <a:ext uri="{FF2B5EF4-FFF2-40B4-BE49-F238E27FC236}">
                <a16:creationId xmlns:a16="http://schemas.microsoft.com/office/drawing/2014/main" id="{AF81A38C-D3FB-47E6-B177-5F9740DD61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6206" y="1541576"/>
            <a:ext cx="275621" cy="275621"/>
          </a:xfrm>
          <a:prstGeom prst="rect">
            <a:avLst/>
          </a:prstGeom>
        </p:spPr>
      </p:pic>
      <p:sp>
        <p:nvSpPr>
          <p:cNvPr id="392" name="TextBox 391">
            <a:extLst>
              <a:ext uri="{FF2B5EF4-FFF2-40B4-BE49-F238E27FC236}">
                <a16:creationId xmlns:a16="http://schemas.microsoft.com/office/drawing/2014/main" id="{D8F73DC3-B784-434D-A7EF-A167E138C189}"/>
              </a:ext>
            </a:extLst>
          </p:cNvPr>
          <p:cNvSpPr txBox="1"/>
          <p:nvPr/>
        </p:nvSpPr>
        <p:spPr bwMode="auto">
          <a:xfrm>
            <a:off x="4474301" y="1541398"/>
            <a:ext cx="1367377" cy="23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kern="0" baseline="0" dirty="0">
                <a:latin typeface="+mn-lt"/>
                <a:ea typeface="+mn-ea"/>
                <a:cs typeface="+mn-cs"/>
                <a:hlinkClick r:id="rId10"/>
              </a:rPr>
              <a:t>Visit</a:t>
            </a:r>
            <a:r>
              <a:rPr lang="en-US" kern="0" dirty="0">
                <a:latin typeface="+mn-lt"/>
                <a:ea typeface="+mn-ea"/>
                <a:cs typeface="+mn-cs"/>
                <a:hlinkClick r:id="rId10"/>
              </a:rPr>
              <a:t> </a:t>
            </a:r>
            <a:r>
              <a:rPr lang="en-US" kern="0" baseline="0" dirty="0">
                <a:latin typeface="+mn-lt"/>
                <a:ea typeface="+mn-ea"/>
                <a:cs typeface="+mn-cs"/>
                <a:hlinkClick r:id="rId10"/>
              </a:rPr>
              <a:t>web page</a:t>
            </a:r>
            <a:endParaRPr lang="en-US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98791C59-298E-435A-960F-8AB50A265F04}"/>
              </a:ext>
            </a:extLst>
          </p:cNvPr>
          <p:cNvSpPr txBox="1"/>
          <p:nvPr/>
        </p:nvSpPr>
        <p:spPr bwMode="auto">
          <a:xfrm>
            <a:off x="3659933" y="2388077"/>
            <a:ext cx="510064" cy="16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IN" sz="1000" b="1" kern="0" dirty="0">
                <a:latin typeface="+mn-lt"/>
              </a:rPr>
              <a:t>7</a:t>
            </a:r>
            <a:r>
              <a:rPr lang="en-IN" sz="1000" b="1" kern="0" baseline="0" dirty="0">
                <a:latin typeface="+mn-lt"/>
                <a:ea typeface="+mn-ea"/>
                <a:cs typeface="+mn-cs"/>
              </a:rPr>
              <a:t>2 mm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E2F775-FF67-3A81-C28B-68EB377A31D6}"/>
              </a:ext>
            </a:extLst>
          </p:cNvPr>
          <p:cNvSpPr/>
          <p:nvPr/>
        </p:nvSpPr>
        <p:spPr>
          <a:xfrm>
            <a:off x="3146753" y="3712734"/>
            <a:ext cx="513180" cy="406309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</p:txBody>
      </p:sp>
    </p:spTree>
    <p:extLst>
      <p:ext uri="{BB962C8B-B14F-4D97-AF65-F5344CB8AC3E}">
        <p14:creationId xmlns:p14="http://schemas.microsoft.com/office/powerpoint/2010/main" val="81074674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C4EC67-14CD-D194-4A00-85D576A2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000" b="0" dirty="0">
                <a:solidFill>
                  <a:srgbClr val="0A8276"/>
                </a:solidFill>
                <a:ea typeface="Verdana" pitchFamily="34" charset="0"/>
                <a:cs typeface="Verdana" pitchFamily="34" charset="0"/>
              </a:rPr>
            </a:br>
            <a:r>
              <a:rPr lang="en-US" dirty="0"/>
              <a:t>Reference </a:t>
            </a:r>
            <a:r>
              <a:rPr lang="de-AT" dirty="0"/>
              <a:t>board </a:t>
            </a:r>
            <a:r>
              <a:rPr lang="en-US" dirty="0"/>
              <a:t>8 kW server SMPS</a:t>
            </a:r>
            <a:endParaRPr lang="de-A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2B6B8-B60C-EF51-4EB6-7F9C82734129}"/>
              </a:ext>
            </a:extLst>
          </p:cNvPr>
          <p:cNvSpPr/>
          <p:nvPr/>
        </p:nvSpPr>
        <p:spPr bwMode="auto">
          <a:xfrm>
            <a:off x="239353" y="1142691"/>
            <a:ext cx="5760636" cy="34149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REF_8KW_HFHD_PSU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1AAC5-8B5E-2C62-D0EB-C26B58FB3BCF}"/>
              </a:ext>
            </a:extLst>
          </p:cNvPr>
          <p:cNvSpPr/>
          <p:nvPr/>
        </p:nvSpPr>
        <p:spPr bwMode="auto">
          <a:xfrm>
            <a:off x="239352" y="4869160"/>
            <a:ext cx="5760639" cy="241156"/>
          </a:xfrm>
          <a:prstGeom prst="rect">
            <a:avLst/>
          </a:prstGeom>
          <a:solidFill>
            <a:schemeClr val="accent1"/>
          </a:solidFill>
          <a:ln w="9525">
            <a:solidFill>
              <a:srgbClr val="928285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1219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Features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E279B5-D8CC-0728-8890-2D0B30C8E37D}"/>
              </a:ext>
            </a:extLst>
          </p:cNvPr>
          <p:cNvSpPr/>
          <p:nvPr/>
        </p:nvSpPr>
        <p:spPr bwMode="auto">
          <a:xfrm>
            <a:off x="6192014" y="5068721"/>
            <a:ext cx="5757756" cy="241156"/>
          </a:xfrm>
          <a:prstGeom prst="rect">
            <a:avLst/>
          </a:prstGeom>
          <a:solidFill>
            <a:schemeClr val="accent1"/>
          </a:solidFill>
          <a:ln w="9525">
            <a:solidFill>
              <a:srgbClr val="928285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1219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Benefits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30A701-1E47-AA03-779A-247CF1BF879A}"/>
              </a:ext>
            </a:extLst>
          </p:cNvPr>
          <p:cNvSpPr/>
          <p:nvPr/>
        </p:nvSpPr>
        <p:spPr bwMode="auto">
          <a:xfrm>
            <a:off x="239353" y="5158819"/>
            <a:ext cx="5760637" cy="1235732"/>
          </a:xfrm>
          <a:prstGeom prst="rect">
            <a:avLst/>
          </a:prstGeom>
          <a:noFill/>
          <a:ln w="9525">
            <a:solidFill>
              <a:srgbClr val="0A8276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Highest efficiency &amp; power density with CoolMOS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 8,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CoolSiC</a:t>
            </a:r>
            <a:r>
              <a:rPr kumimoji="0" lang="en-US" sz="12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TM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, CoolGaN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TM</a:t>
            </a:r>
          </a:p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de-A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Novel integrated planar magnetic construction</a:t>
            </a:r>
          </a:p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de-A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Full digital control (PFC and DC/DC)</a:t>
            </a:r>
          </a:p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de-A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Interleaved </a:t>
            </a: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/>
              </a:rPr>
              <a:t>t</a:t>
            </a:r>
            <a:r>
              <a:rPr kumimoji="0" lang="de-A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otem-pole PFC + </a:t>
            </a:r>
            <a:r>
              <a:rPr kumimoji="0" lang="de-AT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Full-bridge GaN LLC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879DB-FE5B-F591-6BEE-A05638E96105}"/>
              </a:ext>
            </a:extLst>
          </p:cNvPr>
          <p:cNvSpPr/>
          <p:nvPr/>
        </p:nvSpPr>
        <p:spPr bwMode="auto">
          <a:xfrm>
            <a:off x="6192014" y="5337211"/>
            <a:ext cx="5760644" cy="1057339"/>
          </a:xfrm>
          <a:prstGeom prst="rect">
            <a:avLst/>
          </a:prstGeom>
          <a:noFill/>
          <a:ln w="9525">
            <a:solidFill>
              <a:srgbClr val="0A8276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98% peak efficiency</a:t>
            </a:r>
          </a:p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Power density 113 W/in³ (-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38% volume vs ORv3 specification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) </a:t>
            </a:r>
          </a:p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Hold up time extension circuit for 20 ms @100% Load </a:t>
            </a:r>
          </a:p>
          <a:p>
            <a:pPr marL="24120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/>
              </a:rPr>
              <a:t>400 kHz LLC switching frequency enabled with GaN</a:t>
            </a:r>
          </a:p>
        </p:txBody>
      </p:sp>
      <p:pic>
        <p:nvPicPr>
          <p:cNvPr id="31" name="Picture 2" descr="https://www.advancedenergy.com/getattachment/f71593d0-ccf3-4269-9304-f9e8eef07686/a63e597bfb.jpg">
            <a:extLst>
              <a:ext uri="{FF2B5EF4-FFF2-40B4-BE49-F238E27FC236}">
                <a16:creationId xmlns:a16="http://schemas.microsoft.com/office/drawing/2014/main" id="{AEE536FD-6BFB-6E9D-BDA2-5B976E854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383" y="1877978"/>
            <a:ext cx="3023125" cy="29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www.advancedenergy.com/getattachment/f71593d0-ccf3-4269-9304-f9e8eef07686/a63e597bfb.jpg">
            <a:extLst>
              <a:ext uri="{FF2B5EF4-FFF2-40B4-BE49-F238E27FC236}">
                <a16:creationId xmlns:a16="http://schemas.microsoft.com/office/drawing/2014/main" id="{6B3BA00C-48C8-94F0-AC39-728886269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18324">
            <a:off x="3538633" y="1527529"/>
            <a:ext cx="2438266" cy="30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F6653D-0B4E-2CA7-42D5-E0A1753F1A20}"/>
              </a:ext>
            </a:extLst>
          </p:cNvPr>
          <p:cNvCxnSpPr>
            <a:cxnSpLocks/>
          </p:cNvCxnSpPr>
          <p:nvPr/>
        </p:nvCxnSpPr>
        <p:spPr>
          <a:xfrm flipV="1">
            <a:off x="2215602" y="2318197"/>
            <a:ext cx="3079433" cy="1204473"/>
          </a:xfrm>
          <a:prstGeom prst="line">
            <a:avLst/>
          </a:prstGeom>
          <a:ln w="381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Content Placeholder 5">
            <a:hlinkClick r:id="rId6"/>
            <a:extLst>
              <a:ext uri="{FF2B5EF4-FFF2-40B4-BE49-F238E27FC236}">
                <a16:creationId xmlns:a16="http://schemas.microsoft.com/office/drawing/2014/main" id="{4C5FF0B8-F97E-9A7E-BB1F-452B3CDB4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7309">
            <a:off x="524377" y="1677125"/>
            <a:ext cx="3816799" cy="221889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BBECC60-760C-8B6E-7B83-A7981B643B2C}"/>
              </a:ext>
            </a:extLst>
          </p:cNvPr>
          <p:cNvCxnSpPr/>
          <p:nvPr/>
        </p:nvCxnSpPr>
        <p:spPr>
          <a:xfrm flipV="1">
            <a:off x="803412" y="2116342"/>
            <a:ext cx="2771096" cy="862773"/>
          </a:xfrm>
          <a:prstGeom prst="straightConnector1">
            <a:avLst/>
          </a:prstGeom>
          <a:ln w="952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F0184C-B227-623F-5D7C-1E9DFB68D853}"/>
              </a:ext>
            </a:extLst>
          </p:cNvPr>
          <p:cNvCxnSpPr/>
          <p:nvPr/>
        </p:nvCxnSpPr>
        <p:spPr>
          <a:xfrm>
            <a:off x="695400" y="2979115"/>
            <a:ext cx="0" cy="456285"/>
          </a:xfrm>
          <a:prstGeom prst="straightConnector1">
            <a:avLst/>
          </a:prstGeom>
          <a:ln w="952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1A5DCDD-2012-66EC-CE8C-D1D388545834}"/>
              </a:ext>
            </a:extLst>
          </p:cNvPr>
          <p:cNvCxnSpPr>
            <a:cxnSpLocks/>
          </p:cNvCxnSpPr>
          <p:nvPr/>
        </p:nvCxnSpPr>
        <p:spPr>
          <a:xfrm>
            <a:off x="762346" y="3564818"/>
            <a:ext cx="473644" cy="180020"/>
          </a:xfrm>
          <a:prstGeom prst="straightConnector1">
            <a:avLst/>
          </a:prstGeom>
          <a:ln w="952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E071ED-9C7D-2C2E-B02D-5395B146C132}"/>
              </a:ext>
            </a:extLst>
          </p:cNvPr>
          <p:cNvCxnSpPr/>
          <p:nvPr/>
        </p:nvCxnSpPr>
        <p:spPr>
          <a:xfrm flipV="1">
            <a:off x="4385118" y="2190376"/>
            <a:ext cx="658014" cy="286709"/>
          </a:xfrm>
          <a:prstGeom prst="straightConnector1">
            <a:avLst/>
          </a:prstGeom>
          <a:ln w="952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D744054-80C8-5679-B543-FB5F12222AB7}"/>
              </a:ext>
            </a:extLst>
          </p:cNvPr>
          <p:cNvSpPr/>
          <p:nvPr/>
        </p:nvSpPr>
        <p:spPr>
          <a:xfrm>
            <a:off x="1721725" y="2344389"/>
            <a:ext cx="6110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446mm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7828C4-247E-40DF-BBF5-F6566D272BCF}"/>
              </a:ext>
            </a:extLst>
          </p:cNvPr>
          <p:cNvSpPr/>
          <p:nvPr/>
        </p:nvSpPr>
        <p:spPr>
          <a:xfrm>
            <a:off x="514381" y="3606150"/>
            <a:ext cx="646331" cy="26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73.5mm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DBF2A5-5790-EC02-B22E-0B095BE99F1A}"/>
              </a:ext>
            </a:extLst>
          </p:cNvPr>
          <p:cNvSpPr/>
          <p:nvPr/>
        </p:nvSpPr>
        <p:spPr>
          <a:xfrm>
            <a:off x="232734" y="3078143"/>
            <a:ext cx="5405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40mm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C504B4-AA4D-926F-9277-4CA50CAECEE4}"/>
              </a:ext>
            </a:extLst>
          </p:cNvPr>
          <p:cNvSpPr/>
          <p:nvPr/>
        </p:nvSpPr>
        <p:spPr bwMode="auto">
          <a:xfrm>
            <a:off x="4657611" y="3022629"/>
            <a:ext cx="1562035" cy="41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1-ph AI PSU 8 kW</a:t>
            </a:r>
          </a:p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73.5 x 720 x 40 mm 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1535E75-32D9-E306-FD9D-54BF4D2CB893}"/>
              </a:ext>
            </a:extLst>
          </p:cNvPr>
          <p:cNvSpPr/>
          <p:nvPr/>
        </p:nvSpPr>
        <p:spPr bwMode="auto">
          <a:xfrm>
            <a:off x="4638680" y="2610554"/>
            <a:ext cx="531223" cy="52251"/>
          </a:xfrm>
          <a:custGeom>
            <a:avLst/>
            <a:gdLst>
              <a:gd name="connsiteX0" fmla="*/ 0 w 531223"/>
              <a:gd name="connsiteY0" fmla="*/ 0 h 52251"/>
              <a:gd name="connsiteX1" fmla="*/ 0 w 531223"/>
              <a:gd name="connsiteY1" fmla="*/ 0 h 52251"/>
              <a:gd name="connsiteX2" fmla="*/ 243840 w 531223"/>
              <a:gd name="connsiteY2" fmla="*/ 26126 h 52251"/>
              <a:gd name="connsiteX3" fmla="*/ 287383 w 531223"/>
              <a:gd name="connsiteY3" fmla="*/ 34834 h 52251"/>
              <a:gd name="connsiteX4" fmla="*/ 374469 w 531223"/>
              <a:gd name="connsiteY4" fmla="*/ 52251 h 52251"/>
              <a:gd name="connsiteX5" fmla="*/ 505097 w 531223"/>
              <a:gd name="connsiteY5" fmla="*/ 43543 h 52251"/>
              <a:gd name="connsiteX6" fmla="*/ 522514 w 531223"/>
              <a:gd name="connsiteY6" fmla="*/ 17417 h 52251"/>
              <a:gd name="connsiteX7" fmla="*/ 531223 w 531223"/>
              <a:gd name="connsiteY7" fmla="*/ 17417 h 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223" h="52251">
                <a:moveTo>
                  <a:pt x="0" y="0"/>
                </a:moveTo>
                <a:lnTo>
                  <a:pt x="0" y="0"/>
                </a:lnTo>
                <a:cubicBezTo>
                  <a:pt x="152877" y="33972"/>
                  <a:pt x="9172" y="6570"/>
                  <a:pt x="243840" y="26126"/>
                </a:cubicBezTo>
                <a:cubicBezTo>
                  <a:pt x="258591" y="27355"/>
                  <a:pt x="272820" y="32186"/>
                  <a:pt x="287383" y="34834"/>
                </a:cubicBezTo>
                <a:cubicBezTo>
                  <a:pt x="365669" y="49068"/>
                  <a:pt x="312859" y="36850"/>
                  <a:pt x="374469" y="52251"/>
                </a:cubicBezTo>
                <a:cubicBezTo>
                  <a:pt x="418012" y="49348"/>
                  <a:pt x="462618" y="53538"/>
                  <a:pt x="505097" y="43543"/>
                </a:cubicBezTo>
                <a:cubicBezTo>
                  <a:pt x="515285" y="41146"/>
                  <a:pt x="515113" y="24818"/>
                  <a:pt x="522514" y="17417"/>
                </a:cubicBezTo>
                <a:cubicBezTo>
                  <a:pt x="524567" y="15364"/>
                  <a:pt x="528320" y="17417"/>
                  <a:pt x="531223" y="17417"/>
                </a:cubicBezTo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80443E5-05BB-352D-BB82-80DDE0D72EB5}"/>
              </a:ext>
            </a:extLst>
          </p:cNvPr>
          <p:cNvSpPr/>
          <p:nvPr/>
        </p:nvSpPr>
        <p:spPr bwMode="auto">
          <a:xfrm>
            <a:off x="4717057" y="2401548"/>
            <a:ext cx="1036320" cy="470263"/>
          </a:xfrm>
          <a:custGeom>
            <a:avLst/>
            <a:gdLst>
              <a:gd name="connsiteX0" fmla="*/ 0 w 1036320"/>
              <a:gd name="connsiteY0" fmla="*/ 174172 h 470263"/>
              <a:gd name="connsiteX1" fmla="*/ 592183 w 1036320"/>
              <a:gd name="connsiteY1" fmla="*/ 191589 h 470263"/>
              <a:gd name="connsiteX2" fmla="*/ 583474 w 1036320"/>
              <a:gd name="connsiteY2" fmla="*/ 470263 h 470263"/>
              <a:gd name="connsiteX3" fmla="*/ 1036320 w 1036320"/>
              <a:gd name="connsiteY3" fmla="*/ 252549 h 470263"/>
              <a:gd name="connsiteX4" fmla="*/ 1027612 w 1036320"/>
              <a:gd name="connsiteY4" fmla="*/ 17417 h 470263"/>
              <a:gd name="connsiteX5" fmla="*/ 487680 w 1036320"/>
              <a:gd name="connsiteY5" fmla="*/ 0 h 470263"/>
              <a:gd name="connsiteX6" fmla="*/ 0 w 1036320"/>
              <a:gd name="connsiteY6" fmla="*/ 174172 h 47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320" h="470263">
                <a:moveTo>
                  <a:pt x="0" y="174172"/>
                </a:moveTo>
                <a:lnTo>
                  <a:pt x="592183" y="191589"/>
                </a:lnTo>
                <a:lnTo>
                  <a:pt x="583474" y="470263"/>
                </a:lnTo>
                <a:lnTo>
                  <a:pt x="1036320" y="252549"/>
                </a:lnTo>
                <a:lnTo>
                  <a:pt x="1027612" y="17417"/>
                </a:lnTo>
                <a:lnTo>
                  <a:pt x="487680" y="0"/>
                </a:lnTo>
                <a:lnTo>
                  <a:pt x="0" y="17417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39915F7-9CE8-EE66-E4AF-690313C7A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353" y="1615280"/>
            <a:ext cx="1718562" cy="548335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BF608C92-5F00-0E10-E48D-4ECAA588B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358629"/>
              </p:ext>
            </p:extLst>
          </p:nvPr>
        </p:nvGraphicFramePr>
        <p:xfrm>
          <a:off x="6192014" y="2895600"/>
          <a:ext cx="5767252" cy="2144427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1732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187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marR="5397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Learn</a:t>
                      </a:r>
                      <a:r>
                        <a:rPr lang="en-US" sz="1200" baseline="0" dirty="0"/>
                        <a:t> more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80024"/>
                  </a:ext>
                </a:extLst>
              </a:tr>
              <a:tr h="174937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marR="53975" algn="l" defTabSz="1219140" rtl="0" eaLnBrk="1" latinLnBrk="0" hangingPunct="1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Infineon components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rgbClr val="9C216E"/>
                          </a:solidFill>
                          <a:latin typeface="+mj-lt"/>
                        </a:rPr>
                        <a:t>CoolGaN</a:t>
                      </a:r>
                      <a:r>
                        <a:rPr lang="en-US" sz="900" b="1" kern="1200" baseline="30000" dirty="0">
                          <a:solidFill>
                            <a:srgbClr val="9C216E"/>
                          </a:solidFill>
                          <a:latin typeface="+mj-lt"/>
                        </a:rPr>
                        <a:t>TM </a:t>
                      </a:r>
                      <a:r>
                        <a:rPr lang="en-US" sz="900" b="1" kern="1200" dirty="0">
                          <a:solidFill>
                            <a:srgbClr val="9C216E"/>
                          </a:solidFill>
                          <a:latin typeface="+mj-lt"/>
                        </a:rPr>
                        <a:t>Transistor 650 V G5 </a:t>
                      </a:r>
                      <a:r>
                        <a:rPr lang="en-US" sz="900" b="1" kern="0" dirty="0">
                          <a:solidFill>
                            <a:srgbClr val="9C216E"/>
                          </a:solidFill>
                          <a:latin typeface="+mj-lt"/>
                        </a:rPr>
                        <a:t> (IGT65R0</a:t>
                      </a:r>
                      <a:r>
                        <a:rPr lang="en-AT" sz="900" b="1" kern="0" dirty="0">
                          <a:solidFill>
                            <a:srgbClr val="9C216E"/>
                          </a:solidFill>
                          <a:latin typeface="+mj-lt"/>
                        </a:rPr>
                        <a:t>3</a:t>
                      </a:r>
                      <a:r>
                        <a:rPr lang="en-US" sz="900" b="1" kern="0" dirty="0">
                          <a:solidFill>
                            <a:srgbClr val="9C216E"/>
                          </a:solidFill>
                          <a:latin typeface="+mj-lt"/>
                        </a:rPr>
                        <a:t>5D2)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j-lt"/>
                        </a:rPr>
                        <a:t>CoolSiC™ MOSFET 650 V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IMT65R0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M2H, IMT65R01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M2H)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CoolMOS</a:t>
                      </a:r>
                      <a:r>
                        <a:rPr lang="en-US" sz="900" kern="1200" baseline="30000" dirty="0">
                          <a:latin typeface="+mj-lt"/>
                        </a:rPr>
                        <a:t>TM</a:t>
                      </a:r>
                      <a:r>
                        <a:rPr lang="en-US" sz="900" kern="1200" dirty="0">
                          <a:latin typeface="+mj-lt"/>
                        </a:rPr>
                        <a:t> 600 V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IPT60R016CM8, IPT60R050G7)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CoolSiC™ Schottky diode 650 V 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(IDL12G65C5)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IN" sz="900" b="0" kern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0" dirty="0">
                          <a:latin typeface="+mj-lt"/>
                        </a:rPr>
                        <a:t>OptiMOS™ 5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IQE03xN08LM6)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OptiMOS™  80 V (ISC018N08NM6)</a:t>
                      </a:r>
                      <a:endParaRPr lang="en-IN" sz="900" b="0" kern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EiceDRIVER™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1EDB8275F, 1EDN8511B, 2EDB9259Y, 1EDN8550B)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IN" sz="900" b="0" kern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Schottky diode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BAT46WJ, BAT165)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MOSFET 60 V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BSS138N)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IN" sz="900" b="0" kern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CoolMOS™ 800 V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ICE2QR2280G)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OPTIREG</a:t>
                      </a:r>
                      <a:r>
                        <a:rPr lang="en-US" sz="900" kern="1200" baseline="30000" dirty="0">
                          <a:latin typeface="+mj-lt"/>
                        </a:rPr>
                        <a:t>TM</a:t>
                      </a:r>
                      <a:r>
                        <a:rPr lang="en-US" sz="900" kern="1200" dirty="0">
                          <a:latin typeface="+mj-lt"/>
                        </a:rPr>
                        <a:t> Switcher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TLS4120D0EPV33)</a:t>
                      </a:r>
                      <a:r>
                        <a:rPr lang="en-US" sz="900" kern="1200" dirty="0">
                          <a:latin typeface="+mj-lt"/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en-US" sz="900" kern="1200" dirty="0">
                          <a:latin typeface="+mj-lt"/>
                        </a:rPr>
                        <a:t>Digital isolator (</a:t>
                      </a:r>
                      <a:r>
                        <a:rPr lang="en-US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4DIR1400H)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IN" sz="900" b="0" kern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‒"/>
                        <a:tabLst/>
                        <a:defRPr/>
                      </a:pPr>
                      <a:r>
                        <a:rPr lang="de-AT" sz="9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Arial Unicode MS"/>
                          <a:cs typeface="Arial"/>
                        </a:rPr>
                        <a:t>Controller (XMC4200 for PFC, 3rd party MCU for LLC)</a:t>
                      </a:r>
                      <a:endParaRPr lang="en-US" sz="9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Arial Unicode MS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      </a:t>
                      </a:r>
                      <a:r>
                        <a:rPr lang="en-AT" sz="900" b="0" kern="0" dirty="0">
                          <a:solidFill>
                            <a:schemeClr val="tx1"/>
                          </a:solidFill>
                          <a:latin typeface="+mj-lt"/>
                        </a:rPr>
                        <a:t>(components could be a subject to change)</a:t>
                      </a:r>
                      <a:endParaRPr lang="en-US" sz="900" b="0" i="1" kern="0" dirty="0">
                        <a:solidFill>
                          <a:schemeClr val="tx1"/>
                        </a:solidFill>
                        <a:latin typeface="+mj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2164823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23D8ECD1-C443-A450-E24C-DBDB65666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293056"/>
              </p:ext>
            </p:extLst>
          </p:nvPr>
        </p:nvGraphicFramePr>
        <p:xfrm>
          <a:off x="6189125" y="1131157"/>
          <a:ext cx="5736000" cy="1731700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169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319"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Technical details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Source Sans Pro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489275"/>
                  </a:ext>
                </a:extLst>
              </a:tr>
              <a:tr h="17378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Input voltage range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 V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~ 275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78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Output voltage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50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en-US" sz="12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DC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</a:rPr>
                        <a:t>nominal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787">
                <a:tc>
                  <a:txBody>
                    <a:bodyPr/>
                    <a:lstStyle/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Output current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160 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78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Output power max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8000 W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9440034"/>
                  </a:ext>
                </a:extLst>
              </a:tr>
              <a:tr h="2483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Efficiency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~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98%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84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R="53975"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factor (load &gt; 10%)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PF &gt; 0.98,       20%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sym typeface="Wingdings" panose="05000000000000000000" pitchFamily="2" charset="2"/>
                        </a:rPr>
                        <a:t>80% load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iTHD &lt;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10%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</a:rPr>
                        <a:t>,   20%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sym typeface="Wingdings" panose="05000000000000000000" pitchFamily="2" charset="2"/>
                        </a:rPr>
                        <a:t>80% load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980024"/>
                  </a:ext>
                </a:extLst>
              </a:tr>
              <a:tr h="17378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 marL="0" marR="5397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Temperature Ambient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"/>
                        </a:defRPr>
                      </a:lvl9pPr>
                    </a:lstStyle>
                    <a:p>
                      <a:pPr>
                        <a:buClr>
                          <a:schemeClr val="tx1"/>
                        </a:buClr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</a:rPr>
                        <a:t>0°C to 40°C 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216482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150186-1457-7C41-5C67-3A73C0A81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685" y="3952976"/>
            <a:ext cx="3522125" cy="838482"/>
          </a:xfrm>
          <a:prstGeom prst="rect">
            <a:avLst/>
          </a:prstGeom>
        </p:spPr>
      </p:pic>
      <p:pic>
        <p:nvPicPr>
          <p:cNvPr id="28" name="Web">
            <a:extLst>
              <a:ext uri="{FF2B5EF4-FFF2-40B4-BE49-F238E27FC236}">
                <a16:creationId xmlns:a16="http://schemas.microsoft.com/office/drawing/2014/main" id="{03244D30-6AC2-4368-9D18-CAE178551C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8000" y="1541576"/>
            <a:ext cx="325623" cy="3256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37AD70E-1710-4C36-8096-6E350E5348BA}"/>
              </a:ext>
            </a:extLst>
          </p:cNvPr>
          <p:cNvSpPr txBox="1"/>
          <p:nvPr/>
        </p:nvSpPr>
        <p:spPr bwMode="auto">
          <a:xfrm>
            <a:off x="4728623" y="1539621"/>
            <a:ext cx="1728192" cy="26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600" kern="0" baseline="0" dirty="0">
                <a:latin typeface="+mn-lt"/>
                <a:ea typeface="+mn-ea"/>
                <a:cs typeface="+mn-cs"/>
                <a:hlinkClick r:id="rId12"/>
              </a:rPr>
              <a:t>Visit</a:t>
            </a:r>
            <a:r>
              <a:rPr lang="en-US" sz="1600" kern="0" dirty="0">
                <a:latin typeface="+mn-lt"/>
                <a:ea typeface="+mn-ea"/>
                <a:cs typeface="+mn-cs"/>
                <a:hlinkClick r:id="rId12"/>
              </a:rPr>
              <a:t> </a:t>
            </a:r>
            <a:r>
              <a:rPr lang="en-US" sz="1600" kern="0" baseline="0" dirty="0">
                <a:latin typeface="+mn-lt"/>
                <a:ea typeface="+mn-ea"/>
                <a:cs typeface="+mn-cs"/>
                <a:hlinkClick r:id="rId12"/>
              </a:rPr>
              <a:t>web page</a:t>
            </a:r>
            <a:endParaRPr lang="en-US" sz="1600" kern="0" baseline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543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91453F-4E22-3488-543B-501EFE7B62A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A0C73268-E476-68E0-708B-B008D3A45DEF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E2DCA21D-2443-0B02-8559-A0C60EC01990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0DECA447-4925-74A3-9C9F-2AF946FF2617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7D04F713-1F82-17D4-4538-52340C703B35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DCBE08A8-DAB5-3983-E793-089F163420D7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BFA02A88-6CDD-F0F1-2D3E-112D0B9873CD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75896780-35E3-B042-1822-6F1AA37C486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B60FECD2-5E35-C56F-65F4-8CB333B6EFE5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9DC18A64-E35F-6058-BAB9-70C8403A4F8F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52A6725F-8634-5768-8998-09E841290185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5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 b="1">
                  <a:solidFill>
                    <a:schemeClr val="tx2"/>
                  </a:solidFill>
                  <a:latin typeface="+mn-lt"/>
                </a:rPr>
                <a:t>System-level key takeaways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01501743-FDEA-A9B3-258E-099153607F2D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5503F397-1C59-3FD4-F310-3EFB99165D10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18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D50DEC71-ACAE-F534-A114-AEF6BF11B33D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High voltage CoolGaN™ (650 - 700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6FE403A0-9B54-4C35-8B70-197F4EA375F2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E0BF6FC7-F7D3-D080-6B01-D6B5A0A954D8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20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00CAD9A4-D3BE-CABD-E5EF-58A7F2B79647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2DB063CA-ED36-449C-92AE-AB8328010A99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2072ADB9-F81C-3D38-6B01-9FDC33E003C4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2FCC78F9-8CCF-75CB-88A6-4190231E7A09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41BB91D8-3424-FB75-EB8D-BEF257D5C2C8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8AD2E4E7-13B0-43BC-8D9D-8C018E496076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D593711E-CCE9-51B8-7136-50E2C48DD831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2EBFA523-FCB2-182A-A553-0994EE8693C9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8A3CC71D-2137-C89A-0965-6363EFF58C5C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3785FCF7-F4C5-DD37-D540-92FBEBEB7502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3EC32796-28E8-EC66-3FE1-0EBD5B59B552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73D101FC-C9C5-B34A-B9F2-58D212E160AB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4B15E8FD-39F5-BA9F-04E8-D637E2665F97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31FC0A3B-D451-95F8-BB87-66DF6F1C6981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DA06D5B3-019B-1848-364C-32FE18A68A42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6D793CB6-8F85-F020-80EF-8DEEE9E92B9F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889EB392-102E-032E-6481-48D1B9CFE293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B0F0BFB8-DBE3-79B8-0197-BC4AE378822A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BBA1888A-FF07-91E5-0150-BA1292ED636C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0C1534F4-6D16-0350-E3DE-FA365FCF704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3622FFA1-D16B-B7B3-4782-EDE9D3994339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88936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763AD4E2-DC76-C386-AAB2-7B2BE2910FF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0" tIns="0" rIns="0" bIns="10800" anchor="b">
            <a:noAutofit/>
          </a:bodyPr>
          <a:lstStyle/>
          <a:p>
            <a:r>
              <a:rPr lang="en-US" dirty="0">
                <a:solidFill>
                  <a:srgbClr val="0A8276"/>
                </a:solidFill>
                <a:latin typeface="Arial" panose="020B0604020202020204" pitchFamily="34" charset="0"/>
              </a:rPr>
              <a:t>System-level key takeaways</a:t>
            </a:r>
            <a:endParaRPr lang="en-US" kern="0" dirty="0">
              <a:solidFill>
                <a:srgbClr val="0A8276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hteck 23">
            <a:extLst>
              <a:ext uri="{FF2B5EF4-FFF2-40B4-BE49-F238E27FC236}">
                <a16:creationId xmlns:a16="http://schemas.microsoft.com/office/drawing/2014/main" id="{07C224BD-E2C7-C675-1FB5-8F7A261AA915}"/>
              </a:ext>
            </a:extLst>
          </p:cNvPr>
          <p:cNvSpPr/>
          <p:nvPr/>
        </p:nvSpPr>
        <p:spPr bwMode="auto">
          <a:xfrm>
            <a:off x="2561734" y="2226299"/>
            <a:ext cx="9266766" cy="100458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252000" indent="-252000" defTabSz="5760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800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CoolGaN</a:t>
            </a:r>
            <a:r>
              <a:rPr lang="en-US" sz="1800" b="1" dirty="0"/>
              <a:t>™ has best FOMs and lowest R</a:t>
            </a:r>
            <a:r>
              <a:rPr lang="en-US" sz="1800" b="1" baseline="-25000" dirty="0"/>
              <a:t>DS(on)</a:t>
            </a:r>
            <a:r>
              <a:rPr lang="en-US" sz="1800" b="1" dirty="0"/>
              <a:t> </a:t>
            </a:r>
            <a:r>
              <a:rPr lang="en-US" sz="1800" dirty="0"/>
              <a:t>to enable new topologies and higher switching frequency</a:t>
            </a:r>
            <a:endParaRPr lang="de-DE" sz="1800" dirty="0">
              <a:latin typeface="+mn-lt"/>
            </a:endParaRPr>
          </a:p>
        </p:txBody>
      </p:sp>
      <p:sp>
        <p:nvSpPr>
          <p:cNvPr id="10" name="Rechteck 23">
            <a:extLst>
              <a:ext uri="{FF2B5EF4-FFF2-40B4-BE49-F238E27FC236}">
                <a16:creationId xmlns:a16="http://schemas.microsoft.com/office/drawing/2014/main" id="{5BF58AB2-9D53-A05D-1BAE-2C41D7CD37C6}"/>
              </a:ext>
            </a:extLst>
          </p:cNvPr>
          <p:cNvSpPr/>
          <p:nvPr/>
        </p:nvSpPr>
        <p:spPr bwMode="auto">
          <a:xfrm>
            <a:off x="2561734" y="3328416"/>
            <a:ext cx="9266766" cy="1487424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252000" indent="-252000" defTabSz="5760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800" dirty="0"/>
              <a:t>Totem pole PFC </a:t>
            </a:r>
            <a:r>
              <a:rPr lang="en-US" sz="1800" b="1" dirty="0"/>
              <a:t>higher efficiency </a:t>
            </a:r>
            <a:r>
              <a:rPr lang="en-US" sz="1800" dirty="0"/>
              <a:t>enabled by CoolGaN™ </a:t>
            </a:r>
          </a:p>
          <a:p>
            <a:pPr marL="252000" indent="-252000" defTabSz="5760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800" b="1" dirty="0"/>
              <a:t>LLC higher frequency and density </a:t>
            </a:r>
            <a:r>
              <a:rPr lang="en-US" sz="1800" dirty="0"/>
              <a:t>enabled by CoolGaN™</a:t>
            </a:r>
          </a:p>
          <a:p>
            <a:pPr marL="252000" indent="-252000" defTabSz="5760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800" dirty="0"/>
              <a:t>CoolGaN™ </a:t>
            </a:r>
            <a:r>
              <a:rPr lang="en-US" sz="1800" b="1" dirty="0"/>
              <a:t>enables natural convection cooling SMPS (fan less)</a:t>
            </a:r>
          </a:p>
        </p:txBody>
      </p:sp>
      <p:sp>
        <p:nvSpPr>
          <p:cNvPr id="11" name="Rechteck 23">
            <a:extLst>
              <a:ext uri="{FF2B5EF4-FFF2-40B4-BE49-F238E27FC236}">
                <a16:creationId xmlns:a16="http://schemas.microsoft.com/office/drawing/2014/main" id="{0994EB03-A7BA-C2F2-FE3A-B3D888C4087B}"/>
              </a:ext>
            </a:extLst>
          </p:cNvPr>
          <p:cNvSpPr/>
          <p:nvPr/>
        </p:nvSpPr>
        <p:spPr bwMode="auto">
          <a:xfrm>
            <a:off x="2561734" y="1219200"/>
            <a:ext cx="9266766" cy="90620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252000" indent="-252000" defTabSz="5760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800" dirty="0"/>
              <a:t>SMPS in various applications is trending towards higher power, density and efficiency</a:t>
            </a:r>
          </a:p>
        </p:txBody>
      </p:sp>
      <p:sp>
        <p:nvSpPr>
          <p:cNvPr id="4" name="Rechteck 23">
            <a:extLst>
              <a:ext uri="{FF2B5EF4-FFF2-40B4-BE49-F238E27FC236}">
                <a16:creationId xmlns:a16="http://schemas.microsoft.com/office/drawing/2014/main" id="{D1B9B099-A7A7-76BC-90B8-92BCC08442A6}"/>
              </a:ext>
            </a:extLst>
          </p:cNvPr>
          <p:cNvSpPr/>
          <p:nvPr/>
        </p:nvSpPr>
        <p:spPr bwMode="auto">
          <a:xfrm>
            <a:off x="2561734" y="4911044"/>
            <a:ext cx="9266766" cy="1134801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pPr marL="252000" indent="-252000" defTabSz="576000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1800" dirty="0"/>
              <a:t>A </a:t>
            </a:r>
            <a:r>
              <a:rPr lang="en-US" sz="1800" b="1" dirty="0"/>
              <a:t>broad portfolio of </a:t>
            </a:r>
            <a:r>
              <a:rPr lang="en-US" sz="1800" b="1" kern="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Verdana" pitchFamily="34" charset="0"/>
              </a:rPr>
              <a:t>CoolGaN</a:t>
            </a:r>
            <a:r>
              <a:rPr lang="en-US" sz="1800" b="1" dirty="0"/>
              <a:t>™ Transistors, drivers, BDS, and system evaluation boards </a:t>
            </a:r>
            <a:r>
              <a:rPr lang="en-US" sz="1800" dirty="0"/>
              <a:t>are available and in development to meet application requirements and accelerate customers’ designs</a:t>
            </a:r>
            <a:endParaRPr lang="de-DE" sz="1800" b="1" dirty="0">
              <a:solidFill>
                <a:srgbClr val="0A8276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252FE-DDA8-4932-9720-7251FEEF1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2" y="2324100"/>
            <a:ext cx="2375581" cy="23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92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213C-D3F4-1BDC-AD64-EEBBD51E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F76815-20C6-0DB7-0D89-435923F3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Speakers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D16A9-5831-7338-DFFF-BA6F3CC1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D9EB1-937E-4C93-E885-880B8877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9CC33-DD2A-A036-C28D-EA92A305AD63}"/>
              </a:ext>
            </a:extLst>
          </p:cNvPr>
          <p:cNvSpPr/>
          <p:nvPr/>
        </p:nvSpPr>
        <p:spPr>
          <a:xfrm>
            <a:off x="1049867" y="4696024"/>
            <a:ext cx="25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Aptos" panose="020B0004020202020204" pitchFamily="34" charset="0"/>
              </a:rPr>
              <a:t>Dr. Sam Abdel-Rahman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</a:rPr>
              <a:t>Sr. Principal System Architect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EE1369-1C44-89ED-B99D-826261FBCCF6}"/>
              </a:ext>
            </a:extLst>
          </p:cNvPr>
          <p:cNvSpPr/>
          <p:nvPr/>
        </p:nvSpPr>
        <p:spPr>
          <a:xfrm>
            <a:off x="4889630" y="4743046"/>
            <a:ext cx="2710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Aptos" panose="020B0004020202020204" pitchFamily="34" charset="0"/>
              </a:rPr>
              <a:t>Tamara Nenita Fallosch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</a:rPr>
              <a:t>Sr. Manager Product Marketing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3322C3-104C-5071-0B57-9B2FDCE0A7A1}"/>
              </a:ext>
            </a:extLst>
          </p:cNvPr>
          <p:cNvSpPr/>
          <p:nvPr/>
        </p:nvSpPr>
        <p:spPr>
          <a:xfrm>
            <a:off x="8804914" y="4691335"/>
            <a:ext cx="2515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Aptos" panose="020B0004020202020204" pitchFamily="34" charset="0"/>
              </a:rPr>
              <a:t>Gökhan Sen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</a:rPr>
              <a:t>System Application Engineer</a:t>
            </a:r>
          </a:p>
        </p:txBody>
      </p:sp>
      <p:pic>
        <p:nvPicPr>
          <p:cNvPr id="3" name="Picture 2" descr="A person with a beard&#10;&#10;AI-generated content may be incorrect.">
            <a:extLst>
              <a:ext uri="{FF2B5EF4-FFF2-40B4-BE49-F238E27FC236}">
                <a16:creationId xmlns:a16="http://schemas.microsoft.com/office/drawing/2014/main" id="{5CA5F1D5-41DD-47D4-A955-B39A0151D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58" y="1080399"/>
            <a:ext cx="3361140" cy="3361140"/>
          </a:xfrm>
          <a:prstGeom prst="rect">
            <a:avLst/>
          </a:prstGeom>
        </p:spPr>
      </p:pic>
      <p:pic>
        <p:nvPicPr>
          <p:cNvPr id="8" name="Picture 7" descr="A person in a white shirt&#10;&#10;AI-generated content may be incorrect.">
            <a:extLst>
              <a:ext uri="{FF2B5EF4-FFF2-40B4-BE49-F238E27FC236}">
                <a16:creationId xmlns:a16="http://schemas.microsoft.com/office/drawing/2014/main" id="{C4299C47-0C41-ED49-0A85-AB7E1DCB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7" y="1121802"/>
            <a:ext cx="3361140" cy="3361140"/>
          </a:xfrm>
          <a:prstGeom prst="rect">
            <a:avLst/>
          </a:prstGeom>
        </p:spPr>
      </p:pic>
      <p:pic>
        <p:nvPicPr>
          <p:cNvPr id="10" name="Picture 9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08FC6613-1D6F-34E6-30DB-A379B169C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30" y="1080399"/>
            <a:ext cx="3361140" cy="33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14459-2D80-F354-6478-632DC6D396F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66A99821-D3B3-0B84-6339-A079599BE30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D3CA073E-A82E-4BB0-5F55-8C4935F90D0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DC602BDA-E151-48F7-93E8-8A1FF24A9DE6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F52F666C-B8BA-CB32-BFB7-A47071A99C8F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C69A464D-14FB-25EE-0F53-11C5D3AB25F7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D9C28D94-DCE6-E97D-092C-E3672F74E2AA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BF834D18-E5A3-1757-AA0E-4B05FA3BB2B5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7B819B8-01D1-67B9-C27C-9795E088D26E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7188258-B508-0E6A-200A-74FA45B41886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C581566C-194D-492E-6BB6-1E25485047FE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248E7BC4-D3B3-5F46-7BF5-6C8956C88621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57A557B7-320C-CC89-59E2-F38D08891299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06A2C532-F8C0-396C-A93C-D4A79AA60D18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5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+mn-lt"/>
                </a:rPr>
                <a:t>High voltage CoolGaN™ (650 - 700 V)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4BFADE66-58E6-D95F-EE37-696B92FE559C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13378FB7-E574-0F40-907E-06FDDDB245F6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20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4B55E469-C731-7AD3-0BB4-0DAFD88207AE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53F60C41-AF7E-28C1-778F-8A6EC61F803B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1703A896-2A40-A1D5-6CEB-B605E995F4CF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B8156D8D-7714-EA30-E02C-86CB690E1512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632D87FF-56FF-E746-3B38-ABA0B17F0698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C6EBDB36-0EC0-3C43-3387-5782293BB543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971E10E2-FB64-20F1-5DB4-C8B9E84AF5C7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9BC7F837-991D-3488-A424-41BD411D2206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C9AAB14C-F930-F521-8A19-92C70616DD8F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0D020616-841D-168B-2968-737C8D32347B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40FA747F-39D8-33BF-AB51-3A40347A175B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14FC1757-D042-555F-EB2F-642A8F54CF90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74076C25-9769-53A1-6817-B8C97753472B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A74A4A14-1A88-ABA6-E714-CC8DF37EA143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73E8068E-0749-0F8F-454A-3DBBB59C3B79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2C7EA92A-AE00-9A3F-0C9E-9101B75B58DC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58E79E63-AFEE-5087-6812-7CA18D8F57CE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6263E935-93D5-2CA3-A6A1-552406AFCA33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3FB3CD54-7DED-838B-2FD6-9BFEC40E6F49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BECDC773-ED9D-1D00-072A-F9721D9B2A08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C2CEC63D-E2C6-A163-9761-B88508DCEF4E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7600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B94F03-4C94-2855-FEDB-9DCDEA6ECD3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B502FC0C-E7CD-1515-CA7E-CE1A7731CF7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09E41E17-5BAE-9578-5C3E-5F91F8AF29C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F5686E4A-77EB-943D-91AE-2334142F3865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39FCB456-67D3-0711-B915-44440EDD2E1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51D7D735-0C20-2B4B-8B7B-A5B135714BFC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8E28D875-10E0-C336-2706-F2EEEAE2F3AD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63E86E14-1DF8-99E0-62E9-0BB5D294C6B5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E81814B2-DA60-2529-67A1-970E756A4461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80869C1C-E106-3B13-8BE2-8886C4BC9ABD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5FF32BAA-7691-EF3C-F1D1-7C2D117B2FB2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7B7ECFAE-F1B7-92C0-D2BE-E5369F485C94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F8445B7E-7D0E-FC51-1CD0-93F802651983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B268038C-C70C-D3FB-8AF4-1CEC9FCDF609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5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+mn-lt"/>
                </a:rPr>
                <a:t>High voltage CoolGaN™ (650 - 700 V)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8E2CFA4B-227D-0E7B-9AA7-1F2F99B8D4CB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FA09C077-7F35-D94C-2627-07D55ECFB000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20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800F04F0-4963-065F-8D14-2A6127568F5A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solidFill>
                    <a:schemeClr val="tx2"/>
                  </a:solidFill>
                  <a:latin typeface="+mn-lt"/>
                </a:rPr>
                <a:t>Technology overview &amp; power device comparison</a:t>
              </a:r>
              <a:endParaRPr lang="de-DE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9A7D5E6A-7A12-D2ED-8EE5-78CBC2240CDC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C917BB28-48B4-C43D-2EA9-14F657C45147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solidFill>
                    <a:schemeClr val="tx2"/>
                  </a:solidFill>
                  <a:latin typeface="+mn-lt"/>
                </a:rPr>
                <a:t>21</a:t>
              </a:r>
              <a:endParaRPr lang="de-DE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BEADD554-1001-1438-DBEF-6A21A1D94576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D5FAFCBC-EEA0-1E54-C018-7B02C55820A8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5FBBF72C-1DF0-7F80-BE22-D8DDFA37C48A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46A34D73-6A0C-DED4-9F1C-BC70254ACA09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FDDEF615-EBD2-1528-8252-9E4A5EF84058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48F2CBB2-FE1B-6064-3DE9-77F74D6D51F4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C85B1703-AB27-32BA-85C1-A387AD0BD747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33D1E8D0-7547-12D1-E153-25671E9F70D5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20B6241A-6EEC-6B2D-2B92-953185F40C84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D629A58E-1047-B773-336C-523F9B8A2DAF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2B471C50-AE1E-7E24-3A8F-A8F03A5E100C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C0F0D48F-C82B-A3EF-DD71-65D2BC4DAAD6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818FFE58-E7D4-3D45-DF3A-A9AE9CCDCED1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4AC30CEE-3935-1014-2CA5-2162DFE6777C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238696AC-4B21-8ECF-C1CA-D6521C9BBCE8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DD3ED840-BD4C-CE44-AC1E-30FCB28914E7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4DA89427-E660-AF94-8745-447060105CD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C6BDBDCD-0158-29F5-4280-82C9966E27F3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08125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72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0" tIns="0" rIns="0" bIns="10800" anchor="b">
            <a:noAutofit/>
          </a:bodyPr>
          <a:lstStyle/>
          <a:p>
            <a:r>
              <a:rPr lang="en-US" dirty="0">
                <a:solidFill>
                  <a:srgbClr val="0A8276"/>
                </a:solidFill>
                <a:latin typeface="Arial" panose="020B0604020202020204" pitchFamily="34" charset="0"/>
              </a:rPr>
              <a:t>CoolGaN™ Transistor 650 V G5 for highly efficient power conversion in SMPS applications</a:t>
            </a:r>
          </a:p>
        </p:txBody>
      </p:sp>
      <p:pic>
        <p:nvPicPr>
          <p:cNvPr id="2058" name="Picture 10" descr="https://brandportal.infineon.com/media/cache/lowres/assets/09/097/643d5ca1ade4d.eps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24" y="3933056"/>
            <a:ext cx="1259923" cy="1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brandportal.infineon.com/media/cache/lowres/assets/05/141/643d5be775e6c.eps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41" y="4448242"/>
            <a:ext cx="1259923" cy="1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brandportal.infineon.com/media/cache/lowres/assets/10/033/643d5bc54a315.eps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05" y="3933056"/>
            <a:ext cx="1259923" cy="1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brandportal.infineon.com/media/cache/lowres/assets/05/065/643d5c1dc22af.eps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09" y="4448242"/>
            <a:ext cx="1259923" cy="1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bgerundetes Rechteck 9">
            <a:extLst>
              <a:ext uri="{FF2B5EF4-FFF2-40B4-BE49-F238E27FC236}">
                <a16:creationId xmlns:a16="http://schemas.microsoft.com/office/drawing/2014/main" id="{CB09D74C-80F4-7C58-3E03-E49736FF459B}"/>
              </a:ext>
            </a:extLst>
          </p:cNvPr>
          <p:cNvSpPr/>
          <p:nvPr/>
        </p:nvSpPr>
        <p:spPr bwMode="auto">
          <a:xfrm>
            <a:off x="347337" y="5752453"/>
            <a:ext cx="11521279" cy="470898"/>
          </a:xfrm>
          <a:prstGeom prst="rect">
            <a:avLst/>
          </a:prstGeom>
          <a:solidFill>
            <a:schemeClr val="bg1"/>
          </a:solidFill>
        </p:spPr>
        <p:txBody>
          <a:bodyPr vert="horz" lIns="0" tIns="96012" rIns="96012" bIns="96012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A8276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enabling high-frequency operation &amp; increased power density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8481" y="1136192"/>
            <a:ext cx="12200481" cy="2148792"/>
            <a:chOff x="4961" y="1031301"/>
            <a:chExt cx="12187039" cy="21487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8" r="-327" b="43266"/>
            <a:stretch/>
          </p:blipFill>
          <p:spPr>
            <a:xfrm>
              <a:off x="4961" y="1031301"/>
              <a:ext cx="6156000" cy="2106712"/>
            </a:xfrm>
            <a:prstGeom prst="rect">
              <a:avLst/>
            </a:prstGeom>
          </p:spPr>
        </p:pic>
        <p:pic>
          <p:nvPicPr>
            <p:cNvPr id="2066" name="Picture 18" descr="https://brandportal.infineon.com/media/cache/lowres/assets/11/146/63d22db0c6973.tif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t="24983" r="5310" b="31882"/>
            <a:stretch/>
          </p:blipFill>
          <p:spPr bwMode="auto">
            <a:xfrm>
              <a:off x="6114680" y="1037281"/>
              <a:ext cx="6077320" cy="2100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Isosceles Triangle 26"/>
            <p:cNvSpPr/>
            <p:nvPr/>
          </p:nvSpPr>
          <p:spPr bwMode="auto">
            <a:xfrm>
              <a:off x="119336" y="2255437"/>
              <a:ext cx="12072664" cy="924656"/>
            </a:xfrm>
            <a:prstGeom prst="triangle">
              <a:avLst>
                <a:gd name="adj" fmla="val 78439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60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2855640" y="3284984"/>
            <a:ext cx="626469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CoolGaN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™ targets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consumer &amp; industrial applications</a:t>
            </a:r>
          </a:p>
        </p:txBody>
      </p:sp>
      <p:pic>
        <p:nvPicPr>
          <p:cNvPr id="4098" name="Picture 2" descr="https://brandportal.infineon.com/media/cache/lowres/assets/07/087/643d5c155c45b.eps.pn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01" y="3933056"/>
            <a:ext cx="1259923" cy="1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randportal.infineon.com/media/cache/lowres/assets/06/170/643d5bba63695.eps.png">
            <a:extLst>
              <a:ext uri="{FF2B5EF4-FFF2-40B4-BE49-F238E27FC236}">
                <a16:creationId xmlns:a16="http://schemas.microsoft.com/office/drawing/2014/main" id="{3A1C59E9-714F-4D5A-9234-17FBA83C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82" y="4514865"/>
            <a:ext cx="1259923" cy="12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8230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7">
            <a:extLst>
              <a:ext uri="{FF2B5EF4-FFF2-40B4-BE49-F238E27FC236}">
                <a16:creationId xmlns:a16="http://schemas.microsoft.com/office/drawing/2014/main" id="{EF8019AF-1660-4256-B5A3-55CA903B55B0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1"/>
            </p:custDataLst>
          </p:nvPr>
        </p:nvSpPr>
        <p:spPr>
          <a:xfrm>
            <a:off x="9308760" y="2780975"/>
            <a:ext cx="2517077" cy="1939782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953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>
                <a:solidFill>
                  <a:srgbClr val="000000"/>
                </a:solidFill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  <a:endParaRPr lang="en-US" sz="1600" b="0" i="0" u="none" baseline="0" dirty="0">
              <a:solidFill>
                <a:srgbClr val="000000"/>
              </a:solidFill>
              <a:latin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hteck 7">
            <a:extLst>
              <a:ext uri="{FF2B5EF4-FFF2-40B4-BE49-F238E27FC236}">
                <a16:creationId xmlns:a16="http://schemas.microsoft.com/office/drawing/2014/main" id="{2606A90F-8CD6-4438-88B3-BF5A1A224698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2"/>
            </p:custDataLst>
          </p:nvPr>
        </p:nvSpPr>
        <p:spPr>
          <a:xfrm>
            <a:off x="3387790" y="2918146"/>
            <a:ext cx="2517077" cy="1939782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953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>
                <a:solidFill>
                  <a:srgbClr val="000000"/>
                </a:solidFill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  <a:endParaRPr lang="en-US" sz="1600" b="0" i="0" u="none" baseline="0" dirty="0">
              <a:solidFill>
                <a:srgbClr val="000000"/>
              </a:solidFill>
              <a:latin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hteck 7">
            <a:extLst>
              <a:ext uri="{FF2B5EF4-FFF2-40B4-BE49-F238E27FC236}">
                <a16:creationId xmlns:a16="http://schemas.microsoft.com/office/drawing/2014/main" id="{C18AF436-C394-4AC0-9E01-17E3B6E53E59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3"/>
            </p:custDataLst>
          </p:nvPr>
        </p:nvSpPr>
        <p:spPr>
          <a:xfrm>
            <a:off x="6288248" y="2786135"/>
            <a:ext cx="2597213" cy="1960606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953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baseline="0">
                <a:solidFill>
                  <a:srgbClr val="000000"/>
                </a:solidFill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  <a:endParaRPr lang="en-US" sz="1400" b="0" i="0" u="none" baseline="0" dirty="0">
              <a:solidFill>
                <a:srgbClr val="000000"/>
              </a:solidFill>
              <a:latin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65" name="Rechteck 7">
            <a:extLst>
              <a:ext uri="{FF2B5EF4-FFF2-40B4-BE49-F238E27FC236}">
                <a16:creationId xmlns:a16="http://schemas.microsoft.com/office/drawing/2014/main" id="{0234A09D-F8A6-4A6B-9617-B8D75D0A2416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4"/>
            </p:custDataLst>
          </p:nvPr>
        </p:nvSpPr>
        <p:spPr>
          <a:xfrm>
            <a:off x="9295202" y="2769505"/>
            <a:ext cx="2450377" cy="1956652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5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29A08-B983-492B-BF60-186DB105E3D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63352" y="238767"/>
            <a:ext cx="9852198" cy="720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CoolGaN™ Transistor 650 V G5 </a:t>
            </a:r>
            <a:r>
              <a:rPr lang="en-US" dirty="0"/>
              <a:t>with best-in-class FOMs</a:t>
            </a:r>
            <a:br>
              <a:rPr lang="en-US" dirty="0"/>
            </a:br>
            <a:r>
              <a:rPr lang="en-US" sz="2000" b="0" dirty="0"/>
              <a:t>Highest efficiency at increased switching frequencies between technologies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D92EA1-3471-4267-8E2A-4513069106E6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6240016" y="2621960"/>
            <a:ext cx="2700000" cy="2246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B847C-29D5-4DD5-88AB-EFDD83AAF39B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35360" y="2621960"/>
            <a:ext cx="2700000" cy="2246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7D998A-2892-4E7F-A8CF-23DFABC7DE6E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6211780" y="2185613"/>
            <a:ext cx="2250944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oss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. 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[nC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51E4C4-E44B-4C26-AF9B-95A74B6AFBC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316082" y="2190206"/>
            <a:ext cx="2736302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oss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typ. 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[µJ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C00A4-92D9-427E-A406-D1DA364326B4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6211780" y="5037864"/>
            <a:ext cx="2765426" cy="7621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Enables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 better soft-switching performance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(e.g., LLC), and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reduction of passives, thus increased power density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F7E294-1C8D-4549-AE1F-6B9A48932B75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35360" y="5037864"/>
            <a:ext cx="2717024" cy="7621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Enables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lowest switching losses in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hard-switching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topologies (e.g., classic boost PFC, inverters)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5584F9-0809-4BBD-B34F-B44FD34C4C05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9192344" y="5068476"/>
            <a:ext cx="2699999" cy="7315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Enables usage in topologies with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 repetitive commutation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(e.g. CCM totem pole PFC, bidirectional switching) </a:t>
            </a:r>
          </a:p>
        </p:txBody>
      </p:sp>
      <p:sp>
        <p:nvSpPr>
          <p:cNvPr id="28" name="Pentagon 58">
            <a:extLst>
              <a:ext uri="{FF2B5EF4-FFF2-40B4-BE49-F238E27FC236}">
                <a16:creationId xmlns:a16="http://schemas.microsoft.com/office/drawing/2014/main" id="{57C8B38E-C4C3-4715-82BE-C390EEA6F5C6}"/>
              </a:ext>
            </a:extLst>
          </p:cNvPr>
          <p:cNvSpPr/>
          <p:nvPr/>
        </p:nvSpPr>
        <p:spPr bwMode="auto">
          <a:xfrm>
            <a:off x="338038" y="5979932"/>
            <a:ext cx="11623523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CoolGaN™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with outstanding FOM supports highly efficient fast switching operation &amp; enables lowest switching and reduced driving losses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2681A5E-DE65-4AAD-9DD1-0E58FE6FCA6E}"/>
              </a:ext>
            </a:extLst>
          </p:cNvPr>
          <p:cNvGraphicFramePr>
            <a:graphicFrameLocks noGrp="1"/>
          </p:cNvGraphicFramePr>
          <p:nvPr/>
        </p:nvGraphicFramePr>
        <p:xfrm>
          <a:off x="335359" y="982437"/>
          <a:ext cx="11504643" cy="1202697"/>
        </p:xfrm>
        <a:graphic>
          <a:graphicData uri="http://schemas.openxmlformats.org/drawingml/2006/table">
            <a:tbl>
              <a:tblPr/>
              <a:tblGrid>
                <a:gridCol w="2393748">
                  <a:extLst>
                    <a:ext uri="{9D8B030D-6E8A-4147-A177-3AD203B41FA5}">
                      <a16:colId xmlns:a16="http://schemas.microsoft.com/office/drawing/2014/main" val="3125615072"/>
                    </a:ext>
                  </a:extLst>
                </a:gridCol>
                <a:gridCol w="2320469">
                  <a:extLst>
                    <a:ext uri="{9D8B030D-6E8A-4147-A177-3AD203B41FA5}">
                      <a16:colId xmlns:a16="http://schemas.microsoft.com/office/drawing/2014/main" val="1659659"/>
                    </a:ext>
                  </a:extLst>
                </a:gridCol>
                <a:gridCol w="1929653">
                  <a:extLst>
                    <a:ext uri="{9D8B030D-6E8A-4147-A177-3AD203B41FA5}">
                      <a16:colId xmlns:a16="http://schemas.microsoft.com/office/drawing/2014/main" val="2184805218"/>
                    </a:ext>
                  </a:extLst>
                </a:gridCol>
                <a:gridCol w="1489986">
                  <a:extLst>
                    <a:ext uri="{9D8B030D-6E8A-4147-A177-3AD203B41FA5}">
                      <a16:colId xmlns:a16="http://schemas.microsoft.com/office/drawing/2014/main" val="2782676937"/>
                    </a:ext>
                  </a:extLst>
                </a:gridCol>
                <a:gridCol w="1807524">
                  <a:extLst>
                    <a:ext uri="{9D8B030D-6E8A-4147-A177-3AD203B41FA5}">
                      <a16:colId xmlns:a16="http://schemas.microsoft.com/office/drawing/2014/main" val="1016988527"/>
                    </a:ext>
                  </a:extLst>
                </a:gridCol>
                <a:gridCol w="1563263">
                  <a:extLst>
                    <a:ext uri="{9D8B030D-6E8A-4147-A177-3AD203B41FA5}">
                      <a16:colId xmlns:a16="http://schemas.microsoft.com/office/drawing/2014/main" val="4129225835"/>
                    </a:ext>
                  </a:extLst>
                </a:gridCol>
              </a:tblGrid>
              <a:tr h="30802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Voltage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DS(on)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*E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DS(on)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*Q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DS(on)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*Q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DS(on)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*Q</a:t>
                      </a:r>
                      <a:r>
                        <a:rPr lang="en-US" sz="12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176148"/>
                  </a:ext>
                </a:extLst>
              </a:tr>
              <a:tr h="298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Silicon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024376"/>
                  </a:ext>
                </a:extLst>
              </a:tr>
              <a:tr h="298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035707"/>
                  </a:ext>
                </a:extLst>
              </a:tr>
              <a:tr h="298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GaN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91%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538714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5F5F2FB5-74DB-415E-ACB9-69EDC275C258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7688" y="2617940"/>
            <a:ext cx="2700000" cy="2246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42161E-C727-488B-AA58-022532B3415B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3179723" y="2185614"/>
            <a:ext cx="2693418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. [nC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]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D788DC-C317-47BA-94A8-3602EBAC347F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3267522" y="5037864"/>
            <a:ext cx="2729120" cy="7621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Enables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reduced driving losses,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especially at light-load conditions</a:t>
            </a:r>
          </a:p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Verdana" pitchFamily="34" charset="0"/>
                <a:cs typeface="Verdana" pitchFamily="34" charset="0"/>
              </a:rPr>
              <a:t>Allows to reach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Verdana" pitchFamily="34" charset="0"/>
                <a:cs typeface="Verdana" pitchFamily="34" charset="0"/>
              </a:rPr>
              <a:t>higher efficiency at increased frequency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594AA8-75BE-48D7-B2AB-C1FA644A16C5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9140003" y="2177861"/>
            <a:ext cx="2250944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rr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. 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[nC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28D327-8F8C-4C53-A77E-6239E12D0CF5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9140003" y="2632832"/>
            <a:ext cx="2700000" cy="2246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7D8E82EF-FD28-450A-A476-90A837DFA166}"/>
              </a:ext>
            </a:extLst>
          </p:cNvPr>
          <p:cNvSpPr/>
          <p:nvPr/>
        </p:nvSpPr>
        <p:spPr bwMode="auto">
          <a:xfrm>
            <a:off x="5652542" y="4483934"/>
            <a:ext cx="958620" cy="1030912"/>
          </a:xfrm>
          <a:prstGeom prst="star6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highest power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density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4AB801-F8F5-458B-B63E-6CAAC008179D}"/>
              </a:ext>
            </a:extLst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82" y="2461225"/>
            <a:ext cx="2407006" cy="1935550"/>
          </a:xfrm>
          <a:prstGeom prst="rect">
            <a:avLst/>
          </a:prstGeom>
        </p:spPr>
      </p:pic>
      <p:graphicFrame>
        <p:nvGraphicFramePr>
          <p:cNvPr id="33" name="Column">
            <a:extLst>
              <a:ext uri="{FF2B5EF4-FFF2-40B4-BE49-F238E27FC236}">
                <a16:creationId xmlns:a16="http://schemas.microsoft.com/office/drawing/2014/main" id="{FFF748CE-2B3F-4F7F-9EFB-8ABDF1070206}"/>
              </a:ext>
            </a:extLst>
          </p:cNvPr>
          <p:cNvGraphicFramePr>
            <a:graphicFrameLocks/>
          </p:cNvGraphicFramePr>
          <p:nvPr>
            <p:custDataLst>
              <p:tags r:id="rId18"/>
            </p:custDataLst>
          </p:nvPr>
        </p:nvGraphicFramePr>
        <p:xfrm>
          <a:off x="652285" y="2880821"/>
          <a:ext cx="2450377" cy="1956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40" name="Column">
            <a:extLst>
              <a:ext uri="{FF2B5EF4-FFF2-40B4-BE49-F238E27FC236}">
                <a16:creationId xmlns:a16="http://schemas.microsoft.com/office/drawing/2014/main" id="{627C6400-6F1F-4848-8688-F900271CCE5C}"/>
              </a:ext>
            </a:extLst>
          </p:cNvPr>
          <p:cNvGraphicFramePr>
            <a:graphicFrameLocks/>
          </p:cNvGraphicFramePr>
          <p:nvPr>
            <p:custDataLst>
              <p:tags r:id="rId19"/>
            </p:custDataLst>
          </p:nvPr>
        </p:nvGraphicFramePr>
        <p:xfrm>
          <a:off x="3387790" y="2918146"/>
          <a:ext cx="2517077" cy="193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1" name="Column">
            <a:extLst>
              <a:ext uri="{FF2B5EF4-FFF2-40B4-BE49-F238E27FC236}">
                <a16:creationId xmlns:a16="http://schemas.microsoft.com/office/drawing/2014/main" id="{777814CB-3812-4154-B30E-6CEA2A3003F5}"/>
              </a:ext>
            </a:extLst>
          </p:cNvPr>
          <p:cNvGraphicFramePr>
            <a:graphicFrameLocks/>
          </p:cNvGraphicFramePr>
          <p:nvPr>
            <p:custDataLst>
              <p:tags r:id="rId20"/>
            </p:custDataLst>
          </p:nvPr>
        </p:nvGraphicFramePr>
        <p:xfrm>
          <a:off x="6288248" y="2786135"/>
          <a:ext cx="2597213" cy="196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43" name="Column">
            <a:extLst>
              <a:ext uri="{FF2B5EF4-FFF2-40B4-BE49-F238E27FC236}">
                <a16:creationId xmlns:a16="http://schemas.microsoft.com/office/drawing/2014/main" id="{B1DFA7BD-E23C-466C-8695-6C0A8CB772DE}"/>
              </a:ext>
            </a:extLst>
          </p:cNvPr>
          <p:cNvGraphicFramePr>
            <a:graphicFrameLocks/>
          </p:cNvGraphicFramePr>
          <p:nvPr>
            <p:custDataLst>
              <p:tags r:id="rId21"/>
            </p:custDataLst>
          </p:nvPr>
        </p:nvGraphicFramePr>
        <p:xfrm>
          <a:off x="9308760" y="2780975"/>
          <a:ext cx="2517077" cy="193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</p:spTree>
    <p:extLst>
      <p:ext uri="{BB962C8B-B14F-4D97-AF65-F5344CB8AC3E}">
        <p14:creationId xmlns:p14="http://schemas.microsoft.com/office/powerpoint/2010/main" val="4099820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7">
            <a:extLst>
              <a:ext uri="{FF2B5EF4-FFF2-40B4-BE49-F238E27FC236}">
                <a16:creationId xmlns:a16="http://schemas.microsoft.com/office/drawing/2014/main" id="{8535CAD3-20DB-48FF-86A1-13108F2EB8EB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1"/>
            </p:custDataLst>
          </p:nvPr>
        </p:nvSpPr>
        <p:spPr>
          <a:xfrm>
            <a:off x="8443838" y="1553344"/>
            <a:ext cx="3439656" cy="2834728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5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</a:p>
        </p:txBody>
      </p:sp>
      <p:sp>
        <p:nvSpPr>
          <p:cNvPr id="29" name="Rechteck 7">
            <a:extLst>
              <a:ext uri="{FF2B5EF4-FFF2-40B4-BE49-F238E27FC236}">
                <a16:creationId xmlns:a16="http://schemas.microsoft.com/office/drawing/2014/main" id="{38476028-EEC3-4C2E-BAC0-F6AF947790CC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2"/>
            </p:custDataLst>
          </p:nvPr>
        </p:nvSpPr>
        <p:spPr>
          <a:xfrm>
            <a:off x="4381642" y="1566735"/>
            <a:ext cx="3376349" cy="2813625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5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</a:p>
        </p:txBody>
      </p:sp>
      <p:sp>
        <p:nvSpPr>
          <p:cNvPr id="24" name="Rechteck 7">
            <a:extLst>
              <a:ext uri="{FF2B5EF4-FFF2-40B4-BE49-F238E27FC236}">
                <a16:creationId xmlns:a16="http://schemas.microsoft.com/office/drawing/2014/main" id="{AD776B87-90CE-4F62-88D7-8A9A5705C22B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3"/>
            </p:custDataLst>
          </p:nvPr>
        </p:nvSpPr>
        <p:spPr>
          <a:xfrm>
            <a:off x="333675" y="1590039"/>
            <a:ext cx="3481727" cy="2736554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5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FD088-CBE1-4AEA-A4EC-9C34E288979B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35360" y="4673399"/>
            <a:ext cx="3600398" cy="114004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Transistor 650 V G5 with best-in-class Q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Enables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reduced driving losses,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especially at light-load conditions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95D5F-00AD-4681-8D2E-73156457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9845504" cy="720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CoolGaN™ Transistor 650 V G5 </a:t>
            </a:r>
            <a:r>
              <a:rPr lang="en-US" dirty="0"/>
              <a:t>with best-in-class FOMs</a:t>
            </a:r>
            <a:br>
              <a:rPr lang="en-US" dirty="0"/>
            </a:br>
            <a:r>
              <a:rPr lang="en-US" sz="2000" b="0" dirty="0"/>
              <a:t>Highest efficiency at increased switching frequencies between competition </a:t>
            </a:r>
            <a:r>
              <a:rPr lang="en-US" sz="20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DAC9A-B6C0-43F7-ABC3-46FB18518BC7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35360" y="1041268"/>
            <a:ext cx="3312368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. [nC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]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7233F2-42D5-4632-B413-53276C0CF5E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4314152" y="4673399"/>
            <a:ext cx="3600398" cy="114004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171450" lvl="0" indent="-171450" defTabSz="576000" eaLnBrk="0" hangingPunct="0">
              <a:lnSpc>
                <a:spcPct val="120000"/>
              </a:lnSpc>
              <a:buClr>
                <a:srgbClr val="0A8276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</a:t>
            </a:r>
            <a:r>
              <a:rPr lang="en-US" sz="1200" dirty="0">
                <a:solidFill>
                  <a:srgbClr val="1D1D1D"/>
                </a:solidFill>
                <a:latin typeface="Arial"/>
              </a:rPr>
              <a:t>Transistor 650 V G5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with best-in-class Q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oss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Enables better soft-switching performance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(e.g., LLC),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reduction of passives, thus increased power density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4720B-892A-4C54-9BBF-82FD1C41B05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180284" y="1116520"/>
            <a:ext cx="3892379" cy="5152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1D21E-FECF-41CB-9635-45AC6BB6D4F5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8292942" y="4673399"/>
            <a:ext cx="3606979" cy="114004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171450" lvl="0" indent="-171450" defTabSz="576000" eaLnBrk="0" hangingPunct="0">
              <a:lnSpc>
                <a:spcPct val="120000"/>
              </a:lnSpc>
              <a:buClr>
                <a:srgbClr val="0A8276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</a:t>
            </a:r>
            <a:r>
              <a:rPr lang="en-US" sz="1200" dirty="0">
                <a:solidFill>
                  <a:srgbClr val="1D1D1D"/>
                </a:solidFill>
                <a:latin typeface="Arial"/>
              </a:rPr>
              <a:t>Transistor 650 V G5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with best-in-class E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oss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Enabling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lowest switching losses 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hard-switching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topologies (e.g., classic boost PFC, inverters)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B9C148-5DC6-4BF6-BB47-73EBDBED5143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4277104" y="1058812"/>
            <a:ext cx="2250944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oss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. 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[nC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FAD6F6-F5F4-4377-9DB3-0F8C8B278E7D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8256242" y="1073794"/>
            <a:ext cx="2736302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oss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x R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n) typ. 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[µJ x m</a:t>
            </a:r>
            <a:r>
              <a:rPr kumimoji="0" lang="el-GR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Ω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]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5E41DC-5E6A-46EE-8114-49FF5F8A1DC2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28779" y="1533593"/>
            <a:ext cx="3606979" cy="30809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29D1FF-B1D6-49CA-B1C1-63FBF02FD65F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4314152" y="1533593"/>
            <a:ext cx="3606979" cy="30809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C9E204-D188-4552-8770-F2C6025EEFAD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8279896" y="1532892"/>
            <a:ext cx="3606979" cy="30809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Pentagon 58">
            <a:extLst>
              <a:ext uri="{FF2B5EF4-FFF2-40B4-BE49-F238E27FC236}">
                <a16:creationId xmlns:a16="http://schemas.microsoft.com/office/drawing/2014/main" id="{3AA4BCB6-5762-4B04-B5DE-EE2A32F544E9}"/>
              </a:ext>
            </a:extLst>
          </p:cNvPr>
          <p:cNvSpPr/>
          <p:nvPr/>
        </p:nvSpPr>
        <p:spPr bwMode="auto">
          <a:xfrm>
            <a:off x="335360" y="5953495"/>
            <a:ext cx="11623523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CoolGaN™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to reach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higher efficiency at increased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supporting size reduction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power density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A6FA9-8BD3-4CDB-BB79-12F20620F671}"/>
              </a:ext>
            </a:extLst>
          </p:cNvPr>
          <p:cNvSpPr/>
          <p:nvPr/>
        </p:nvSpPr>
        <p:spPr>
          <a:xfrm>
            <a:off x="411315" y="4275258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7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700" dirty="0">
                <a:solidFill>
                  <a:srgbClr val="1D1D1D"/>
                </a:solidFill>
                <a:latin typeface="Arial"/>
              </a:rPr>
              <a:t>.</a:t>
            </a:r>
          </a:p>
          <a:p>
            <a:r>
              <a:rPr lang="en-US" sz="700" dirty="0">
                <a:solidFill>
                  <a:srgbClr val="1D1D1D"/>
                </a:solidFill>
                <a:latin typeface="Arial"/>
              </a:rPr>
              <a:t>650 V G5 </a:t>
            </a:r>
            <a:endParaRPr lang="en-IN" sz="7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510AE5-ADCC-4C1B-9DF1-7FD07F3EDC39}"/>
              </a:ext>
            </a:extLst>
          </p:cNvPr>
          <p:cNvSpPr/>
          <p:nvPr/>
        </p:nvSpPr>
        <p:spPr>
          <a:xfrm>
            <a:off x="1285418" y="4277244"/>
            <a:ext cx="670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7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700" baseline="30000" dirty="0">
                <a:solidFill>
                  <a:srgbClr val="1D1D1D"/>
                </a:solidFill>
                <a:latin typeface="Arial"/>
              </a:rPr>
              <a:t>  </a:t>
            </a:r>
          </a:p>
          <a:p>
            <a:r>
              <a:rPr lang="en-US" sz="700" dirty="0">
                <a:solidFill>
                  <a:srgbClr val="1D1D1D"/>
                </a:solidFill>
                <a:latin typeface="Arial"/>
              </a:rPr>
              <a:t>600 V G1 </a:t>
            </a:r>
            <a:endParaRPr lang="en-IN" sz="700" dirty="0"/>
          </a:p>
        </p:txBody>
      </p:sp>
      <p:graphicFrame>
        <p:nvGraphicFramePr>
          <p:cNvPr id="46" name="Column">
            <a:extLst>
              <a:ext uri="{FF2B5EF4-FFF2-40B4-BE49-F238E27FC236}">
                <a16:creationId xmlns:a16="http://schemas.microsoft.com/office/drawing/2014/main" id="{85209FC5-07F3-44CA-8297-7927DE8472A2}"/>
              </a:ext>
            </a:extLst>
          </p:cNvPr>
          <p:cNvGraphicFramePr>
            <a:graphicFrameLocks/>
          </p:cNvGraphicFramePr>
          <p:nvPr>
            <p:custDataLst>
              <p:tags r:id="rId14"/>
            </p:custDataLst>
          </p:nvPr>
        </p:nvGraphicFramePr>
        <p:xfrm>
          <a:off x="333675" y="1590039"/>
          <a:ext cx="3481727" cy="2736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47" name="Column">
            <a:extLst>
              <a:ext uri="{FF2B5EF4-FFF2-40B4-BE49-F238E27FC236}">
                <a16:creationId xmlns:a16="http://schemas.microsoft.com/office/drawing/2014/main" id="{6A17A369-B1B6-4727-9881-45E337ED8511}"/>
              </a:ext>
            </a:extLst>
          </p:cNvPr>
          <p:cNvGraphicFramePr>
            <a:graphicFrameLocks/>
          </p:cNvGraphicFramePr>
          <p:nvPr>
            <p:custDataLst>
              <p:tags r:id="rId15"/>
            </p:custDataLst>
          </p:nvPr>
        </p:nvGraphicFramePr>
        <p:xfrm>
          <a:off x="4381642" y="1566735"/>
          <a:ext cx="3376349" cy="281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48" name="Column">
            <a:extLst>
              <a:ext uri="{FF2B5EF4-FFF2-40B4-BE49-F238E27FC236}">
                <a16:creationId xmlns:a16="http://schemas.microsoft.com/office/drawing/2014/main" id="{2E904B0A-7534-4CD3-9914-FDBF3AF4FFA4}"/>
              </a:ext>
            </a:extLst>
          </p:cNvPr>
          <p:cNvGraphicFramePr>
            <a:graphicFrameLocks/>
          </p:cNvGraphicFramePr>
          <p:nvPr>
            <p:custDataLst>
              <p:tags r:id="rId16"/>
            </p:custDataLst>
          </p:nvPr>
        </p:nvGraphicFramePr>
        <p:xfrm>
          <a:off x="8443838" y="1553344"/>
          <a:ext cx="3439656" cy="283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C495F2DC-E173-4549-9C27-38C0B4253C14}"/>
              </a:ext>
            </a:extLst>
          </p:cNvPr>
          <p:cNvSpPr/>
          <p:nvPr/>
        </p:nvSpPr>
        <p:spPr>
          <a:xfrm>
            <a:off x="4353336" y="4327110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7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700" dirty="0">
                <a:solidFill>
                  <a:srgbClr val="1D1D1D"/>
                </a:solidFill>
                <a:latin typeface="Arial"/>
              </a:rPr>
              <a:t>.</a:t>
            </a:r>
          </a:p>
          <a:p>
            <a:r>
              <a:rPr lang="en-US" sz="700" dirty="0">
                <a:solidFill>
                  <a:srgbClr val="1D1D1D"/>
                </a:solidFill>
                <a:latin typeface="Arial"/>
              </a:rPr>
              <a:t> 650 V G5 </a:t>
            </a:r>
            <a:endParaRPr lang="en-IN" sz="7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999DE2-6F8A-4807-A74F-F56E37314BA0}"/>
              </a:ext>
            </a:extLst>
          </p:cNvPr>
          <p:cNvSpPr/>
          <p:nvPr/>
        </p:nvSpPr>
        <p:spPr>
          <a:xfrm>
            <a:off x="5075341" y="4329096"/>
            <a:ext cx="670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7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700" baseline="30000" dirty="0">
                <a:solidFill>
                  <a:srgbClr val="1D1D1D"/>
                </a:solidFill>
                <a:latin typeface="Arial"/>
              </a:rPr>
              <a:t>  </a:t>
            </a:r>
          </a:p>
          <a:p>
            <a:r>
              <a:rPr lang="en-US" sz="700" dirty="0">
                <a:solidFill>
                  <a:srgbClr val="1D1D1D"/>
                </a:solidFill>
                <a:latin typeface="Arial"/>
              </a:rPr>
              <a:t> 600 V G1 </a:t>
            </a:r>
            <a:endParaRPr lang="en-IN" sz="7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52598B-1330-40B8-A7AE-E0817225A392}"/>
              </a:ext>
            </a:extLst>
          </p:cNvPr>
          <p:cNvSpPr/>
          <p:nvPr/>
        </p:nvSpPr>
        <p:spPr>
          <a:xfrm>
            <a:off x="8469423" y="4337801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7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700" dirty="0">
                <a:solidFill>
                  <a:srgbClr val="1D1D1D"/>
                </a:solidFill>
                <a:latin typeface="Arial"/>
              </a:rPr>
              <a:t>.</a:t>
            </a:r>
          </a:p>
          <a:p>
            <a:r>
              <a:rPr lang="en-US" sz="700" dirty="0">
                <a:solidFill>
                  <a:srgbClr val="1D1D1D"/>
                </a:solidFill>
                <a:latin typeface="Arial"/>
              </a:rPr>
              <a:t> 650 V G5 </a:t>
            </a:r>
            <a:endParaRPr lang="en-IN" sz="7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D274C1F-6E9F-4CB5-BB70-9265242F8C3E}"/>
              </a:ext>
            </a:extLst>
          </p:cNvPr>
          <p:cNvSpPr/>
          <p:nvPr/>
        </p:nvSpPr>
        <p:spPr>
          <a:xfrm>
            <a:off x="9174802" y="4331474"/>
            <a:ext cx="670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7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700" baseline="30000" dirty="0">
                <a:solidFill>
                  <a:srgbClr val="1D1D1D"/>
                </a:solidFill>
                <a:latin typeface="Arial"/>
              </a:rPr>
              <a:t>  </a:t>
            </a:r>
          </a:p>
          <a:p>
            <a:r>
              <a:rPr lang="en-US" sz="700" dirty="0">
                <a:solidFill>
                  <a:srgbClr val="1D1D1D"/>
                </a:solidFill>
                <a:latin typeface="Arial"/>
              </a:rPr>
              <a:t> 600 V G1 </a:t>
            </a:r>
            <a:endParaRPr lang="en-IN" sz="7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A681A-11D9-401D-8D58-97A19F7C14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80" y="2973548"/>
            <a:ext cx="486050" cy="1790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96EC64-CF65-482C-B077-3DB0EC08AA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31" y="3207938"/>
            <a:ext cx="486050" cy="1790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3CCDB92-8F9E-4BC2-BEC1-278A0B1306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24" y="3093949"/>
            <a:ext cx="486050" cy="1790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F1EC9A8-7F48-4B38-B095-E05C53E93E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2" y="3204602"/>
            <a:ext cx="486050" cy="1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350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837039"/>
              </p:ext>
            </p:extLst>
          </p:nvPr>
        </p:nvGraphicFramePr>
        <p:xfrm>
          <a:off x="4799856" y="1891812"/>
          <a:ext cx="6871324" cy="274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6" name="Rechteck 7">
            <a:extLst>
              <a:ext uri="{FF2B5EF4-FFF2-40B4-BE49-F238E27FC236}">
                <a16:creationId xmlns:a16="http://schemas.microsoft.com/office/drawing/2014/main" id="{F135DBDC-13C8-405C-9412-4D03D50345D2}"/>
              </a:ext>
            </a:extLst>
          </p:cNvPr>
          <p:cNvSpPr>
            <a:spLocks noGrp="1" noRot="1" noEditPoints="1" noAdjustHandles="1" noChangeArrowheads="1" noChangeShapeType="1"/>
          </p:cNvSpPr>
          <p:nvPr>
            <p:custDataLst>
              <p:tags r:id="rId1"/>
            </p:custDataLst>
          </p:nvPr>
        </p:nvSpPr>
        <p:spPr>
          <a:xfrm>
            <a:off x="448812" y="1883761"/>
            <a:ext cx="3390418" cy="2940238"/>
          </a:xfrm>
          <a:prstGeom prst="rect">
            <a:avLst/>
          </a:prstGeom>
          <a:noFill/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5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Segoe UI Light" panose="020B0502040204020203" pitchFamily="34" charset="0"/>
              </a:rPr>
              <a:t>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5E34FE-0B99-4A2D-9F62-D349D71D4F9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CoolGaN™ Transistor 650 V G5 </a:t>
            </a:r>
            <a:r>
              <a:rPr lang="en-US" dirty="0"/>
              <a:t>with best-in-class FOMs</a:t>
            </a:r>
            <a:br>
              <a:rPr lang="en-US" dirty="0"/>
            </a:br>
            <a:r>
              <a:rPr lang="en-US" b="0" dirty="0"/>
              <a:t>base line for high efficiency at increased switching frequencies</a:t>
            </a:r>
            <a:r>
              <a:rPr lang="en-US" b="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AD93D-BDD7-4B37-8AE0-CFB597DB8DF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35360" y="5104885"/>
            <a:ext cx="3600398" cy="136364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171450" lvl="0" indent="-171450" defTabSz="576000" eaLnBrk="0" hangingPunct="0">
              <a:lnSpc>
                <a:spcPct val="120000"/>
              </a:lnSpc>
              <a:buClr>
                <a:srgbClr val="0A8276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CoolGaN™ </a:t>
            </a:r>
            <a:r>
              <a:rPr lang="en-US" sz="1200" dirty="0">
                <a:solidFill>
                  <a:srgbClr val="0A8276"/>
                </a:solidFill>
                <a:latin typeface="Arial"/>
              </a:rPr>
              <a:t>Transistor 650 V G5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with best-in-class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d_pulse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 rating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Allowing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wide range input voltages in PFC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topologies for design flexibility 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Robustness against line drop events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ensuring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stable operation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04D22B-F1EC-4D2A-A400-BE7EDA7FFD6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35360" y="1295916"/>
            <a:ext cx="2304256" cy="3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pulse @ 125°C </a:t>
            </a:r>
            <a:endParaRPr kumimoji="0" lang="en-US" sz="1400" b="0" i="0" u="none" strike="noStrike" kern="1200" cap="none" spc="0" normalizeH="0" baseline="-25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9ACF0-79B6-4183-85C4-79D6209E9EAF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4655839" y="1772817"/>
            <a:ext cx="7207381" cy="309634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47BFA-DB20-4351-9B91-0A34BDCC1E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19836" y="1247309"/>
            <a:ext cx="4365755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Dynamic &amp; thermal R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DS(on)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 comparison</a:t>
            </a:r>
          </a:p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T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c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cs typeface="Arial"/>
              </a:rPr>
              <a:t>=85°C, hard switching operation after 15 mins</a:t>
            </a:r>
            <a:endParaRPr kumimoji="0" lang="en-US" sz="800" b="1" i="0" u="none" strike="noStrike" kern="1200" cap="none" spc="0" normalizeH="0" baseline="-25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D0FA4-15A5-4340-858F-6584620E732D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4660855" y="5104885"/>
            <a:ext cx="7201105" cy="136364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CoolGaN™ Transistor 650 V G5 offer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smaller dynamic </a:t>
            </a:r>
            <a:r>
              <a:rPr lang="en-US" b="1" dirty="0">
                <a:solidFill>
                  <a:srgbClr val="0A8276"/>
                </a:solidFill>
                <a:latin typeface="Arial"/>
                <a:cs typeface="Arial"/>
              </a:rPr>
              <a:t>49 m</a:t>
            </a:r>
            <a:r>
              <a:rPr lang="el-GR" b="1" dirty="0">
                <a:solidFill>
                  <a:srgbClr val="0A82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I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&amp; thermal drift of R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DS(on)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over competition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CoolGaN™ offers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~ 20 % lower dynamic R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DS(on)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drift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compared to competition 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Enabling reduced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conduction losses &amp; better thermals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D9CE0-3FB7-43B0-B091-7BAACFD50FB1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328779" y="1788241"/>
            <a:ext cx="3606979" cy="32077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: Rounded Corners 29">
            <a:extLst>
              <a:ext uri="{FF2B5EF4-FFF2-40B4-BE49-F238E27FC236}">
                <a16:creationId xmlns:a16="http://schemas.microsoft.com/office/drawing/2014/main" id="{AE02EA6E-A75F-43F5-99DE-1AC7636DAF3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627948" y="2084496"/>
            <a:ext cx="936104" cy="223985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12000"/>
            </a:schemeClr>
          </a:solidFill>
          <a:ln w="28575" cap="flat" cmpd="sng" algn="ctr">
            <a:solidFill>
              <a:schemeClr val="accent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graphicFrame>
        <p:nvGraphicFramePr>
          <p:cNvPr id="21" name="Column">
            <a:extLst>
              <a:ext uri="{FF2B5EF4-FFF2-40B4-BE49-F238E27FC236}">
                <a16:creationId xmlns:a16="http://schemas.microsoft.com/office/drawing/2014/main" id="{0C319925-8B65-45A5-B358-7680C3BEBFF1}"/>
              </a:ext>
            </a:extLst>
          </p:cNvPr>
          <p:cNvGraphicFramePr>
            <a:graphicFrameLocks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835214467"/>
              </p:ext>
            </p:extLst>
          </p:nvPr>
        </p:nvGraphicFramePr>
        <p:xfrm>
          <a:off x="461573" y="1797197"/>
          <a:ext cx="3390418" cy="294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A1954AB2-B3DB-4784-9A5D-68A8E7A14C5B}"/>
              </a:ext>
            </a:extLst>
          </p:cNvPr>
          <p:cNvSpPr/>
          <p:nvPr/>
        </p:nvSpPr>
        <p:spPr>
          <a:xfrm>
            <a:off x="596321" y="4692482"/>
            <a:ext cx="736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8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800" dirty="0">
                <a:solidFill>
                  <a:srgbClr val="1D1D1D"/>
                </a:solidFill>
                <a:latin typeface="Arial"/>
              </a:rPr>
              <a:t>.</a:t>
            </a:r>
          </a:p>
          <a:p>
            <a:r>
              <a:rPr lang="en-US" sz="800" dirty="0">
                <a:solidFill>
                  <a:srgbClr val="1D1D1D"/>
                </a:solidFill>
                <a:latin typeface="Arial"/>
              </a:rPr>
              <a:t>650 V G5 </a:t>
            </a:r>
            <a:endParaRPr lang="en-IN" sz="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7AB412-A75C-4C15-8B58-96A53F7FCCF3}"/>
              </a:ext>
            </a:extLst>
          </p:cNvPr>
          <p:cNvSpPr/>
          <p:nvPr/>
        </p:nvSpPr>
        <p:spPr>
          <a:xfrm>
            <a:off x="1544193" y="4697128"/>
            <a:ext cx="74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1D1D1D"/>
                </a:solidFill>
                <a:latin typeface="Arial"/>
              </a:rPr>
              <a:t>CoolGaN</a:t>
            </a:r>
            <a:r>
              <a:rPr lang="en-US" sz="800" baseline="30000" dirty="0" err="1">
                <a:solidFill>
                  <a:srgbClr val="1D1D1D"/>
                </a:solidFill>
                <a:latin typeface="Arial"/>
              </a:rPr>
              <a:t>TM</a:t>
            </a:r>
            <a:r>
              <a:rPr lang="en-US" sz="800" baseline="30000" dirty="0">
                <a:solidFill>
                  <a:srgbClr val="1D1D1D"/>
                </a:solidFill>
                <a:latin typeface="Arial"/>
              </a:rPr>
              <a:t>  </a:t>
            </a:r>
          </a:p>
          <a:p>
            <a:r>
              <a:rPr lang="en-US" sz="800" dirty="0">
                <a:solidFill>
                  <a:srgbClr val="1D1D1D"/>
                </a:solidFill>
                <a:latin typeface="Arial"/>
              </a:rPr>
              <a:t>600 V G1 </a:t>
            </a:r>
            <a:endParaRPr lang="en-IN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547A7-4459-49CA-B3AA-082C300C90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6" y="2085856"/>
            <a:ext cx="486050" cy="1790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A8789D-8DBD-4013-A047-99FA9590B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55" y="2577371"/>
            <a:ext cx="486050" cy="1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0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C32B5FA-2C81-24EB-483B-8E3A29DC9BC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BB8E76DB-FA07-D3DC-46D2-1B2459DAD01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7C2E7200-096C-941A-925C-E405FAFCAE8E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0FBA25C5-B47D-2A2D-FF44-57A653EC9A04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6CF178FA-1F9A-A099-035E-9BA437E856A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78738FB6-33A5-DC0B-FBEA-2B1D0347E140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604FAEA0-3F37-4D4B-4F8C-461307D3EEF7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D23C9D4F-4977-B56E-B4A3-FA39E78DB27A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93C79403-F3F9-C6C1-19A5-A1C86F00E657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8A7D67EC-043C-C4D1-4752-E9C6AA45A38B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27F63516-081F-4F67-2DA3-4AA806FD4857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D00F6DA2-65A6-5494-7D79-84F532F9CC74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7C49D465-3524-7EB1-E130-B96C24E99856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3217EEFF-CBC8-660E-9DA4-53B288C7251E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5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+mn-lt"/>
                </a:rPr>
                <a:t>High voltage CoolGaN™ (650 - 700 V)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B266CD53-C95D-83D8-0D99-E8901A9B121E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00D8994D-4CDD-B699-5604-7FA78B3C7FCD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20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4E14275F-7801-A62A-D592-BAB3AF30D2C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3206E75A-6B7D-FC31-8ADC-4E7DBB52DF12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031FB711-0240-64D3-B16B-C33FF0736CCA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8371AA32-BF76-2EB8-E7BB-82CA28B98487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solidFill>
                    <a:schemeClr val="tx2"/>
                  </a:solidFill>
                  <a:latin typeface="+mn-lt"/>
                </a:rPr>
                <a:t>Value proposition of HV GaN in SMPS</a:t>
              </a:r>
              <a:endParaRPr lang="de-DE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876F439B-F59B-27C6-14D6-4DAC1E48B5FC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4646F2B8-3C8D-4716-8AD1-D1C8A199FDFA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solidFill>
                    <a:schemeClr val="tx2"/>
                  </a:solidFill>
                  <a:latin typeface="+mn-lt"/>
                </a:rPr>
                <a:t>26</a:t>
              </a:r>
              <a:endParaRPr lang="de-DE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85852A42-5660-E901-1C56-93B4552AF9F0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3FEBE151-73D1-8064-A244-275F4BA8C18B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3D7BB7C4-71AB-A4B5-8A03-1EB360E8C2B9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75C847AF-BE7A-5DF2-36AA-3613D8697343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5B38B08C-BAC1-6645-C96C-09D840C7E5C4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72EE0FD8-862A-2776-B9AF-C319BE369069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50A12CAA-B7EF-DC2E-2F36-D56171664CD7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3D3C4821-602D-BB16-F71D-144AFC350E32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6966D9DB-13E7-8F1F-5B9F-13304DD01E8A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107F9D21-940B-FD01-539E-3859CCE3EDE2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61226E2E-06DC-0345-6286-AB86E7531C4E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15DDA7F7-5C61-4B65-290A-8EBFC003AD44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33D96D4E-275C-66A4-055D-3CCEE9EB6318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0BAD3DB9-9F69-B6D2-368F-ED81CF68C3D7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8472C85F-A198-E7CE-E62D-2B9495445E9C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58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8379BC-974D-4D62-974B-9C35706E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74" y="406329"/>
            <a:ext cx="10044773" cy="720000"/>
          </a:xfrm>
        </p:spPr>
        <p:txBody>
          <a:bodyPr/>
          <a:lstStyle/>
          <a:p>
            <a:r>
              <a:rPr lang="en-US" dirty="0"/>
              <a:t>3.4 kW CCM </a:t>
            </a:r>
            <a:r>
              <a:rPr lang="en-GB" dirty="0"/>
              <a:t>totem-pole PFC evaluation board</a:t>
            </a:r>
            <a:br>
              <a:rPr lang="en-GB" dirty="0"/>
            </a:br>
            <a:r>
              <a:rPr lang="en-US" sz="2000" b="0" dirty="0">
                <a:solidFill>
                  <a:srgbClr val="0A8276"/>
                </a:solidFill>
              </a:rPr>
              <a:t>CoolGaN™ Transistor 650 V G5 offers better application performance than previous CoolGaN™ generations</a:t>
            </a:r>
            <a:endParaRPr lang="en-US" dirty="0">
              <a:solidFill>
                <a:srgbClr val="0A827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4568DB-BF6D-415F-AF16-6B2C22949440}"/>
              </a:ext>
            </a:extLst>
          </p:cNvPr>
          <p:cNvSpPr/>
          <p:nvPr/>
        </p:nvSpPr>
        <p:spPr bwMode="auto">
          <a:xfrm>
            <a:off x="6861397" y="4444992"/>
            <a:ext cx="4997519" cy="186432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85750" marR="0" lvl="0" indent="-2857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Transistor 650 V G5 performance is better </a:t>
            </a:r>
            <a:r>
              <a:rPr lang="en-US" dirty="0">
                <a:solidFill>
                  <a:srgbClr val="1D1D1D"/>
                </a:solidFill>
                <a:latin typeface="Arial"/>
                <a:cs typeface="Arial"/>
              </a:rPr>
              <a:t>than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 previous CoolGaN™ generations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 defTabSz="576000" eaLnBrk="0" hangingPunct="0">
              <a:lnSpc>
                <a:spcPct val="120000"/>
              </a:lnSpc>
              <a:buClr>
                <a:srgbClr val="0A8276"/>
              </a:buCl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Transistor 650 V G5 drop-in replacement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D1D1D"/>
                </a:solidFill>
                <a:latin typeface="Arial"/>
              </a:rPr>
              <a:t>previous CoolGaN™ generations</a:t>
            </a:r>
            <a:r>
              <a:rPr lang="en-US" b="1" dirty="0">
                <a:solidFill>
                  <a:srgbClr val="1D1D1D"/>
                </a:solidFill>
                <a:latin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 plug &amp; play conversion of existing designs</a:t>
            </a:r>
          </a:p>
          <a:p>
            <a:pPr marL="285750" lvl="0" indent="-285750" defTabSz="576000" eaLnBrk="0" hangingPunct="0">
              <a:lnSpc>
                <a:spcPct val="120000"/>
              </a:lnSpc>
              <a:buClr>
                <a:srgbClr val="0A8276"/>
              </a:buCl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</a:t>
            </a:r>
            <a:r>
              <a:rPr lang="en-US" dirty="0">
                <a:solidFill>
                  <a:srgbClr val="1D1D1D"/>
                </a:solidFill>
                <a:latin typeface="Arial"/>
              </a:rPr>
              <a:t>Transistor 650 V G5 </a:t>
            </a:r>
            <a:r>
              <a:rPr lang="en-US" dirty="0">
                <a:solidFill>
                  <a:srgbClr val="1D1D1D"/>
                </a:solidFill>
                <a:latin typeface="Arial"/>
                <a:cs typeface="Arial"/>
              </a:rPr>
              <a:t>offers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 better performance over competition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6287CB-5016-436D-990E-4C1EB7A3F1F9}"/>
              </a:ext>
            </a:extLst>
          </p:cNvPr>
          <p:cNvSpPr/>
          <p:nvPr/>
        </p:nvSpPr>
        <p:spPr bwMode="auto">
          <a:xfrm>
            <a:off x="301363" y="1199385"/>
            <a:ext cx="3409853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Efficiency comparison at highline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CD639-28D6-43CD-8E55-D6A8E6DCD666}"/>
              </a:ext>
            </a:extLst>
          </p:cNvPr>
          <p:cNvGrpSpPr/>
          <p:nvPr/>
        </p:nvGrpSpPr>
        <p:grpSpPr>
          <a:xfrm>
            <a:off x="8005088" y="2476899"/>
            <a:ext cx="3473948" cy="1864328"/>
            <a:chOff x="7806628" y="2674281"/>
            <a:chExt cx="3473948" cy="2238328"/>
          </a:xfrm>
        </p:grpSpPr>
        <p:pic>
          <p:nvPicPr>
            <p:cNvPr id="11" name="Picture 7" descr="C:\Users\epersso1\Documents\Application Notes\3.4 kW GaN PFC application note\TP w GaN 2.png">
              <a:extLst>
                <a:ext uri="{FF2B5EF4-FFF2-40B4-BE49-F238E27FC236}">
                  <a16:creationId xmlns:a16="http://schemas.microsoft.com/office/drawing/2014/main" id="{82514D12-542B-43F7-A43D-174BE23C1158}"/>
                </a:ext>
              </a:extLst>
            </p:cNvPr>
            <p:cNvPicPr/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628" y="2674281"/>
              <a:ext cx="3473948" cy="223832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B464B4-15AC-4E72-9259-CBC222739310}"/>
                </a:ext>
              </a:extLst>
            </p:cNvPr>
            <p:cNvSpPr/>
            <p:nvPr/>
          </p:nvSpPr>
          <p:spPr bwMode="auto">
            <a:xfrm>
              <a:off x="9360156" y="2780928"/>
              <a:ext cx="624276" cy="1177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60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E9BC5A-6591-40B2-A7AA-144EB785138E}"/>
                </a:ext>
              </a:extLst>
            </p:cNvPr>
            <p:cNvSpPr/>
            <p:nvPr/>
          </p:nvSpPr>
          <p:spPr bwMode="auto">
            <a:xfrm>
              <a:off x="9360156" y="3724395"/>
              <a:ext cx="264236" cy="1177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60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5EBA55-A8B8-4D72-912C-75BB8D35DCE1}"/>
                </a:ext>
              </a:extLst>
            </p:cNvPr>
            <p:cNvSpPr/>
            <p:nvPr/>
          </p:nvSpPr>
          <p:spPr bwMode="auto">
            <a:xfrm>
              <a:off x="9644674" y="3734581"/>
              <a:ext cx="339758" cy="1177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60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2" name="Grafik 13">
            <a:extLst>
              <a:ext uri="{FF2B5EF4-FFF2-40B4-BE49-F238E27FC236}">
                <a16:creationId xmlns:a16="http://schemas.microsoft.com/office/drawing/2014/main" id="{A0A8A40E-7C7E-4833-A524-941613B1E7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518"/>
          <a:stretch/>
        </p:blipFill>
        <p:spPr>
          <a:xfrm>
            <a:off x="7032104" y="980728"/>
            <a:ext cx="3672408" cy="2164908"/>
          </a:xfrm>
          <a:prstGeom prst="rect">
            <a:avLst/>
          </a:prstGeom>
        </p:spPr>
      </p:pic>
      <p:sp>
        <p:nvSpPr>
          <p:cNvPr id="13" name="Sprechblase: rechteckig mit abgerundeten Ecken 21">
            <a:extLst>
              <a:ext uri="{FF2B5EF4-FFF2-40B4-BE49-F238E27FC236}">
                <a16:creationId xmlns:a16="http://schemas.microsoft.com/office/drawing/2014/main" id="{7DF0DDB6-2E33-41AC-85BD-73E68526046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9920944" y="1934747"/>
            <a:ext cx="1359632" cy="520297"/>
          </a:xfrm>
          <a:prstGeom prst="wedgeRoundRectCallout">
            <a:avLst>
              <a:gd name="adj1" fmla="val -169104"/>
              <a:gd name="adj2" fmla="val -22194"/>
              <a:gd name="adj3" fmla="val 16667"/>
            </a:avLst>
          </a:prstGeom>
          <a:solidFill>
            <a:srgbClr val="3B9B91"/>
          </a:solidFill>
          <a:ln w="9525">
            <a:noFill/>
            <a:miter lim="800000"/>
            <a:headEnd/>
            <a:tailEnd/>
          </a:ln>
        </p:spPr>
        <p:txBody>
          <a:bodyPr wrap="square" lIns="96000" tIns="96000" rIns="96000" bIns="960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itchFamily="34" charset="0"/>
                <a:cs typeface="Verdana" pitchFamily="34" charset="0"/>
              </a:rPr>
              <a:t>DUT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itchFamily="34" charset="0"/>
                <a:cs typeface="Verdana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itchFamily="34" charset="0"/>
                <a:cs typeface="Verdana" pitchFamily="34" charset="0"/>
              </a:rPr>
              <a:t>adapter board</a:t>
            </a:r>
          </a:p>
        </p:txBody>
      </p:sp>
      <p:graphicFrame>
        <p:nvGraphicFramePr>
          <p:cNvPr id="23" name="Diagramm 1">
            <a:extLst>
              <a:ext uri="{FF2B5EF4-FFF2-40B4-BE49-F238E27FC236}">
                <a16:creationId xmlns:a16="http://schemas.microsoft.com/office/drawing/2014/main" id="{94400641-0BB6-4B8F-9169-0AB22A5DF4BC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669062"/>
          <a:ext cx="6408712" cy="4640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6445004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349400"/>
            <a:ext cx="10307240" cy="720000"/>
          </a:xfrm>
        </p:spPr>
        <p:txBody>
          <a:bodyPr/>
          <a:lstStyle/>
          <a:p>
            <a:r>
              <a:rPr lang="en-US" dirty="0"/>
              <a:t>3.2 kW server application, LLC application analysis</a:t>
            </a:r>
            <a:br>
              <a:rPr lang="en-US" dirty="0"/>
            </a:br>
            <a:r>
              <a:rPr lang="en-US" sz="2000" b="0" dirty="0"/>
              <a:t>CoolGaN™ 650 V G5 enables highest efficiency at increased switching frequencies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050440" y="4937600"/>
            <a:ext cx="5719503" cy="157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CoolGaN™ allows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increased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switching frequency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keeping the same power loss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At 250 kHz and above CoolGaN™ offers similar efficiency as at 100 </a:t>
            </a:r>
            <a:r>
              <a:rPr lang="en-US" dirty="0">
                <a:latin typeface="Arial"/>
                <a:cs typeface="Arial"/>
              </a:rPr>
              <a:t>kHz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operation</a:t>
            </a:r>
          </a:p>
          <a:p>
            <a:pPr marL="171450" marR="0" lvl="0" indent="-17145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Further increase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power density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due to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36 % reduction of resonant tank</a:t>
            </a:r>
          </a:p>
        </p:txBody>
      </p:sp>
      <p:graphicFrame>
        <p:nvGraphicFramePr>
          <p:cNvPr id="25" name="Table 29">
            <a:extLst>
              <a:ext uri="{FF2B5EF4-FFF2-40B4-BE49-F238E27FC236}">
                <a16:creationId xmlns:a16="http://schemas.microsoft.com/office/drawing/2014/main" id="{4462E242-26DE-9F71-2915-B719D10BE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71644"/>
              </p:ext>
            </p:extLst>
          </p:nvPr>
        </p:nvGraphicFramePr>
        <p:xfrm>
          <a:off x="6048332" y="1063621"/>
          <a:ext cx="5652630" cy="14249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42105">
                  <a:extLst>
                    <a:ext uri="{9D8B030D-6E8A-4147-A177-3AD203B41FA5}">
                      <a16:colId xmlns:a16="http://schemas.microsoft.com/office/drawing/2014/main" val="60212003"/>
                    </a:ext>
                  </a:extLst>
                </a:gridCol>
                <a:gridCol w="942105">
                  <a:extLst>
                    <a:ext uri="{9D8B030D-6E8A-4147-A177-3AD203B41FA5}">
                      <a16:colId xmlns:a16="http://schemas.microsoft.com/office/drawing/2014/main" val="2622423429"/>
                    </a:ext>
                  </a:extLst>
                </a:gridCol>
                <a:gridCol w="942105">
                  <a:extLst>
                    <a:ext uri="{9D8B030D-6E8A-4147-A177-3AD203B41FA5}">
                      <a16:colId xmlns:a16="http://schemas.microsoft.com/office/drawing/2014/main" val="3019003596"/>
                    </a:ext>
                  </a:extLst>
                </a:gridCol>
                <a:gridCol w="942105">
                  <a:extLst>
                    <a:ext uri="{9D8B030D-6E8A-4147-A177-3AD203B41FA5}">
                      <a16:colId xmlns:a16="http://schemas.microsoft.com/office/drawing/2014/main" val="1334779126"/>
                    </a:ext>
                  </a:extLst>
                </a:gridCol>
                <a:gridCol w="942105">
                  <a:extLst>
                    <a:ext uri="{9D8B030D-6E8A-4147-A177-3AD203B41FA5}">
                      <a16:colId xmlns:a16="http://schemas.microsoft.com/office/drawing/2014/main" val="3949441139"/>
                    </a:ext>
                  </a:extLst>
                </a:gridCol>
                <a:gridCol w="942105">
                  <a:extLst>
                    <a:ext uri="{9D8B030D-6E8A-4147-A177-3AD203B41FA5}">
                      <a16:colId xmlns:a16="http://schemas.microsoft.com/office/drawing/2014/main" val="908548056"/>
                    </a:ext>
                  </a:extLst>
                </a:gridCol>
              </a:tblGrid>
              <a:tr h="274320">
                <a:tc gridSpan="6">
                  <a:txBody>
                    <a:bodyPr/>
                    <a:lstStyle>
                      <a:lvl1pPr marL="0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Primary-side transistors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016782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Items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V</a:t>
                      </a:r>
                      <a:r>
                        <a:rPr lang="en-US" sz="11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DS_max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(V)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I</a:t>
                      </a:r>
                      <a:r>
                        <a:rPr lang="en-US" sz="11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D_cont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(A) 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1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DS(on)_typ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(m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Ω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) 25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°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Total Q</a:t>
                      </a:r>
                      <a:r>
                        <a:rPr lang="en-US" sz="11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 (nC)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Total Q</a:t>
                      </a:r>
                      <a:r>
                        <a:rPr lang="en-US" sz="1100" b="1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rr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(nC)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4725281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CoolGaN™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650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39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50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6.7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76932899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SiC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650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36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60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</a:rPr>
                        <a:t>46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</a:rPr>
                        <a:t>142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6782346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Si MOSFET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650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</a:rPr>
                        <a:t>45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</a:rPr>
                        <a:t>102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</a:rPr>
                        <a:t>1200</a:t>
                      </a:r>
                      <a:endParaRPr lang="en-US" sz="1100" dirty="0"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5583197"/>
                  </a:ext>
                </a:extLst>
              </a:tr>
            </a:tbl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5841E3D8-52B9-484F-86E1-877CBA9D00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063473"/>
              </p:ext>
            </p:extLst>
          </p:nvPr>
        </p:nvGraphicFramePr>
        <p:xfrm>
          <a:off x="528071" y="1200381"/>
          <a:ext cx="5225315" cy="254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8" name="Rectangle 27"/>
          <p:cNvSpPr/>
          <p:nvPr/>
        </p:nvSpPr>
        <p:spPr bwMode="auto">
          <a:xfrm>
            <a:off x="522398" y="1200381"/>
            <a:ext cx="5230988" cy="51797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: Rounded Corners 29">
            <a:extLst>
              <a:ext uri="{FF2B5EF4-FFF2-40B4-BE49-F238E27FC236}">
                <a16:creationId xmlns:a16="http://schemas.microsoft.com/office/drawing/2014/main" id="{F4B887B2-4BCB-71A9-A5B9-5D39DD739C93}"/>
              </a:ext>
            </a:extLst>
          </p:cNvPr>
          <p:cNvSpPr/>
          <p:nvPr/>
        </p:nvSpPr>
        <p:spPr>
          <a:xfrm>
            <a:off x="2618091" y="1253066"/>
            <a:ext cx="992560" cy="5127078"/>
          </a:xfrm>
          <a:prstGeom prst="roundRect">
            <a:avLst/>
          </a:prstGeom>
          <a:solidFill>
            <a:srgbClr val="FDC7A1">
              <a:alpha val="12000"/>
            </a:srgbClr>
          </a:solidFill>
          <a:ln w="28575" cap="flat" cmpd="sng" algn="ctr">
            <a:solidFill>
              <a:schemeClr val="accent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420245" y="3031404"/>
            <a:ext cx="1337511" cy="865792"/>
            <a:chOff x="10530394" y="907889"/>
            <a:chExt cx="1337511" cy="865792"/>
          </a:xfrm>
          <a:solidFill>
            <a:schemeClr val="accent3"/>
          </a:solidFill>
        </p:grpSpPr>
        <p:sp>
          <p:nvSpPr>
            <p:cNvPr id="30" name="Star: 12 Points 70">
              <a:extLst>
                <a:ext uri="{FF2B5EF4-FFF2-40B4-BE49-F238E27FC236}">
                  <a16:creationId xmlns:a16="http://schemas.microsoft.com/office/drawing/2014/main" id="{1C81A726-D8B8-9A77-C174-D7C320BFBA3A}"/>
                </a:ext>
              </a:extLst>
            </p:cNvPr>
            <p:cNvSpPr/>
            <p:nvPr/>
          </p:nvSpPr>
          <p:spPr>
            <a:xfrm>
              <a:off x="10530394" y="907889"/>
              <a:ext cx="1328873" cy="865792"/>
            </a:xfrm>
            <a:prstGeom prst="star12">
              <a:avLst>
                <a:gd name="adj" fmla="val 33286"/>
              </a:avLst>
            </a:prstGeom>
            <a:grp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文字方塊 24">
              <a:extLst>
                <a:ext uri="{FF2B5EF4-FFF2-40B4-BE49-F238E27FC236}">
                  <a16:creationId xmlns:a16="http://schemas.microsoft.com/office/drawing/2014/main" id="{12429E5D-55DF-C079-B2B2-2DE4394E5EE9}"/>
                </a:ext>
              </a:extLst>
            </p:cNvPr>
            <p:cNvSpPr txBox="1"/>
            <p:nvPr/>
          </p:nvSpPr>
          <p:spPr>
            <a:xfrm>
              <a:off x="10530394" y="1126093"/>
              <a:ext cx="1337511" cy="415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250 kHz</a:t>
              </a:r>
              <a:r>
                <a:rPr kumimoji="0" lang="en-US" altLang="zh-TW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Times New Roman" panose="02020603050405020304" pitchFamily="18" charset="0"/>
                </a:rPr>
                <a:t>Optimized!</a:t>
              </a:r>
            </a:p>
          </p:txBody>
        </p:sp>
      </p:grpSp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6FF9F5D8-1084-452B-81DA-B036ECEBB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691525"/>
              </p:ext>
            </p:extLst>
          </p:nvPr>
        </p:nvGraphicFramePr>
        <p:xfrm>
          <a:off x="6026052" y="3105846"/>
          <a:ext cx="2772000" cy="1756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E21FCB9E-B78F-49E5-BD31-FAB4C6271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907838"/>
              </p:ext>
            </p:extLst>
          </p:nvPr>
        </p:nvGraphicFramePr>
        <p:xfrm>
          <a:off x="8973557" y="3115721"/>
          <a:ext cx="2772000" cy="173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C6F2DB04-B41F-40C1-AF5C-0361C3AB5A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8168" y="3017106"/>
            <a:ext cx="300321" cy="27500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5AB4492-84D3-43F1-8593-54D4E80CFBD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928698" y="3048898"/>
            <a:ext cx="373827" cy="253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× 5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1C8A7C1-C8C5-4129-A07A-BBD67B85E4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8416" y="3342888"/>
            <a:ext cx="300321" cy="2750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55752B0-E210-4FAC-AF63-00E490233B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584030" y="3399981"/>
            <a:ext cx="373827" cy="253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× 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4E7CFA0-C302-4A08-9F6D-B28479E522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08398" y="3707606"/>
            <a:ext cx="300321" cy="27500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2508CC4-F0E1-438D-9501-71653DF934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2980" y="3456543"/>
            <a:ext cx="239102" cy="2024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92C4728-D529-424E-83B1-BD9FA24E39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5332" y="3136987"/>
            <a:ext cx="405530" cy="34340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FFDC8E24-C17A-4BB0-9E39-B12948ABA96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6070117" y="2676552"/>
            <a:ext cx="2771999" cy="218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reduction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01D5A8-E52A-455A-A78C-A49831C9C5E2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8973557" y="2691618"/>
            <a:ext cx="2771999" cy="218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cs typeface="Arial"/>
              </a:rPr>
              <a:t>Component count reduction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9BF7EB9-7749-4D1D-A76C-12A1D4289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7744" y="2863821"/>
            <a:ext cx="519289" cy="439738"/>
          </a:xfrm>
          <a:prstGeom prst="rect">
            <a:avLst/>
          </a:prstGeom>
        </p:spPr>
      </p:pic>
      <p:sp>
        <p:nvSpPr>
          <p:cNvPr id="66" name="Curved Down Arrow 6">
            <a:extLst>
              <a:ext uri="{FF2B5EF4-FFF2-40B4-BE49-F238E27FC236}">
                <a16:creationId xmlns:a16="http://schemas.microsoft.com/office/drawing/2014/main" id="{B61452F0-F3F8-416B-8FB5-C2978246E6C6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1179868">
            <a:off x="7067154" y="2969761"/>
            <a:ext cx="1430956" cy="237253"/>
          </a:xfrm>
          <a:prstGeom prst="curvedDownArrow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Curved Down Arrow 37">
            <a:extLst>
              <a:ext uri="{FF2B5EF4-FFF2-40B4-BE49-F238E27FC236}">
                <a16:creationId xmlns:a16="http://schemas.microsoft.com/office/drawing/2014/main" id="{FE5A11C6-F624-4712-B66D-FCE0EC2863F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 rot="1179868">
            <a:off x="9976306" y="3059642"/>
            <a:ext cx="1521163" cy="263837"/>
          </a:xfrm>
          <a:prstGeom prst="curvedDownArrow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BF42BAF0-CC7F-49FE-9887-6588E7919A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110121"/>
              </p:ext>
            </p:extLst>
          </p:nvPr>
        </p:nvGraphicFramePr>
        <p:xfrm>
          <a:off x="591379" y="3807264"/>
          <a:ext cx="5162007" cy="250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420334828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CB7268-7055-5DCE-DAA2-30187516CBF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E4EFC160-8361-6564-24C4-8427E91E7AB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4A1588E1-D82C-8A3D-4F2F-E797A1059D89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A6667655-7684-6C1A-D8E8-0E9CBE2C5332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47763FA8-7156-F22E-E2D5-A0F789CC6D4C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78063342-A69E-14F8-F9A1-0450A6E8C98A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685E3318-E957-96B0-2681-1FCDD8B5BDEA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EBE79BF-94C7-6204-BDDB-9CD80B5A20B7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26E0E1DE-3E0E-7588-8808-A871A6D4B3F8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00BB3D56-ECB6-502C-DF88-1A6BD7839897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370A8A1D-3BD6-0220-10A1-0818AD516571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E97899A8-CA8E-DB88-95E8-30AC7A337993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C6929153-FD05-712E-BAEC-525E84540FA6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8B6C2476-0505-B337-9B96-5374C636A809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5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+mn-lt"/>
                </a:rPr>
                <a:t>High voltage CoolGaN™ (650 - 700 V)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DB007B3F-3941-88E0-333A-C43A64CF4A14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53BE7C8A-3A85-1B76-FA0C-AFC8D2C66987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20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F81ACDF6-C588-8A2C-F003-6DB59F95444B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AF253BFD-7030-EE36-3F60-48FCC6D24291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1D6A6572-8FBB-D164-31A9-CAC0084D728F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F20AFC1F-881E-ABC7-2BF1-35A06BFCAEB2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E452A749-54C3-25B4-EB90-D3CA8D145084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3B8907FA-D68B-3E43-DF87-46F8F9F524F4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76323126-5CA7-3147-EE0E-EE212F6C5495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solidFill>
                    <a:schemeClr val="tx2"/>
                  </a:solidFill>
                  <a:latin typeface="+mn-lt"/>
                </a:rPr>
                <a:t>Portfolio leadership </a:t>
              </a:r>
              <a:endParaRPr lang="de-DE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D927B957-A828-2D26-C295-A89E1A97BE46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5E97D637-5C35-73D5-2BD3-935D4529CBEE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solidFill>
                    <a:schemeClr val="tx2"/>
                  </a:solidFill>
                  <a:latin typeface="+mn-lt"/>
                </a:rPr>
                <a:t>29</a:t>
              </a:r>
              <a:endParaRPr lang="de-DE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C0A0D688-C3C4-A6A9-F510-B860FB24D83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73756E4F-5094-6F25-968C-9114911BE52D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0792102F-CD7C-D280-4C94-CAEB82F4CDE9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6C47153E-40FB-2D2D-C533-17621331DB66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D1903559-8027-51A3-32A8-7B49CAFB6F75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80A5C881-1AD7-AC3D-9472-267C9F764072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3A76AD22-82D1-59BD-07F5-DF6EAD80C596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2B7AC29C-96A3-70F7-7C4B-784456FE3DCB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4C7F51FE-37F5-57F8-CD5B-D22D4E1EB88D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CF05F4B0-2B95-58D0-963D-D92191A96956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55219A7B-25AE-1B2E-69FB-47D987FAB205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834BE10D-0EF5-1C7A-2151-915379CF5C60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6593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2A253D-CA32-A825-A16F-E270F7817F2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3B31013F-3AA2-5992-C24C-BB02675D8BA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3C04876B-2360-DF24-F58C-8B3C885B9A9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2B742AE7-DF32-69C2-4A61-6A77C4C36732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48F955DD-8235-6A7A-3290-E9F887D99A3B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C5E7D006-B5F4-4DDB-1CD6-DF725B24477E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D18ED38F-C143-6670-19CB-E5301C23854A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AC847125-144A-162A-C073-0D50DC997F03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EE1EE07F-2D52-0514-2E04-941D26DF6420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FF1B50E1-3EBB-CBCF-059F-49807E18AE8C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B172F92A-E436-130E-D330-DD409E7C5935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1B87E845-C08B-1DAE-3D97-4421EBC72262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C79FF70D-9A8C-66E3-F2C3-339AD998A54D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06F4B2C9-B32B-832E-199D-D556F0626B30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High voltage CoolGaN™ (650 - 700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C15BC2AA-6865-05BE-F776-156B79EF33E2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881645B9-6DAF-8630-BB84-8F6F3CBBB84E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20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D81A4626-BC3B-F32B-E7E0-5F1553289B1A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934F55CE-1FE7-686D-C94F-F5F56E85180C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9BECC75B-9405-BB9F-94FB-2885BE53EA2D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03236946-B51B-2CCC-3F23-80C7CCE5AF55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6F4CA954-7533-CE7F-96A4-8BF7323C7B27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60182AB1-C0C5-1A57-6C85-86BF6429A0E3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39B9BF17-5971-E423-AE91-13A6E267D79F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F64978FF-CACC-BE2E-2F1A-E64879D9353B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9537FF9E-310A-16F1-4334-9C057C1AC097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FC207476-88D4-9D5A-D9F5-19963570218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57863FF1-2DF1-7313-E93F-1E931BCC2F4C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1D86C5AE-DC27-FDC7-00A0-3329974E4DD9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537D42D2-0BBD-D978-BE20-7A50889546BE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A5BFA3A4-F896-9907-97B8-B1837402333A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BA39A8CB-DD44-529B-DA8B-BE597A3C168A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532DE0C4-D6C9-8BE5-13F3-EA9814DF5C04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F0036E62-EBDE-9589-A019-5CB63E7E6914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F5611F7F-CE5E-2CFC-59DC-0C45EEE51735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C6B6F577-CA41-9B74-CB91-5558A5357797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ABC7DED0-AA30-FB07-2C7A-E0B860028203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18139AD4-3F11-2722-D955-1C8A31E4DE7F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07893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A9F1322-62E8-4DED-80A9-D6344CE84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CoolGaN™ Transistor 650 V G5 portfolio</a:t>
            </a:r>
            <a:br>
              <a:rPr lang="en-US" dirty="0"/>
            </a:br>
            <a:r>
              <a:rPr lang="en-US" dirty="0"/>
              <a:t>- </a:t>
            </a:r>
            <a:r>
              <a:rPr lang="en-US" b="0" dirty="0"/>
              <a:t>broad portfolio enabling optimized product selection</a:t>
            </a:r>
            <a:endParaRPr lang="en-US" b="0" dirty="0">
              <a:solidFill>
                <a:schemeClr val="accent6"/>
              </a:solidFill>
            </a:endParaRP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8B693399-2548-B69F-808C-948526040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090811"/>
              </p:ext>
            </p:extLst>
          </p:nvPr>
        </p:nvGraphicFramePr>
        <p:xfrm>
          <a:off x="407366" y="1014245"/>
          <a:ext cx="11449276" cy="52509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8372">
                  <a:extLst>
                    <a:ext uri="{9D8B030D-6E8A-4147-A177-3AD203B41FA5}">
                      <a16:colId xmlns:a16="http://schemas.microsoft.com/office/drawing/2014/main" val="2311798691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2808688382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1251703433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808348680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3145197517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1279559169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2211761700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3311425103"/>
                    </a:ext>
                  </a:extLst>
                </a:gridCol>
                <a:gridCol w="1286363">
                  <a:extLst>
                    <a:ext uri="{9D8B030D-6E8A-4147-A177-3AD203B41FA5}">
                      <a16:colId xmlns:a16="http://schemas.microsoft.com/office/drawing/2014/main" val="2951290812"/>
                    </a:ext>
                  </a:extLst>
                </a:gridCol>
              </a:tblGrid>
              <a:tr h="513278"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cs typeface="+mn-cs"/>
                        </a:rPr>
                        <a:t>CoolGaN™ Transistors 650 V </a:t>
                      </a:r>
                      <a:r>
                        <a:rPr lang="de-DE" sz="1200" b="1" dirty="0">
                          <a:latin typeface="+mn-lt"/>
                        </a:rPr>
                        <a:t>G5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900" dirty="0"/>
                    </a:p>
                  </a:txBody>
                  <a:tcPr anchor="ctr">
                    <a:solidFill>
                      <a:srgbClr val="AB377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9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377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900" dirty="0"/>
                    </a:p>
                  </a:txBody>
                  <a:tcPr anchor="ctr">
                    <a:solidFill>
                      <a:srgbClr val="AB377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9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37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9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049197"/>
                  </a:ext>
                </a:extLst>
              </a:tr>
              <a:tr h="255338">
                <a:tc rowSpan="3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+mn-lt"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latin typeface="+mn-lt"/>
                        </a:rPr>
                        <a:t>DS(on, typ)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-25000" dirty="0">
                          <a:solidFill>
                            <a:schemeClr val="bg1"/>
                          </a:solidFill>
                          <a:latin typeface="+mn-lt"/>
                        </a:rPr>
                        <a:t>[mΩ]</a:t>
                      </a:r>
                    </a:p>
                    <a:p>
                      <a:pPr algn="ctr"/>
                      <a:endParaRPr lang="en-US" sz="900" baseline="-25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650 V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>
                    <a:solidFill>
                      <a:srgbClr val="92828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828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>
                    <a:solidFill>
                      <a:srgbClr val="92828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828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700 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732973"/>
                  </a:ext>
                </a:extLst>
              </a:tr>
              <a:tr h="311076">
                <a:tc vMerge="1">
                  <a:txBody>
                    <a:bodyPr/>
                    <a:lstStyle/>
                    <a:p>
                      <a:endParaRPr lang="de-DE" sz="7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8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ThinPAK 5x6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DFN 8x8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DSO TSC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TOLT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ThinPAK 8x8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DPAK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ThinPAK 5x6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318890"/>
                  </a:ext>
                </a:extLst>
              </a:tr>
              <a:tr h="674766">
                <a:tc vMerge="1">
                  <a:txBody>
                    <a:bodyPr/>
                    <a:lstStyle/>
                    <a:p>
                      <a:pPr algn="ctr"/>
                      <a:endParaRPr lang="de-DE" sz="7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8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647439"/>
                  </a:ext>
                </a:extLst>
              </a:tr>
              <a:tr h="27329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500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IGD70R500D2S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85570"/>
                  </a:ext>
                </a:extLst>
              </a:tr>
              <a:tr h="27329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270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IGLR65R270D2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IGD70R270D2S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IGLR70R270D2S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68187"/>
                  </a:ext>
                </a:extLst>
              </a:tr>
              <a:tr h="24886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200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IGLR65R200D2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IGD70R200D2S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IGLR70R200D2S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2884"/>
                  </a:ext>
                </a:extLst>
              </a:tr>
              <a:tr h="27329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140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IGLR65R140D2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IGLD65R140D2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IGT65R140D2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IGL65R140D2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IGD70R140D2S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IGLR70R140D2S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9770"/>
                  </a:ext>
                </a:extLst>
              </a:tr>
              <a:tr h="27329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110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IGLD65R110D2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IGLT</a:t>
                      </a:r>
                      <a:r>
                        <a:rPr lang="en-US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65R110D</a:t>
                      </a:r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IGL65R110D2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109472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IGLD65R080D2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IGL65R080D2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52990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IGLD65R055D2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IGOT65R055D2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IGT65R055D2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IGLT65R055D2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IGL65R055D2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180538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IGOT65R045D2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IGT65R045D2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IGLT65R045D2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705824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9525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IGOT65R035D2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IGT65R035D2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IGLT65R035D2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805188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IGOT65R025D2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IGT65R025D2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IGLT65R025D2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955822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anchor="ctr">
                    <a:lnL w="9525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2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IGT65R017D2</a:t>
                      </a:r>
                      <a:r>
                        <a:rPr lang="en-US" sz="8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IGLT65R017D2</a:t>
                      </a:r>
                      <a:r>
                        <a:rPr lang="en-US" sz="8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B4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414031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ES  timeline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EF2DF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Released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Q3 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Q3 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Available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Available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Available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192965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QS timeline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EF2DF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Q1 CY26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Q1 CY26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Q3 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Q3 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Available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3037"/>
                  </a:ext>
                </a:extLst>
              </a:tr>
              <a:tr h="23937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</a:rPr>
                        <a:t>SOP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EF2DF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de-AT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Q2 CY26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Q2 CY26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Q3 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Q3 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Q1CY25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29487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6D3DF146-7F04-F147-AF80-E4AA3FD8E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991" y="2231039"/>
            <a:ext cx="472672" cy="330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93B4533-7B98-E445-6C90-61A5555DBC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7847" y="2243037"/>
            <a:ext cx="465619" cy="3627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7D69F2-2765-13EA-CCA7-B6F3EA0103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177" y="2263044"/>
            <a:ext cx="472672" cy="3562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420390-C78A-1649-2150-A2B111CCC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889" y="2224561"/>
            <a:ext cx="479727" cy="336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F12A90-C4EE-4A2A-9CB6-0D1890665ED4}"/>
              </a:ext>
            </a:extLst>
          </p:cNvPr>
          <p:cNvGrpSpPr>
            <a:grpSpLocks noChangeAspect="1"/>
          </p:cNvGrpSpPr>
          <p:nvPr/>
        </p:nvGrpSpPr>
        <p:grpSpPr>
          <a:xfrm>
            <a:off x="7124249" y="2197913"/>
            <a:ext cx="463769" cy="445432"/>
            <a:chOff x="562429" y="0"/>
            <a:chExt cx="729899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5BE9BA-5993-4399-B656-48A03E2A8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3"/>
            <a:stretch/>
          </p:blipFill>
          <p:spPr>
            <a:xfrm>
              <a:off x="562429" y="0"/>
              <a:ext cx="6325660" cy="6858000"/>
            </a:xfrm>
            <a:prstGeom prst="rect">
              <a:avLst/>
            </a:prstGeom>
          </p:spPr>
        </p:pic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A67A4D0F-B991-4204-82EA-B87C9E9CF6FB}"/>
                </a:ext>
              </a:extLst>
            </p:cNvPr>
            <p:cNvSpPr/>
            <p:nvPr/>
          </p:nvSpPr>
          <p:spPr bwMode="auto">
            <a:xfrm rot="682971">
              <a:off x="5313501" y="2274944"/>
              <a:ext cx="2547918" cy="3796564"/>
            </a:xfrm>
            <a:prstGeom prst="triangl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marL="0" marR="0" lvl="0" indent="0" algn="ctr" defTabSz="5760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3" name="Rectangle 22"/>
          <p:cNvSpPr/>
          <p:nvPr>
            <p:custDataLst>
              <p:tags r:id="rId1"/>
            </p:custDataLst>
          </p:nvPr>
        </p:nvSpPr>
        <p:spPr bwMode="auto">
          <a:xfrm>
            <a:off x="10857928" y="6270144"/>
            <a:ext cx="689882" cy="240847"/>
          </a:xfrm>
          <a:prstGeom prst="rect">
            <a:avLst/>
          </a:prstGeom>
          <a:solidFill>
            <a:srgbClr val="6CB4A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Coming soon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27906-93FA-4C6A-B3F4-99793BA1A1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11" y="2206536"/>
            <a:ext cx="392400" cy="449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635DC4-C026-4CC0-A525-9FC3E82A738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50" y="2196468"/>
            <a:ext cx="778089" cy="4142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BF43BF-1EB8-4FC6-BF49-07E7E9ED739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0168046" y="6265148"/>
            <a:ext cx="689882" cy="24084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Released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96C5D-3FF5-4166-A1A1-A45C2C0646BE}"/>
              </a:ext>
            </a:extLst>
          </p:cNvPr>
          <p:cNvSpPr/>
          <p:nvPr/>
        </p:nvSpPr>
        <p:spPr>
          <a:xfrm>
            <a:off x="10844993" y="6490766"/>
            <a:ext cx="8691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*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timeline to be done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025FD6-5DA7-47C8-ADB2-054B7CFA3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1812" y="2212922"/>
            <a:ext cx="479727" cy="3368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6EBDE8-9E45-42C1-8ECE-FEAABB385A1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457200" y="4572000"/>
            <a:ext cx="1066800" cy="922020"/>
          </a:xfrm>
          <a:prstGeom prst="rect">
            <a:avLst/>
          </a:prstGeom>
          <a:solidFill>
            <a:srgbClr val="E8E7E7">
              <a:alpha val="69804"/>
            </a:srgbClr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Power SMPS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713E23-F9BD-4E90-8059-D4583DEFC9E0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457200" y="3581400"/>
            <a:ext cx="1066800" cy="990600"/>
          </a:xfrm>
          <a:prstGeom prst="rect">
            <a:avLst/>
          </a:prstGeom>
          <a:solidFill>
            <a:srgbClr val="E8E7E7">
              <a:alpha val="69804"/>
            </a:srgbClr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Medium Power SMPS</a:t>
            </a:r>
          </a:p>
        </p:txBody>
      </p:sp>
    </p:spTree>
    <p:extLst>
      <p:ext uri="{BB962C8B-B14F-4D97-AF65-F5344CB8AC3E}">
        <p14:creationId xmlns:p14="http://schemas.microsoft.com/office/powerpoint/2010/main" val="294787906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/>
              </a:rPr>
              <a:t> 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EB1865-3233-F61F-3B64-1450083B488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5293A876-64A6-A901-1CA7-25F61C888A6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SMPS application description and trends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DE5879D2-400C-6AE4-749A-1A3C60C095AF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1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AA0B6A06-3CF4-6F5B-AC6C-D025A18674EC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3D801A7A-4505-E18A-B8C4-F71B64B1881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CoolGaN™ in current &amp; next-generation SMPS applications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B7AB7BCA-C3F9-736F-0563-98FE61259E4F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4512BAB8-7837-D293-E675-1BB6320DABA5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A6CF4617-B6E2-E1FC-B8D6-0D6DB81CACC1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 application boards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7DCEF757-0C92-8C4D-4150-9100BE003508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A44F3C1E-0DBD-8E2C-5874-AEE7F9410AF9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96B695B9-741B-C8A6-3D41-90F98108300E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System-level key takeaways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497FE740-8CC5-95C2-AEC7-2804E752C491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E5AD0A2E-0DEB-C475-77AB-DCA1E22C85C9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BD9A0117-5FDB-94EB-7CDC-DBDC459801E6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High voltage CoolGaN™ (650 - 700 V)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0C036A38-53CC-65E9-A4E9-5F5554333BBA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326439A6-882E-C038-2B3D-BE2F0289B4B7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20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62A0FCB2-E6B6-4E02-2DFA-25AE022FCF05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B3329818-BFA5-4FF7-A419-52425FA73888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197EAEAC-5BFA-487F-2A45-31EA9889E367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DE1BCA18-3363-65A3-2B35-BF6E86CCBB3E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HV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1B2560F2-894F-D19A-BFF1-F749552378D5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E71B2AB0-F276-0171-1323-86FBBBBC80C2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26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70972987-6D67-998B-83DE-7A3C50C1C686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4C88AA51-4C74-58F5-2EC4-5359088D3A74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6A92D621-9ADA-CA19-EAED-8A54FFEAF4AB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29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224891AB-E9B8-B2E7-7E79-94C247815919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5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Medium voltage CoolGaN™ (60 - 200 V)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BEE97121-5CAD-8CD0-0063-EFBEC197CCD9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008E6F97-3671-8371-4FDE-0B6417DC05FC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Segoe UI Semibold" panose="020B0702040204020203" pitchFamily="34" charset="0"/>
                </a:rPr>
                <a:t>31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Segoe UI Semibold" panose="020B0702040204020203" pitchFamily="34" charset="0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9944CA56-1E88-6F8E-ACD4-B581F772FC92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F3718BB5-C49D-E264-715E-7C81730F148B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60CBA94D-AF5C-6A65-2FFC-0F463853C903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DDEBE40C-20F1-FD43-6733-84363DE691D3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MV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B0B512B3-AB1D-B042-5046-50084EFC746A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B5D62FA7-F2CB-641B-0520-7BB95F70B742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35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A272723F-69EE-9F75-BBD6-A2D2490C0240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ADA368F0-CE5F-5BAF-D131-2189D55B9CB5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F86D0194-381D-B0E2-126C-3F2F0FCAA3C5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7974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/>
              </a:rPr>
              <a:t> 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1AF706-669F-BD3F-C45A-D3FF2E6D8DA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CF803F75-277F-04F0-A777-764E35893F6D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SMPS application description and trends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E0B4BAF2-2AC8-A386-294B-64E0CD6CFA03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1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4D53F9C7-E198-EC40-047B-D063653CFD5A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D4A09B24-9DC5-3B07-3B67-5EFB4B33385C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CoolGaN™ in current &amp; next-generation SMPS applications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FD49503D-9BC6-1FB6-BE5F-0953CF5B1DC7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A46CEAF7-01FA-082A-EFEE-F8E7FA58EB7B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A185CED9-6E0C-1086-9F69-E1E0901E175A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 application boards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6B62562F-20FF-EFFE-CC19-02A33E29D610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5B7D2F7-1981-683E-0D9A-144D5A2DDBB8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50BC3241-BFAD-C630-CFE9-002516AE418A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System-level key takeaways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C35F6F09-24A5-499A-F0E6-66232131EC70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EC9E5837-F578-7BB2-EB57-6C328F502D8D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56D68898-A44F-CEE9-3FC4-DB0D0F614809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High voltage CoolGaN™ (650 - 700 V)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0AF176D6-AE08-9455-518C-0865C4BABEE7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EB6AE5F2-489A-3D4A-E01A-17B14A7D2D2E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20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BEBC0AC2-9B59-A4C7-F00E-8EB593A097F1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934DBB81-B291-7761-CA1E-C9548497D525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B7E5C36F-5E1E-426C-ADBC-2C665EA43FF6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5F2ABC5B-E0C4-6AE1-DB93-2A04BB4BD17A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HV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7C402CE4-A506-D9F2-5AFD-D8785838D05C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A4936C1E-14A2-DA9E-DD41-760B5874CA00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26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E4946A9C-05E8-5145-3E90-0218FB3A8FF0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58F99225-903E-A158-D814-48913202986A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A6A8A164-0490-A47B-98E2-532682CBD2C6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29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B31C4140-E51E-E0BD-4769-BAB821A5184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5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Medium voltage CoolGaN™ (60 - 200 V)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FEAFF607-6E1A-EB8F-8DD7-6EFE81E51B50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5C961024-6754-AD6D-96B1-9B74876AE275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Segoe UI Semibold" panose="020B0702040204020203" pitchFamily="34" charset="0"/>
                </a:rPr>
                <a:t>31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Segoe UI Semibold" panose="020B0702040204020203" pitchFamily="34" charset="0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578FB9EA-E448-0A41-9DE7-15146BBF7951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1D1D6867-31A2-537A-1F2A-8EB613F2B20C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4637DAEA-D1FB-54B7-1E8F-5DCC50C455C4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686CD875-E24D-F0B7-6321-430542EA7E7E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MV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9ABF57C0-8576-B43C-9F53-0A500BCB8F9A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14A8F1CB-491E-6D7F-7852-9992DC34E0E1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35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E3AF50D3-E4EC-767F-46C3-7976888AC23F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6FA5E2E5-487D-E355-592B-90E62DAC0347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213177C1-ECB7-68DE-7C96-71081BBDBE7D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90392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9A08-B983-492B-BF60-186DB105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CoolGaN™ Transistor 100 V G3 &amp; Si: FOM comparison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F3BB990-7390-BD85-9211-DE55B5B3B5D8}"/>
              </a:ext>
            </a:extLst>
          </p:cNvPr>
          <p:cNvGraphicFramePr>
            <a:graphicFrameLocks noGrp="1"/>
          </p:cNvGraphicFramePr>
          <p:nvPr/>
        </p:nvGraphicFramePr>
        <p:xfrm>
          <a:off x="1191342" y="1058702"/>
          <a:ext cx="9914682" cy="23894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88626">
                  <a:extLst>
                    <a:ext uri="{9D8B030D-6E8A-4147-A177-3AD203B41FA5}">
                      <a16:colId xmlns:a16="http://schemas.microsoft.com/office/drawing/2014/main" val="164380072"/>
                    </a:ext>
                  </a:extLst>
                </a:gridCol>
                <a:gridCol w="4660124">
                  <a:extLst>
                    <a:ext uri="{9D8B030D-6E8A-4147-A177-3AD203B41FA5}">
                      <a16:colId xmlns:a16="http://schemas.microsoft.com/office/drawing/2014/main" val="1502086265"/>
                    </a:ext>
                  </a:extLst>
                </a:gridCol>
                <a:gridCol w="3665932">
                  <a:extLst>
                    <a:ext uri="{9D8B030D-6E8A-4147-A177-3AD203B41FA5}">
                      <a16:colId xmlns:a16="http://schemas.microsoft.com/office/drawing/2014/main" val="451341626"/>
                    </a:ext>
                  </a:extLst>
                </a:gridCol>
              </a:tblGrid>
              <a:tr h="3372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CoolGaN™ Transistor 100 V G3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V BiC 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276890"/>
                  </a:ext>
                </a:extLst>
              </a:tr>
              <a:tr h="3372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Package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RQFN 5x6, DSC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SuperSO8, BSC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354833"/>
                  </a:ext>
                </a:extLst>
              </a:tr>
              <a:tr h="3372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</a:t>
                      </a:r>
                      <a:r>
                        <a:rPr lang="en-US" sz="1600" baseline="-25000" dirty="0"/>
                        <a:t>DS(ON),max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1.4 mΩ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2.24 mΩ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167443"/>
                  </a:ext>
                </a:extLst>
              </a:tr>
              <a:tr h="3372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</a:t>
                      </a:r>
                      <a:r>
                        <a:rPr lang="en-US" sz="1600" baseline="-25000" dirty="0"/>
                        <a:t>DS(ON),typ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1.1 mΩ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 mΩ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15071"/>
                  </a:ext>
                </a:extLst>
              </a:tr>
              <a:tr h="3372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Q</a:t>
                      </a:r>
                      <a:r>
                        <a:rPr lang="en-US" sz="1600" baseline="-25000" dirty="0"/>
                        <a:t>oss,typ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94 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135 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637523"/>
                  </a:ext>
                </a:extLst>
              </a:tr>
              <a:tr h="3372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Q</a:t>
                      </a:r>
                      <a:r>
                        <a:rPr lang="en-US" sz="1600" baseline="-25000" dirty="0"/>
                        <a:t>rr,typ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0 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 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036016"/>
                  </a:ext>
                </a:extLst>
              </a:tr>
              <a:tr h="3372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Q</a:t>
                      </a:r>
                      <a:r>
                        <a:rPr lang="en-US" sz="1600" baseline="-25000" dirty="0"/>
                        <a:t>g,typ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24 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73 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766666"/>
                  </a:ext>
                </a:extLst>
              </a:tr>
            </a:tbl>
          </a:graphicData>
        </a:graphic>
      </p:graphicFrame>
      <p:sp>
        <p:nvSpPr>
          <p:cNvPr id="6" name="Pentagon 58">
            <a:extLst>
              <a:ext uri="{FF2B5EF4-FFF2-40B4-BE49-F238E27FC236}">
                <a16:creationId xmlns:a16="http://schemas.microsoft.com/office/drawing/2014/main" id="{344D748A-B43C-42DD-BA12-4CCDF0F367AC}"/>
              </a:ext>
            </a:extLst>
          </p:cNvPr>
          <p:cNvSpPr/>
          <p:nvPr/>
        </p:nvSpPr>
        <p:spPr bwMode="auto">
          <a:xfrm>
            <a:off x="950734" y="5995072"/>
            <a:ext cx="10312735" cy="489577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CoolGaN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 offers 60% lower R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DS(ON)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, 40% lower Q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oss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, 3x lower gate losses and Zero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rr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12830-2E4C-4E7D-B46F-7ED6FF629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9" y="3598148"/>
            <a:ext cx="3102501" cy="20492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C8524A-ABC9-4F28-8FB4-CE18F34DD036}"/>
              </a:ext>
            </a:extLst>
          </p:cNvPr>
          <p:cNvSpPr/>
          <p:nvPr/>
        </p:nvSpPr>
        <p:spPr>
          <a:xfrm>
            <a:off x="4370409" y="3706144"/>
            <a:ext cx="6735616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CoolGaN™ Transistors Medium Voltage RQFN products set a new benchmark in power systems design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They offer a first for GaN routable QFN (RQFN) package form factor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Enables seamless integration into existing solutions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Reducing the need for substantial layout changes or the creation of new board designs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455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D4BA938-98B4-0A3A-31D8-FD1B54F596A9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34963" y="1916832"/>
          <a:ext cx="3744912" cy="432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61EAC998-60FE-4EF1-8DB1-D304A8FBCD70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8113713" y="1916832"/>
          <a:ext cx="3743325" cy="432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74DBE4D-F0D5-50A6-F6F8-56C06F51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over I</a:t>
            </a:r>
            <a:r>
              <a:rPr lang="en-US" baseline="-25000" dirty="0"/>
              <a:t>OUT</a:t>
            </a:r>
            <a:r>
              <a:rPr lang="en-US" dirty="0"/>
              <a:t> at different switching frequencies</a:t>
            </a:r>
            <a:br>
              <a:rPr lang="en-US" dirty="0"/>
            </a:br>
            <a:r>
              <a:rPr lang="en-US" dirty="0"/>
              <a:t>V</a:t>
            </a:r>
            <a:r>
              <a:rPr lang="en-US" baseline="-25000" dirty="0"/>
              <a:t>IN</a:t>
            </a:r>
            <a:r>
              <a:rPr lang="en-US" dirty="0"/>
              <a:t> = 48V, V</a:t>
            </a:r>
            <a:r>
              <a:rPr lang="en-US" baseline="-25000" dirty="0"/>
              <a:t>OUT</a:t>
            </a:r>
            <a:r>
              <a:rPr lang="en-US" dirty="0"/>
              <a:t> = 12V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303E017-9FF6-115A-DC0E-E024F7C85573}"/>
              </a:ext>
            </a:extLst>
          </p:cNvPr>
          <p:cNvSpPr txBox="1">
            <a:spLocks/>
          </p:cNvSpPr>
          <p:nvPr/>
        </p:nvSpPr>
        <p:spPr>
          <a:xfrm>
            <a:off x="1559346" y="1107440"/>
            <a:ext cx="2088381" cy="809392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With Si:</a:t>
            </a:r>
          </a:p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f</a:t>
            </a:r>
            <a:r>
              <a:rPr kumimoji="0" lang="en-US" sz="2000" b="0" i="0" u="none" strike="noStrike" kern="0" cap="none" spc="0" normalizeH="0" baseline="-25000" noProof="0" dirty="0" err="1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=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200 kHz</a:t>
            </a:r>
            <a:b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</a:b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Big inductor!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2E196988-DAEC-5C33-0299-C174D4DB5184}"/>
              </a:ext>
            </a:extLst>
          </p:cNvPr>
          <p:cNvSpPr txBox="1">
            <a:spLocks/>
          </p:cNvSpPr>
          <p:nvPr/>
        </p:nvSpPr>
        <p:spPr>
          <a:xfrm>
            <a:off x="1158118" y="1943961"/>
            <a:ext cx="2016224" cy="35996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CoolGaN™ </a:t>
            </a:r>
            <a:endParaRPr kumimoji="0" lang="en-US" sz="1800" b="1" i="0" u="none" strike="noStrike" kern="0" cap="none" spc="0" normalizeH="0" baseline="30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8199E9F-6554-FC32-5C2F-F28C66EED8E2}"/>
              </a:ext>
            </a:extLst>
          </p:cNvPr>
          <p:cNvSpPr txBox="1">
            <a:spLocks/>
          </p:cNvSpPr>
          <p:nvPr/>
        </p:nvSpPr>
        <p:spPr>
          <a:xfrm>
            <a:off x="2166230" y="2593226"/>
            <a:ext cx="1584176" cy="35996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75352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Si FETs</a:t>
            </a: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2E196988-DAEC-5C33-0299-C174D4DB5184}"/>
              </a:ext>
            </a:extLst>
          </p:cNvPr>
          <p:cNvSpPr txBox="1">
            <a:spLocks/>
          </p:cNvSpPr>
          <p:nvPr/>
        </p:nvSpPr>
        <p:spPr>
          <a:xfrm>
            <a:off x="8832304" y="2593226"/>
            <a:ext cx="2016224" cy="35996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CoolGaN™ </a:t>
            </a:r>
            <a:endParaRPr kumimoji="0" lang="en-US" sz="1800" b="1" i="0" u="none" strike="noStrike" kern="0" cap="none" spc="0" normalizeH="0" baseline="30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E8199E9F-6554-FC32-5C2F-F28C66EED8E2}"/>
              </a:ext>
            </a:extLst>
          </p:cNvPr>
          <p:cNvSpPr txBox="1">
            <a:spLocks/>
          </p:cNvSpPr>
          <p:nvPr/>
        </p:nvSpPr>
        <p:spPr>
          <a:xfrm>
            <a:off x="9337302" y="4365104"/>
            <a:ext cx="1584176" cy="359960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75352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Si FETs</a:t>
            </a: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F303E017-9FF6-115A-DC0E-E024F7C85573}"/>
              </a:ext>
            </a:extLst>
          </p:cNvPr>
          <p:cNvSpPr txBox="1">
            <a:spLocks/>
          </p:cNvSpPr>
          <p:nvPr/>
        </p:nvSpPr>
        <p:spPr>
          <a:xfrm>
            <a:off x="8832304" y="908720"/>
            <a:ext cx="2673896" cy="935944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With GaN</a:t>
            </a:r>
          </a:p>
          <a:p>
            <a:pPr marL="0" marR="0" lvl="0" indent="0" algn="ctr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f</a:t>
            </a:r>
            <a:r>
              <a:rPr kumimoji="0" lang="en-US" sz="2000" b="0" i="0" u="none" strike="noStrike" kern="0" cap="none" spc="0" normalizeH="0" baseline="-25000" noProof="0" dirty="0" err="1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=</a:t>
            </a: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1 MHz</a:t>
            </a:r>
          </a:p>
          <a:p>
            <a:pPr marL="0" marR="0" lvl="0" indent="0" algn="ctr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de-AT" sz="2000" b="0" i="0" u="none" strike="noStrike" kern="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Smaller inductor!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80369-AC6E-A081-F145-4CA74D42F510}"/>
              </a:ext>
            </a:extLst>
          </p:cNvPr>
          <p:cNvSpPr txBox="1"/>
          <p:nvPr/>
        </p:nvSpPr>
        <p:spPr bwMode="auto">
          <a:xfrm>
            <a:off x="9689723" y="3356992"/>
            <a:ext cx="21673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97414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Si FETs get too hot even at 10 A!!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BB44D-84C3-51DC-1B4E-68BD7307E8E3}"/>
              </a:ext>
            </a:extLst>
          </p:cNvPr>
          <p:cNvSpPr txBox="1"/>
          <p:nvPr/>
        </p:nvSpPr>
        <p:spPr bwMode="auto">
          <a:xfrm>
            <a:off x="3997497" y="2057400"/>
            <a:ext cx="4308303" cy="262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Switching at higher frequencies allows the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smaller and lower cost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passive components for DC/DC applications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Si FETs get too hot at higher frequencies, while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GaN run much cooler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, and provide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high efficiencies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15B2E1-E484-40B4-9508-E0804F38FFFD}"/>
              </a:ext>
            </a:extLst>
          </p:cNvPr>
          <p:cNvSpPr/>
          <p:nvPr/>
        </p:nvSpPr>
        <p:spPr bwMode="auto">
          <a:xfrm>
            <a:off x="685800" y="1844664"/>
            <a:ext cx="225227" cy="40989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592FEC-2113-4F87-A0DC-05954D030813}"/>
              </a:ext>
            </a:extLst>
          </p:cNvPr>
          <p:cNvSpPr/>
          <p:nvPr/>
        </p:nvSpPr>
        <p:spPr bwMode="auto">
          <a:xfrm>
            <a:off x="8456438" y="1844664"/>
            <a:ext cx="225227" cy="40989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18" name="Pentagon 58">
            <a:extLst>
              <a:ext uri="{FF2B5EF4-FFF2-40B4-BE49-F238E27FC236}">
                <a16:creationId xmlns:a16="http://schemas.microsoft.com/office/drawing/2014/main" id="{017F9FE8-1C4A-40CE-BD97-DAB6AC970A8B}"/>
              </a:ext>
            </a:extLst>
          </p:cNvPr>
          <p:cNvSpPr/>
          <p:nvPr/>
        </p:nvSpPr>
        <p:spPr bwMode="auto">
          <a:xfrm>
            <a:off x="335360" y="5947651"/>
            <a:ext cx="11623523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CoolGaN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 offers substantial advantages at higher frequencies 1 MHz compared to Silicon FETs</a:t>
            </a:r>
          </a:p>
        </p:txBody>
      </p:sp>
    </p:spTree>
    <p:extLst>
      <p:ext uri="{BB962C8B-B14F-4D97-AF65-F5344CB8AC3E}">
        <p14:creationId xmlns:p14="http://schemas.microsoft.com/office/powerpoint/2010/main" val="3848044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/>
              </a:rPr>
              <a:t> 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CB90DC-7688-A416-C7D8-A926B5D86E0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7BE2811A-2A7D-872B-6B15-05FE978A85E5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SMPS application description and trends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15F6F55B-DE83-8131-319E-73BBB975A394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1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443081AA-3F0F-E63D-D0B5-469915FC770A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E37CE04D-F048-0A3F-EF88-76E2E936A21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CoolGaN™ in current &amp; next-generation SMPS applications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08107B4D-EABA-7DC5-7ABC-6698FB71660B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9FCC316C-47E7-9DA8-8CB4-7D1045A90DC6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A61A7457-C1B5-FBA1-1124-B9D798E982D0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 application boards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C3102219-9507-B779-6F6A-3C8CE9719028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BE579924-5FDD-E415-0706-B0E73362BEFA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ADA53066-BEEF-E17E-0FB4-91323F5FB6D8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System-level key takeaways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1BBAE231-D8AD-43C1-D25D-001C49C3BEB4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6B4C65C0-908B-0544-339A-C9C2AD9347A5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83EF92A3-AE5A-6844-CC14-CF1843761146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High voltage CoolGaN™ (650 - 700 V)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1630112B-66C6-FBCC-D23A-57F61EAC8D1C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991BE9CF-DCF0-C1DD-9DB2-09DEF216B903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20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F480C25B-7271-33F8-88F0-3082876DC80D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FBB075BC-D573-6BEC-D952-01B85051FC02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3AE9E040-BFB1-C0F1-5FC4-08D22F19CC6B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F1E9E888-F553-629A-7CAA-9239B8F2845B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HV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8E3E0409-9DFE-D8FA-8D51-7BAEA6300667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DD484F67-7E8B-09C0-502F-3851B050B04E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26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A12F3CE9-BFCB-62C8-3694-F12A29C1B701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D2DD645B-D313-2359-DE49-3477D87C6A71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C27C6807-51B5-249D-294B-5BB7F7FAC38F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29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B0E43419-4DDF-1AA2-31B6-4FB8F2BBB9C4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5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Medium voltage CoolGaN™ (60 - 200 V)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03E0026F-3BF8-A5FB-79C1-4FC3E6A49368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255CABD5-DD1B-32FA-C221-6C31AE36A129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Segoe UI Semibold" panose="020B0702040204020203" pitchFamily="34" charset="0"/>
                </a:rPr>
                <a:t>31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Segoe UI Semibold" panose="020B0702040204020203" pitchFamily="34" charset="0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81B8D08B-1109-73C4-C4E7-4568E160F2D8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85CA66A1-CF82-6E4A-D6C7-6CB5A083CA16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53770188-923F-3D3F-428F-9083855776EC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D36C013F-199D-226F-3B63-5C1B57E0CA11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MV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F4C63D1F-C06A-632A-C25E-277A90632063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50FE6603-ED1D-413B-0E40-16672200727F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35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09529452-978E-9571-9DFC-21825C4E9919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1B95A68B-9866-AA60-3E1F-167E0EDCCE01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F7A61137-910D-7D75-D669-B0D13BD63A9C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27201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749F-6486-A11D-60E7-8CC172B6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LLC – ZVS (zero voltage switching) &amp; parasitics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09176B-8B99-76ED-8C9B-AEEE8111BB83}"/>
              </a:ext>
            </a:extLst>
          </p:cNvPr>
          <p:cNvSpPr txBox="1"/>
          <p:nvPr/>
        </p:nvSpPr>
        <p:spPr>
          <a:xfrm>
            <a:off x="159821" y="1482262"/>
            <a:ext cx="5241072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Equivalent switch node capacitance Csw: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Source Sans Pro" panose="020B0503030403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Primary Coss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Source Sans Pro" panose="020B0503030403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SR Coss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SR reverse recovery charge (Si)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Source Sans Pro" panose="020B0503030403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Transformer parasitic capacitance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Layout stray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capacitance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B1F8F-F159-AF15-98E7-3CB9480B3E84}"/>
              </a:ext>
            </a:extLst>
          </p:cNvPr>
          <p:cNvSpPr txBox="1"/>
          <p:nvPr/>
        </p:nvSpPr>
        <p:spPr bwMode="auto">
          <a:xfrm>
            <a:off x="-374822" y="4548480"/>
            <a:ext cx="8899976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52485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ZVS could only be ensured if L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 energy overcome Csw energy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6882A9-ABF5-4F04-D791-5E9744A03FA7}"/>
              </a:ext>
            </a:extLst>
          </p:cNvPr>
          <p:cNvSpPr/>
          <p:nvPr/>
        </p:nvSpPr>
        <p:spPr>
          <a:xfrm>
            <a:off x="177507" y="2339433"/>
            <a:ext cx="4777909" cy="1006981"/>
          </a:xfrm>
          <a:prstGeom prst="ellipse">
            <a:avLst/>
          </a:prstGeom>
          <a:noFill/>
          <a:ln w="28575">
            <a:solidFill>
              <a:srgbClr val="F974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Arial"/>
            </a:endParaRPr>
          </a:p>
        </p:txBody>
      </p:sp>
      <p:sp>
        <p:nvSpPr>
          <p:cNvPr id="16" name="Pentagon 58">
            <a:extLst>
              <a:ext uri="{FF2B5EF4-FFF2-40B4-BE49-F238E27FC236}">
                <a16:creationId xmlns:a16="http://schemas.microsoft.com/office/drawing/2014/main" id="{3C8A6684-73BE-4759-846A-368DED116CB7}"/>
              </a:ext>
            </a:extLst>
          </p:cNvPr>
          <p:cNvSpPr/>
          <p:nvPr/>
        </p:nvSpPr>
        <p:spPr bwMode="auto">
          <a:xfrm>
            <a:off x="1401494" y="5761518"/>
            <a:ext cx="9179349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SR switch capacitance is essential for primary zero voltage switching mechanism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43B432-52D6-4973-AEA3-E3199BECC951}"/>
              </a:ext>
            </a:extLst>
          </p:cNvPr>
          <p:cNvGrpSpPr/>
          <p:nvPr/>
        </p:nvGrpSpPr>
        <p:grpSpPr>
          <a:xfrm>
            <a:off x="4848143" y="1756508"/>
            <a:ext cx="7013944" cy="3017521"/>
            <a:chOff x="4599323" y="2350601"/>
            <a:chExt cx="7013944" cy="30175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2F9CF7-5A99-45FE-A1B5-2B5736867D20}"/>
                </a:ext>
              </a:extLst>
            </p:cNvPr>
            <p:cNvGrpSpPr/>
            <p:nvPr/>
          </p:nvGrpSpPr>
          <p:grpSpPr>
            <a:xfrm>
              <a:off x="4599323" y="2350601"/>
              <a:ext cx="7013944" cy="3017521"/>
              <a:chOff x="2288689" y="2169621"/>
              <a:chExt cx="7728533" cy="344248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5C1F16C-EB4A-4B93-8BBA-1DA8F93A6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8689" y="2169621"/>
                <a:ext cx="7728533" cy="34424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88125F-D8C5-4E34-9E6D-39F8B2F8FE69}"/>
                  </a:ext>
                </a:extLst>
              </p:cNvPr>
              <p:cNvSpPr/>
              <p:nvPr/>
            </p:nvSpPr>
            <p:spPr>
              <a:xfrm>
                <a:off x="7489768" y="2776451"/>
                <a:ext cx="631766" cy="432262"/>
              </a:xfrm>
              <a:prstGeom prst="ellipse">
                <a:avLst/>
              </a:prstGeom>
              <a:noFill/>
              <a:ln w="28575">
                <a:solidFill>
                  <a:srgbClr val="F974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Arial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9D83DAF-1F34-4858-9FC0-B488B9A32ED9}"/>
                  </a:ext>
                </a:extLst>
              </p:cNvPr>
              <p:cNvSpPr/>
              <p:nvPr/>
            </p:nvSpPr>
            <p:spPr>
              <a:xfrm>
                <a:off x="7489768" y="5171532"/>
                <a:ext cx="631766" cy="432262"/>
              </a:xfrm>
              <a:prstGeom prst="ellipse">
                <a:avLst/>
              </a:prstGeom>
              <a:noFill/>
              <a:ln w="28575">
                <a:solidFill>
                  <a:srgbClr val="F974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Arial"/>
                </a:endParaRPr>
              </a:p>
            </p:txBody>
          </p:sp>
          <p:cxnSp>
            <p:nvCxnSpPr>
              <p:cNvPr id="25" name="Connector: Curved 24">
                <a:extLst>
                  <a:ext uri="{FF2B5EF4-FFF2-40B4-BE49-F238E27FC236}">
                    <a16:creationId xmlns:a16="http://schemas.microsoft.com/office/drawing/2014/main" id="{24F14E2B-507F-4C87-80D7-86FDD9F258B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29606" y="2834641"/>
                <a:ext cx="3151605" cy="432261"/>
              </a:xfrm>
              <a:prstGeom prst="curvedConnector3">
                <a:avLst>
                  <a:gd name="adj1" fmla="val 85457"/>
                </a:avLst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Connector: Curved 25">
                <a:extLst>
                  <a:ext uri="{FF2B5EF4-FFF2-40B4-BE49-F238E27FC236}">
                    <a16:creationId xmlns:a16="http://schemas.microsoft.com/office/drawing/2014/main" id="{BF6F09E3-A5A9-4020-A12F-9B82D13350A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971369" y="2947480"/>
                <a:ext cx="2010202" cy="3152682"/>
              </a:xfrm>
              <a:prstGeom prst="curvedConnector4">
                <a:avLst>
                  <a:gd name="adj1" fmla="val -12974"/>
                  <a:gd name="adj2" fmla="val 60027"/>
                </a:avLst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B62EE80-8B71-45EC-8BBC-D19ACFF070F2}"/>
                </a:ext>
              </a:extLst>
            </p:cNvPr>
            <p:cNvSpPr/>
            <p:nvPr/>
          </p:nvSpPr>
          <p:spPr>
            <a:xfrm>
              <a:off x="5942185" y="3214139"/>
              <a:ext cx="573352" cy="378901"/>
            </a:xfrm>
            <a:prstGeom prst="ellipse">
              <a:avLst/>
            </a:prstGeom>
            <a:noFill/>
            <a:ln w="28575">
              <a:solidFill>
                <a:srgbClr val="F974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480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749F-6486-A11D-60E7-8CC172B6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ZVS energy – GaN vs Si SR</a:t>
            </a:r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7174935-EDD2-4A2F-AAF1-A9AD2791E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46" y="3828867"/>
            <a:ext cx="4341353" cy="2572789"/>
          </a:xfrm>
          <a:prstGeom prst="rect">
            <a:avLst/>
          </a:prstGeom>
        </p:spPr>
      </p:pic>
      <p:pic>
        <p:nvPicPr>
          <p:cNvPr id="7" name="Resim 1" descr="A diagram of a circuit&#10;&#10;Description automatically generated">
            <a:extLst>
              <a:ext uri="{FF2B5EF4-FFF2-40B4-BE49-F238E27FC236}">
                <a16:creationId xmlns:a16="http://schemas.microsoft.com/office/drawing/2014/main" id="{8C40673E-BA9D-16FB-5245-B4552E2A6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3" y="2309889"/>
            <a:ext cx="5247621" cy="2400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1FB91B-E0C8-B4D5-8EB8-BCB72FAFA399}"/>
              </a:ext>
            </a:extLst>
          </p:cNvPr>
          <p:cNvSpPr txBox="1"/>
          <p:nvPr/>
        </p:nvSpPr>
        <p:spPr>
          <a:xfrm>
            <a:off x="6348499" y="4584733"/>
            <a:ext cx="718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Si SR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032A0-C0C1-0099-3778-E3D1377920EC}"/>
              </a:ext>
            </a:extLst>
          </p:cNvPr>
          <p:cNvSpPr txBox="1"/>
          <p:nvPr/>
        </p:nvSpPr>
        <p:spPr>
          <a:xfrm>
            <a:off x="6055352" y="2118025"/>
            <a:ext cx="964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GaN SR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3CE974-42E8-40FA-186A-146D21C3A16F}"/>
              </a:ext>
            </a:extLst>
          </p:cNvPr>
          <p:cNvSpPr/>
          <p:nvPr/>
        </p:nvSpPr>
        <p:spPr>
          <a:xfrm>
            <a:off x="9136131" y="1552983"/>
            <a:ext cx="466223" cy="3789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09454D-B5BA-BE4B-3258-093668E52FE3}"/>
              </a:ext>
            </a:extLst>
          </p:cNvPr>
          <p:cNvSpPr/>
          <p:nvPr/>
        </p:nvSpPr>
        <p:spPr>
          <a:xfrm>
            <a:off x="9119507" y="4143475"/>
            <a:ext cx="466223" cy="378901"/>
          </a:xfrm>
          <a:prstGeom prst="ellipse">
            <a:avLst/>
          </a:prstGeom>
          <a:noFill/>
          <a:ln w="28575">
            <a:solidFill>
              <a:srgbClr val="F974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424D7F-ED62-7AC9-BD86-325DA78C0A36}"/>
              </a:ext>
            </a:extLst>
          </p:cNvPr>
          <p:cNvCxnSpPr>
            <a:cxnSpLocks/>
          </p:cNvCxnSpPr>
          <p:nvPr/>
        </p:nvCxnSpPr>
        <p:spPr>
          <a:xfrm flipV="1">
            <a:off x="4180114" y="2580492"/>
            <a:ext cx="2775857" cy="1050498"/>
          </a:xfrm>
          <a:prstGeom prst="straightConnector1">
            <a:avLst/>
          </a:prstGeom>
          <a:ln w="47625" cap="flat" cmpd="sng" algn="ctr">
            <a:solidFill>
              <a:srgbClr val="BE3283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5C50BF-9410-4E25-457C-115CC4195D11}"/>
              </a:ext>
            </a:extLst>
          </p:cNvPr>
          <p:cNvCxnSpPr>
            <a:cxnSpLocks/>
          </p:cNvCxnSpPr>
          <p:nvPr/>
        </p:nvCxnSpPr>
        <p:spPr>
          <a:xfrm>
            <a:off x="4180114" y="3901593"/>
            <a:ext cx="2637312" cy="620783"/>
          </a:xfrm>
          <a:prstGeom prst="straightConnector1">
            <a:avLst/>
          </a:prstGeom>
          <a:ln w="4762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C9F20B-024E-43CB-D58C-794F5AD020B7}"/>
              </a:ext>
            </a:extLst>
          </p:cNvPr>
          <p:cNvGrpSpPr/>
          <p:nvPr/>
        </p:nvGrpSpPr>
        <p:grpSpPr>
          <a:xfrm>
            <a:off x="7122589" y="1230961"/>
            <a:ext cx="4358010" cy="2572789"/>
            <a:chOff x="7122589" y="1230961"/>
            <a:chExt cx="4358010" cy="2572789"/>
          </a:xfrm>
        </p:grpSpPr>
        <p:pic>
          <p:nvPicPr>
            <p:cNvPr id="5" name="Picture 4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AEB54E9C-BEB5-4F23-B9A9-2AF898E8A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2589" y="1230961"/>
              <a:ext cx="4358010" cy="257278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B99C6C-49D3-DA2F-A771-2B92D9C2A755}"/>
                </a:ext>
              </a:extLst>
            </p:cNvPr>
            <p:cNvSpPr txBox="1"/>
            <p:nvPr/>
          </p:nvSpPr>
          <p:spPr>
            <a:xfrm>
              <a:off x="9413423" y="1273278"/>
              <a:ext cx="97971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/>
                  <a:cs typeface="Arial"/>
                </a:rPr>
                <a:t>IGC033S101</a:t>
              </a:r>
            </a:p>
          </p:txBody>
        </p:sp>
      </p:grpSp>
      <p:sp>
        <p:nvSpPr>
          <p:cNvPr id="19" name="Pentagon 58">
            <a:extLst>
              <a:ext uri="{FF2B5EF4-FFF2-40B4-BE49-F238E27FC236}">
                <a16:creationId xmlns:a16="http://schemas.microsoft.com/office/drawing/2014/main" id="{5A209AF0-9E45-4053-B7AF-6D43E3F25E2B}"/>
              </a:ext>
            </a:extLst>
          </p:cNvPr>
          <p:cNvSpPr/>
          <p:nvPr/>
        </p:nvSpPr>
        <p:spPr bwMode="auto">
          <a:xfrm>
            <a:off x="335360" y="5830924"/>
            <a:ext cx="6013139" cy="620783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GaN SR enables easier primary zero voltage switching than Si SR</a:t>
            </a:r>
          </a:p>
        </p:txBody>
      </p:sp>
    </p:spTree>
    <p:extLst>
      <p:ext uri="{BB962C8B-B14F-4D97-AF65-F5344CB8AC3E}">
        <p14:creationId xmlns:p14="http://schemas.microsoft.com/office/powerpoint/2010/main" val="3419407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749F-6486-A11D-60E7-8CC172B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1408"/>
            <a:ext cx="9613068" cy="570850"/>
          </a:xfrm>
        </p:spPr>
        <p:txBody>
          <a:bodyPr>
            <a:normAutofit/>
          </a:bodyPr>
          <a:lstStyle/>
          <a:p>
            <a:r>
              <a:rPr lang="en-US" dirty="0"/>
              <a:t>CoolGaN™</a:t>
            </a:r>
            <a:r>
              <a:rPr lang="en-US" baseline="30000" dirty="0"/>
              <a:t> </a:t>
            </a:r>
            <a:r>
              <a:rPr lang="en-US" dirty="0"/>
              <a:t>SR in LLC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14CB5-F70F-EC17-5FB0-5907C7F70D68}"/>
              </a:ext>
            </a:extLst>
          </p:cNvPr>
          <p:cNvSpPr txBox="1"/>
          <p:nvPr/>
        </p:nvSpPr>
        <p:spPr>
          <a:xfrm>
            <a:off x="339535" y="961348"/>
            <a:ext cx="5902041" cy="356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Q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oss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) Lower device charge -&gt;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Lower circulating current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Less fringing flux due to lower T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 air gap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Less dead-time needed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Better control at no load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Source Sans Pro" panose="020B0503030403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Q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Source Sans Pro" panose="020B0503030403020204" pitchFamily="34" charset="0"/>
              </a:rPr>
              <a:t>) Lower gate charge -&gt; Lower gate-drive losses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R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DS(on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Lower resistance per area -&gt; Smaller package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Q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rr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Lack of reverse recovery– Allows above resonance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3" name="Picture 2" descr="A graph showing different srs&#10;&#10;Description automatically generated">
            <a:extLst>
              <a:ext uri="{FF2B5EF4-FFF2-40B4-BE49-F238E27FC236}">
                <a16:creationId xmlns:a16="http://schemas.microsoft.com/office/drawing/2014/main" id="{ADF8F9D9-FC81-1223-227C-17401D54E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756" y="809267"/>
            <a:ext cx="2640891" cy="1648640"/>
          </a:xfrm>
          <a:prstGeom prst="rect">
            <a:avLst/>
          </a:prstGeom>
          <a:noFill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01140C-CDF2-67A3-D4ED-939B9A63F2DB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37214" y="1633587"/>
            <a:ext cx="4996542" cy="44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E300D-879B-E186-D45F-7A59DA7C1DFC}"/>
              </a:ext>
            </a:extLst>
          </p:cNvPr>
          <p:cNvCxnSpPr>
            <a:cxnSpLocks/>
          </p:cNvCxnSpPr>
          <p:nvPr/>
        </p:nvCxnSpPr>
        <p:spPr>
          <a:xfrm>
            <a:off x="3549581" y="2741963"/>
            <a:ext cx="2255861" cy="756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6BCCFF-80A5-4D03-DE60-9C9FDACED694}"/>
              </a:ext>
            </a:extLst>
          </p:cNvPr>
          <p:cNvCxnSpPr>
            <a:cxnSpLocks/>
          </p:cNvCxnSpPr>
          <p:nvPr/>
        </p:nvCxnSpPr>
        <p:spPr>
          <a:xfrm>
            <a:off x="4939939" y="2054679"/>
            <a:ext cx="4019423" cy="17637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CCC3B89-95E9-5638-7423-A4E45751548E}"/>
              </a:ext>
            </a:extLst>
          </p:cNvPr>
          <p:cNvGrpSpPr/>
          <p:nvPr/>
        </p:nvGrpSpPr>
        <p:grpSpPr>
          <a:xfrm>
            <a:off x="8959362" y="3191891"/>
            <a:ext cx="2926664" cy="1879792"/>
            <a:chOff x="8640723" y="3496687"/>
            <a:chExt cx="3245303" cy="2016136"/>
          </a:xfrm>
        </p:grpSpPr>
        <p:pic>
          <p:nvPicPr>
            <p:cNvPr id="1026" name="Picture 2" descr="Fringing flux paths as a function of the air gap.">
              <a:extLst>
                <a:ext uri="{FF2B5EF4-FFF2-40B4-BE49-F238E27FC236}">
                  <a16:creationId xmlns:a16="http://schemas.microsoft.com/office/drawing/2014/main" id="{7A5F51FB-480A-551D-FABA-D0C2992F1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723" y="3496687"/>
              <a:ext cx="3245303" cy="134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66CE72-5B23-3E65-7B0C-A6BA44E3DB4B}"/>
                </a:ext>
              </a:extLst>
            </p:cNvPr>
            <p:cNvSpPr txBox="1"/>
            <p:nvPr/>
          </p:nvSpPr>
          <p:spPr>
            <a:xfrm>
              <a:off x="9663266" y="4885633"/>
              <a:ext cx="1393309" cy="627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C216E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Reduced AC losses</a:t>
              </a:r>
            </a:p>
          </p:txBody>
        </p: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2EE6A39A-887B-D348-4E11-7F5505C105F0}"/>
              </a:ext>
            </a:extLst>
          </p:cNvPr>
          <p:cNvGrpSpPr/>
          <p:nvPr/>
        </p:nvGrpSpPr>
        <p:grpSpPr>
          <a:xfrm>
            <a:off x="5907090" y="1678453"/>
            <a:ext cx="2926664" cy="1902658"/>
            <a:chOff x="5712959" y="1983253"/>
            <a:chExt cx="3129508" cy="19026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90CEBA-93F8-C919-7282-91ABAF7F5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12959" y="1983253"/>
              <a:ext cx="2995120" cy="1902658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A483B2-5134-4146-56F6-98BDD4F775CE}"/>
                </a:ext>
              </a:extLst>
            </p:cNvPr>
            <p:cNvSpPr txBox="1"/>
            <p:nvPr/>
          </p:nvSpPr>
          <p:spPr>
            <a:xfrm>
              <a:off x="6693561" y="2783899"/>
              <a:ext cx="21489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C216E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Less dummy load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581663-EE95-BDFB-B74F-3B6986338C79}"/>
              </a:ext>
            </a:extLst>
          </p:cNvPr>
          <p:cNvSpPr txBox="1"/>
          <p:nvPr/>
        </p:nvSpPr>
        <p:spPr>
          <a:xfrm>
            <a:off x="10788571" y="801798"/>
            <a:ext cx="9803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Less RMS losses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CC6356F-9300-DB28-7465-98CA69889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83" y="4505698"/>
            <a:ext cx="2584914" cy="181016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084568-DC57-AC69-2975-69C433E637AE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200920" y="4505698"/>
            <a:ext cx="1766163" cy="905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69F9CE-CC87-D620-9D22-3434AF031B7A}"/>
              </a:ext>
            </a:extLst>
          </p:cNvPr>
          <p:cNvCxnSpPr>
            <a:cxnSpLocks/>
          </p:cNvCxnSpPr>
          <p:nvPr/>
        </p:nvCxnSpPr>
        <p:spPr>
          <a:xfrm>
            <a:off x="4274470" y="5494116"/>
            <a:ext cx="307655" cy="1917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D777F8-3420-0849-F537-CD6AFCC126D2}"/>
              </a:ext>
            </a:extLst>
          </p:cNvPr>
          <p:cNvCxnSpPr>
            <a:cxnSpLocks/>
          </p:cNvCxnSpPr>
          <p:nvPr/>
        </p:nvCxnSpPr>
        <p:spPr>
          <a:xfrm>
            <a:off x="4045946" y="5158062"/>
            <a:ext cx="178426" cy="29824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BE31213-63A1-5D19-3EB6-00789CE17274}"/>
              </a:ext>
            </a:extLst>
          </p:cNvPr>
          <p:cNvCxnSpPr>
            <a:cxnSpLocks/>
          </p:cNvCxnSpPr>
          <p:nvPr/>
        </p:nvCxnSpPr>
        <p:spPr>
          <a:xfrm>
            <a:off x="4814260" y="3404342"/>
            <a:ext cx="2764551" cy="7310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9480F4F1-BAFE-C3CC-7906-327F862B144E}"/>
              </a:ext>
            </a:extLst>
          </p:cNvPr>
          <p:cNvGrpSpPr/>
          <p:nvPr/>
        </p:nvGrpSpPr>
        <p:grpSpPr>
          <a:xfrm>
            <a:off x="6184433" y="4194640"/>
            <a:ext cx="2661360" cy="2032645"/>
            <a:chOff x="6134554" y="4653983"/>
            <a:chExt cx="2661360" cy="2032645"/>
          </a:xfrm>
        </p:grpSpPr>
        <p:pic>
          <p:nvPicPr>
            <p:cNvPr id="47" name="Picture 46" descr="A graph of a graph showing the loss of a frequency&#10;&#10;Description automatically generated with medium confidence">
              <a:extLst>
                <a:ext uri="{FF2B5EF4-FFF2-40B4-BE49-F238E27FC236}">
                  <a16:creationId xmlns:a16="http://schemas.microsoft.com/office/drawing/2014/main" id="{FDEC8D74-5702-6C75-B4B8-BE68057F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554" y="4653983"/>
              <a:ext cx="2661360" cy="171517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C4FD4D5-F990-87E2-4393-4D94509FD108}"/>
                </a:ext>
              </a:extLst>
            </p:cNvPr>
            <p:cNvSpPr txBox="1"/>
            <p:nvPr/>
          </p:nvSpPr>
          <p:spPr>
            <a:xfrm>
              <a:off x="6490271" y="6348074"/>
              <a:ext cx="22291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C216E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Reduced gate losses</a:t>
              </a:r>
            </a:p>
          </p:txBody>
        </p:sp>
      </p:grpSp>
      <p:sp>
        <p:nvSpPr>
          <p:cNvPr id="1030" name="TextBox 1029">
            <a:extLst>
              <a:ext uri="{FF2B5EF4-FFF2-40B4-BE49-F238E27FC236}">
                <a16:creationId xmlns:a16="http://schemas.microsoft.com/office/drawing/2014/main" id="{3BAC1925-139E-CD27-3C0E-84CEBB077B09}"/>
              </a:ext>
            </a:extLst>
          </p:cNvPr>
          <p:cNvSpPr txBox="1"/>
          <p:nvPr/>
        </p:nvSpPr>
        <p:spPr>
          <a:xfrm>
            <a:off x="680720" y="5503703"/>
            <a:ext cx="2438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Wider control range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F57091-7E64-5DE5-4253-3CDEB4D79EE8}"/>
              </a:ext>
            </a:extLst>
          </p:cNvPr>
          <p:cNvSpPr/>
          <p:nvPr/>
        </p:nvSpPr>
        <p:spPr>
          <a:xfrm>
            <a:off x="7465234" y="378619"/>
            <a:ext cx="969494" cy="924745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GaN</a:t>
            </a:r>
          </a:p>
        </p:txBody>
      </p:sp>
    </p:spTree>
    <p:extLst>
      <p:ext uri="{BB962C8B-B14F-4D97-AF65-F5344CB8AC3E}">
        <p14:creationId xmlns:p14="http://schemas.microsoft.com/office/powerpoint/2010/main" val="2595738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749F-6486-A11D-60E7-8CC172B6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6.5 mm TV SMPS evaluation board with CoolGaN™</a:t>
            </a:r>
            <a:endParaRPr lang="en-US" baseline="300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473A6F3-449A-3C9C-D236-96368F2931A8}"/>
              </a:ext>
            </a:extLst>
          </p:cNvPr>
          <p:cNvGraphicFramePr>
            <a:graphicFrameLocks noGrp="1"/>
          </p:cNvGraphicFramePr>
          <p:nvPr/>
        </p:nvGraphicFramePr>
        <p:xfrm>
          <a:off x="578521" y="3429000"/>
          <a:ext cx="5257800" cy="2233418"/>
        </p:xfrm>
        <a:graphic>
          <a:graphicData uri="http://schemas.openxmlformats.org/drawingml/2006/table">
            <a:tbl>
              <a:tblPr firstRow="1" firstCol="1" bandRow="1"/>
              <a:tblGrid>
                <a:gridCol w="1359208">
                  <a:extLst>
                    <a:ext uri="{9D8B030D-6E8A-4147-A177-3AD203B41FA5}">
                      <a16:colId xmlns:a16="http://schemas.microsoft.com/office/drawing/2014/main" val="2368378348"/>
                    </a:ext>
                  </a:extLst>
                </a:gridCol>
                <a:gridCol w="1394192">
                  <a:extLst>
                    <a:ext uri="{9D8B030D-6E8A-4147-A177-3AD203B41FA5}">
                      <a16:colId xmlns:a16="http://schemas.microsoft.com/office/drawing/2014/main" val="431433456"/>
                    </a:ext>
                  </a:extLst>
                </a:gridCol>
                <a:gridCol w="1359208">
                  <a:extLst>
                    <a:ext uri="{9D8B030D-6E8A-4147-A177-3AD203B41FA5}">
                      <a16:colId xmlns:a16="http://schemas.microsoft.com/office/drawing/2014/main" val="1410523381"/>
                    </a:ext>
                  </a:extLst>
                </a:gridCol>
                <a:gridCol w="1145192">
                  <a:extLst>
                    <a:ext uri="{9D8B030D-6E8A-4147-A177-3AD203B41FA5}">
                      <a16:colId xmlns:a16="http://schemas.microsoft.com/office/drawing/2014/main" val="55349921"/>
                    </a:ext>
                  </a:extLst>
                </a:gridCol>
              </a:tblGrid>
              <a:tr h="47823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highlight>
                            <a:srgbClr val="0A8276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de-AT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highlight>
                            <a:srgbClr val="0A8276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de-AT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highlight>
                            <a:srgbClr val="0A8276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de-AT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highlight>
                            <a:srgbClr val="0A8276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de-AT" sz="1400" dirty="0">
                        <a:solidFill>
                          <a:srgbClr val="FFFFFF"/>
                        </a:solidFill>
                        <a:effectLst/>
                        <a:highlight>
                          <a:srgbClr val="0A8276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8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103550"/>
                  </a:ext>
                </a:extLst>
              </a:tr>
              <a:tr h="43879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365 ‑ 405 V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</a:t>
                      </a:r>
                      <a:endParaRPr lang="de-AT" sz="1400" baseline="-25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µH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5064"/>
                  </a:ext>
                </a:extLst>
              </a:tr>
              <a:tr h="43879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</a:t>
                      </a:r>
                      <a:endParaRPr lang="de-AT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 V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</a:t>
                      </a:r>
                      <a:endParaRPr lang="de-AT" sz="1400" baseline="-25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 x 4.7 nH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069936"/>
                  </a:ext>
                </a:extLst>
              </a:tr>
              <a:tr h="43879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</a:t>
                      </a:r>
                      <a:endParaRPr lang="de-AT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 kHz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 µH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36937"/>
                  </a:ext>
                </a:extLst>
              </a:tr>
              <a:tr h="43879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de-AT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9:1:1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32385" marB="596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&lt;6.5 mm</a:t>
                      </a:r>
                      <a:endParaRPr lang="de-A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39376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CDC514F-192D-82EE-9F7E-3C0F2F569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70085"/>
            <a:ext cx="5734722" cy="2252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6E806-AA62-2934-DF70-F77C7B156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58" y="1309760"/>
            <a:ext cx="5415643" cy="1757035"/>
          </a:xfrm>
          <a:prstGeom prst="rect">
            <a:avLst/>
          </a:prstGeom>
        </p:spPr>
      </p:pic>
      <p:pic>
        <p:nvPicPr>
          <p:cNvPr id="11" name="Picture 10" descr="A computer screen shot of a machine&#10;&#10;Description automatically generated">
            <a:extLst>
              <a:ext uri="{FF2B5EF4-FFF2-40B4-BE49-F238E27FC236}">
                <a16:creationId xmlns:a16="http://schemas.microsoft.com/office/drawing/2014/main" id="{6E7DACB7-30D9-C463-967E-B06293E06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99" y="1135827"/>
            <a:ext cx="3386551" cy="24282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71868D-197E-FF57-5031-C659F82A7D87}"/>
              </a:ext>
            </a:extLst>
          </p:cNvPr>
          <p:cNvSpPr/>
          <p:nvPr/>
        </p:nvSpPr>
        <p:spPr>
          <a:xfrm rot="4805702">
            <a:off x="8915250" y="4398023"/>
            <a:ext cx="1736430" cy="793757"/>
          </a:xfrm>
          <a:prstGeom prst="ellipse">
            <a:avLst/>
          </a:prstGeom>
          <a:noFill/>
          <a:ln w="28575">
            <a:solidFill>
              <a:srgbClr val="F974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Arial"/>
            </a:endParaRPr>
          </a:p>
        </p:txBody>
      </p:sp>
      <p:sp>
        <p:nvSpPr>
          <p:cNvPr id="12" name="Pentagon 58">
            <a:extLst>
              <a:ext uri="{FF2B5EF4-FFF2-40B4-BE49-F238E27FC236}">
                <a16:creationId xmlns:a16="http://schemas.microsoft.com/office/drawing/2014/main" id="{A1A09E77-2E8E-4528-87D4-0E5C38DF909F}"/>
              </a:ext>
            </a:extLst>
          </p:cNvPr>
          <p:cNvSpPr/>
          <p:nvPr/>
        </p:nvSpPr>
        <p:spPr bwMode="auto">
          <a:xfrm>
            <a:off x="1334291" y="6043375"/>
            <a:ext cx="9071708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GaN SR is a high frequency SMPS enabler due to its superior properties</a:t>
            </a:r>
          </a:p>
        </p:txBody>
      </p:sp>
    </p:spTree>
    <p:extLst>
      <p:ext uri="{BB962C8B-B14F-4D97-AF65-F5344CB8AC3E}">
        <p14:creationId xmlns:p14="http://schemas.microsoft.com/office/powerpoint/2010/main" val="2454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E9192F-D0DF-9ECC-50CD-61CBC7110EE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602E88A0-6100-C3E9-BFB3-95EE2EF3B1B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5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 b="1">
                  <a:solidFill>
                    <a:schemeClr val="tx2"/>
                  </a:solidFill>
                  <a:latin typeface="+mn-lt"/>
                </a:rPr>
                <a:t>SMPS application description and trends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5CC94233-C497-396F-8380-922D6C8E24E0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F4E0231C-19F6-ADC9-47E0-777EA4972698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4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C4EA7A1A-C7D1-CF73-EE07-B7AEDD33109F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CoolGaN™ in current &amp; next-generation SMPS applications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FA5867A0-E222-E626-9607-81E3F3419675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936CBFBE-1E06-FDC7-1D8D-BBA9B67DC8C0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B08ECEF6-6C10-0CE7-93B0-A4D50BE97239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A483F9CD-4E6A-FDC8-899C-F7144E419F50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2B7D3C80-3D25-D5FA-49C3-440865D79FF2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B2A07C4B-46F6-9FBE-0620-B3B64C3361C9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85D1FF1F-DA2B-5575-8A17-79D91D7B9F7C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43A187E7-7B12-CE6D-9AF8-46C59AA7C994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23AB87FD-AC70-41E4-DA1D-FEDE3024CA46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High voltage CoolGaN™ (650 - 700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7CAE2363-289B-6F70-E358-7C55F8C33DA7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A8CA9B03-6813-955E-6DB0-EC62C447C2CF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20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6DDDFDB4-62F5-93C8-3D81-D65FCEF29B42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FEA1A6B7-3155-5863-D0A2-EC1BB5EC928B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FC66105D-BAD6-1358-DC2E-6375298EBC43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038696E2-7795-1C88-BA03-2BEEF522184B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ADF8D1DB-B7D5-7D7D-DB22-7840EA423FD1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ACA2D15B-BBF1-C558-F0CB-23966CF4C23E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CF4E97A7-23EB-B925-3FA6-B08488CDA903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87969DE0-ED3E-8D28-A0F8-E47451E46FC9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1E906716-EB63-0C64-6AAA-1EF22B7A767E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00EF6432-3A81-50E6-5078-BF68D9BFF372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F3E14A14-DCDF-E502-8962-ED92B19C636E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67E68E9A-ACA1-75A1-1AFA-E813C42EB2B1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350BC75E-042A-61E4-C2C8-6162373E54C0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6B302F27-F511-D7B1-B2A1-430C14FFD760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4295D5AC-9FF4-FEFB-AF5D-012AB64689EE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B92B8287-187D-6012-B559-DF41A70C8111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CEE48138-66F5-20A4-1817-708A604EC0C3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A4A59021-03C7-B7BD-B842-FE3509B4B22F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9CB9BD7E-4687-17CB-6086-A0A3B2A82591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8DD3CF14-5BAE-F1DD-8F78-283447E8A55A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9853A134-A5A3-38E7-72FF-6572B3D4F7ED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25372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749F-6486-A11D-60E7-8CC172B6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- GaN vs Si SR</a:t>
            </a:r>
          </a:p>
        </p:txBody>
      </p:sp>
      <p:pic>
        <p:nvPicPr>
          <p:cNvPr id="6" name="Picture 5" descr="A close-up of a computer&#10;&#10;Description automatically generated">
            <a:extLst>
              <a:ext uri="{FF2B5EF4-FFF2-40B4-BE49-F238E27FC236}">
                <a16:creationId xmlns:a16="http://schemas.microsoft.com/office/drawing/2014/main" id="{EA727745-C92F-3885-2A72-597D73F4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8" y="1485207"/>
            <a:ext cx="3296757" cy="2090047"/>
          </a:xfrm>
          <a:prstGeom prst="rect">
            <a:avLst/>
          </a:prstGeom>
        </p:spPr>
      </p:pic>
      <p:pic>
        <p:nvPicPr>
          <p:cNvPr id="5" name="Picture 4" descr="A close-up of a thermal image&#10;&#10;Description automatically generated">
            <a:extLst>
              <a:ext uri="{FF2B5EF4-FFF2-40B4-BE49-F238E27FC236}">
                <a16:creationId xmlns:a16="http://schemas.microsoft.com/office/drawing/2014/main" id="{99F70572-5C98-CC65-3F17-3BB11DCB1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11" y="3308442"/>
            <a:ext cx="3355126" cy="2119498"/>
          </a:xfrm>
          <a:prstGeom prst="rect">
            <a:avLst/>
          </a:prstGeom>
        </p:spPr>
      </p:pic>
      <p:pic>
        <p:nvPicPr>
          <p:cNvPr id="3" name="Picture 2" descr="A graph with a line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A5328CF7-196F-929D-AC35-D611B4743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01" y="813631"/>
            <a:ext cx="3536533" cy="2358231"/>
          </a:xfrm>
          <a:prstGeom prst="rect">
            <a:avLst/>
          </a:prstGeom>
        </p:spPr>
      </p:pic>
      <p:pic>
        <p:nvPicPr>
          <p:cNvPr id="4" name="Picture 3" descr="A graph with a line and numbers&#10;&#10;Description automatically generated">
            <a:extLst>
              <a:ext uri="{FF2B5EF4-FFF2-40B4-BE49-F238E27FC236}">
                <a16:creationId xmlns:a16="http://schemas.microsoft.com/office/drawing/2014/main" id="{3CB5FE10-7916-C7A5-4D0A-16B9A8F16B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09" y="3059690"/>
            <a:ext cx="3536533" cy="2359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DA01E2-5B65-6856-875E-A48E05B242AB}"/>
              </a:ext>
            </a:extLst>
          </p:cNvPr>
          <p:cNvSpPr txBox="1"/>
          <p:nvPr/>
        </p:nvSpPr>
        <p:spPr>
          <a:xfrm>
            <a:off x="3597958" y="5520735"/>
            <a:ext cx="1129553" cy="27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GaN SR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08362-22A1-0D98-138F-DD66CDCE0975}"/>
              </a:ext>
            </a:extLst>
          </p:cNvPr>
          <p:cNvSpPr txBox="1"/>
          <p:nvPr/>
        </p:nvSpPr>
        <p:spPr>
          <a:xfrm>
            <a:off x="1046480" y="3695900"/>
            <a:ext cx="917967" cy="27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Si SR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D99A6F-DB9D-C60C-AF6E-EAD61E400B7D}"/>
              </a:ext>
            </a:extLst>
          </p:cNvPr>
          <p:cNvSpPr txBox="1"/>
          <p:nvPr/>
        </p:nvSpPr>
        <p:spPr>
          <a:xfrm>
            <a:off x="6315475" y="3308442"/>
            <a:ext cx="1823112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Below resonance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F3EBE-A9F0-6AE1-37AF-4AB85423014E}"/>
              </a:ext>
            </a:extLst>
          </p:cNvPr>
          <p:cNvSpPr txBox="1"/>
          <p:nvPr/>
        </p:nvSpPr>
        <p:spPr>
          <a:xfrm>
            <a:off x="9576488" y="5513098"/>
            <a:ext cx="1823112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ts val="1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  <a:t>Above resonance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05EDB-AD1C-124A-B110-9C72234899D1}"/>
              </a:ext>
            </a:extLst>
          </p:cNvPr>
          <p:cNvSpPr txBox="1"/>
          <p:nvPr/>
        </p:nvSpPr>
        <p:spPr>
          <a:xfrm>
            <a:off x="7366767" y="1808080"/>
            <a:ext cx="1289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Up to 0.3%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C8638-E80B-540B-DBBA-1DDF61BA3A3D}"/>
              </a:ext>
            </a:extLst>
          </p:cNvPr>
          <p:cNvSpPr txBox="1"/>
          <p:nvPr/>
        </p:nvSpPr>
        <p:spPr>
          <a:xfrm>
            <a:off x="9576488" y="4393057"/>
            <a:ext cx="2205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Q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rr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 impact is here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38E42-D206-F1A2-30C5-57FC368DE8A7}"/>
              </a:ext>
            </a:extLst>
          </p:cNvPr>
          <p:cNvSpPr txBox="1"/>
          <p:nvPr/>
        </p:nvSpPr>
        <p:spPr>
          <a:xfrm>
            <a:off x="10184258" y="4054824"/>
            <a:ext cx="1289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/>
              </a:rPr>
              <a:t>Up to 0.6%</a:t>
            </a:r>
          </a:p>
        </p:txBody>
      </p:sp>
      <p:sp>
        <p:nvSpPr>
          <p:cNvPr id="15" name="Pentagon 58">
            <a:extLst>
              <a:ext uri="{FF2B5EF4-FFF2-40B4-BE49-F238E27FC236}">
                <a16:creationId xmlns:a16="http://schemas.microsoft.com/office/drawing/2014/main" id="{A379568A-5824-4047-B259-EB8A42F47402}"/>
              </a:ext>
            </a:extLst>
          </p:cNvPr>
          <p:cNvSpPr/>
          <p:nvPr/>
        </p:nvSpPr>
        <p:spPr bwMode="auto">
          <a:xfrm>
            <a:off x="599440" y="6048909"/>
            <a:ext cx="10142685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GaN SR perform better up to 0.3% below resonance and 0.6% above resonance than Si SR </a:t>
            </a:r>
          </a:p>
        </p:txBody>
      </p:sp>
    </p:spTree>
    <p:extLst>
      <p:ext uri="{BB962C8B-B14F-4D97-AF65-F5344CB8AC3E}">
        <p14:creationId xmlns:p14="http://schemas.microsoft.com/office/powerpoint/2010/main" val="636064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49912-B3AC-DEF5-091F-299F9CF8FB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buClr>
                <a:srgbClr val="0A8276"/>
              </a:buClr>
              <a:buSzPts val="1350"/>
              <a:buFont typeface="Arial" panose="020B0604020202020204" pitchFamily="34" charset="0"/>
              <a:buChar char="‒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used as synchronous rectifier (SR) in LLC converter: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5787E-8A08-3DC4-30C0-067C2CD0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7600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CoolGaN™ T</a:t>
            </a:r>
            <a:r>
              <a:rPr lang="en-US" dirty="0">
                <a:latin typeface="+mn-lt"/>
              </a:rPr>
              <a:t>ransistors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 100 V G3 value proposition in SMPS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89AC1DE-0C02-42A2-BE1D-4D9CCDD44B3C}"/>
              </a:ext>
            </a:extLst>
          </p:cNvPr>
          <p:cNvSpPr/>
          <p:nvPr/>
        </p:nvSpPr>
        <p:spPr bwMode="auto">
          <a:xfrm>
            <a:off x="538276" y="3699979"/>
            <a:ext cx="3636404" cy="881611"/>
          </a:xfrm>
          <a:prstGeom prst="homePlate">
            <a:avLst/>
          </a:prstGeom>
          <a:solidFill>
            <a:schemeClr val="dk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Facilitates voltage regulation at no load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0EFD0-7A8B-4022-B2A5-50B785639687}"/>
              </a:ext>
            </a:extLst>
          </p:cNvPr>
          <p:cNvSpPr/>
          <p:nvPr/>
        </p:nvSpPr>
        <p:spPr bwMode="auto">
          <a:xfrm>
            <a:off x="4378155" y="3782428"/>
            <a:ext cx="6907683" cy="6626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 anchor="ctr"/>
          <a:lstStyle/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Less dummy load -&gt; Reduced stand-by losses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BD61841-D44D-41E6-B4A4-36319504FE12}"/>
              </a:ext>
            </a:extLst>
          </p:cNvPr>
          <p:cNvSpPr/>
          <p:nvPr/>
        </p:nvSpPr>
        <p:spPr bwMode="auto">
          <a:xfrm>
            <a:off x="502272" y="5214388"/>
            <a:ext cx="3672408" cy="881611"/>
          </a:xfrm>
          <a:prstGeom prst="homePlate">
            <a:avLst/>
          </a:prstGeom>
          <a:solidFill>
            <a:schemeClr val="dk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Enables above-resonance due to the absence of Q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49CAD-5C5C-4A03-B160-C3F1C563FDA6}"/>
              </a:ext>
            </a:extLst>
          </p:cNvPr>
          <p:cNvSpPr/>
          <p:nvPr/>
        </p:nvSpPr>
        <p:spPr bwMode="auto">
          <a:xfrm>
            <a:off x="4342151" y="5248638"/>
            <a:ext cx="6943687" cy="6614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 anchor="ctr"/>
          <a:lstStyle/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Wider control frequency range -&gt; LLC above resonance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5199401-76B7-459C-9C9B-93272D0BD921}"/>
              </a:ext>
            </a:extLst>
          </p:cNvPr>
          <p:cNvSpPr/>
          <p:nvPr/>
        </p:nvSpPr>
        <p:spPr bwMode="auto">
          <a:xfrm>
            <a:off x="595650" y="2164603"/>
            <a:ext cx="3636404" cy="993417"/>
          </a:xfrm>
          <a:prstGeom prst="homePlate">
            <a:avLst/>
          </a:prstGeom>
          <a:solidFill>
            <a:schemeClr val="dk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 rtlCol="0" anchor="ctr"/>
          <a:lstStyle>
            <a:lvl1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1pPr>
            <a:lvl2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3pPr>
            <a:lvl4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4pPr>
            <a:lvl5pPr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</a:lvl5pPr>
            <a:lvl6pPr>
              <a:buClr>
                <a:schemeClr val="tx2"/>
              </a:buClr>
              <a:buFont typeface="Arial" panose="020B0604020202020204" pitchFamily="34" charset="0"/>
              <a:buChar char="‒"/>
            </a:lvl6pPr>
            <a:lvl7pPr>
              <a:buClr>
                <a:schemeClr val="tx2"/>
              </a:buClr>
              <a:buFont typeface="Arial" panose="020B0604020202020204" pitchFamily="34" charset="0"/>
              <a:buChar char="‒"/>
            </a:lvl7pPr>
            <a:lvl8pPr>
              <a:buClr>
                <a:schemeClr val="tx2"/>
              </a:buClr>
              <a:buFont typeface="Arial" panose="020B0604020202020204" pitchFamily="34" charset="0"/>
              <a:buChar char="‒"/>
            </a:lvl8pPr>
            <a:lvl9pPr>
              <a:buClr>
                <a:schemeClr val="tx2"/>
              </a:buClr>
              <a:buFont typeface="Arial" panose="020B0604020202020204" pitchFamily="34" charset="0"/>
              <a:buChar char="‒"/>
            </a:lvl9pPr>
          </a:lstStyle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Improves the converter efficiency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803FCF-2B64-43B9-945E-2E7E2EC1DB87}"/>
              </a:ext>
            </a:extLst>
          </p:cNvPr>
          <p:cNvSpPr/>
          <p:nvPr/>
        </p:nvSpPr>
        <p:spPr bwMode="auto">
          <a:xfrm>
            <a:off x="4360152" y="1841358"/>
            <a:ext cx="6925686" cy="16597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 anchor="ctr"/>
          <a:lstStyle/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Reduced Rdson/Area -&gt; Conduction losses improved</a:t>
            </a:r>
          </a:p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Reduced primary RMS current -&gt; Lower ZVS energy</a:t>
            </a:r>
          </a:p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Reduced dead-time -&gt; Faster switching times</a:t>
            </a:r>
          </a:p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Reduced fringing flux -&gt; Lm can be increased</a:t>
            </a:r>
          </a:p>
          <a:p>
            <a:pPr marL="285750" marR="0" lvl="0" indent="-285750" algn="l" defTabSz="12191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Reduced gate loss -&gt; Lower gate charge -&gt; Easy paralleling</a:t>
            </a:r>
          </a:p>
        </p:txBody>
      </p:sp>
    </p:spTree>
    <p:extLst>
      <p:ext uri="{BB962C8B-B14F-4D97-AF65-F5344CB8AC3E}">
        <p14:creationId xmlns:p14="http://schemas.microsoft.com/office/powerpoint/2010/main" val="3877406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/>
              </a:rPr>
              <a:t> </a:t>
            </a:r>
            <a:endParaRPr kumimoji="0" lang="en-US" sz="1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75352"/>
              </a:buClr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015EEC-42C7-6E6D-6E2C-CA91C683EE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2AA165D5-1D82-3E28-DD48-781AF7C9101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SMPS application description and trends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4CCB4D52-B56C-FBA1-813F-52686256D6DD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1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83AF5958-FDD0-6536-E957-93976ECC7728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6024373F-F567-3C2E-0A60-DBDF8D6A9EB9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6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CoolGaN™ in current &amp; next-generation SMPS applications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B35374B3-0DC7-D249-2986-F7C5F7811DCE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557DC14D-A912-F530-15A0-1AAF6CECAE5D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E64DDD6-80F0-E2AC-09B9-FE0DD9568D6F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 application boards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1FF496BF-82B9-7142-95AD-14DCC785477F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FB8B8DFC-BA6A-C783-4704-40755079C4AE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14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226F09BE-B29A-7EB4-3605-A606A27DA4FC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System-level key takeaways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AC40DBDB-02E1-3AFC-3A40-232847181545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1A0A8ACD-9A83-50A4-E7A4-4E7C1D4EA9B3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18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FCFEA3C9-DB65-9C9D-AA11-3DA846398E1E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High voltage CoolGaN™ (650 - 700 V)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A445048B-B507-19F1-B1D4-28D86F00844B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9DE0B1E7-0DA9-BD66-4C32-F075A5BCAA70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20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2AD6F31C-C880-8613-4DE7-B0EBF9DF83EB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BEDCF612-8ED8-0C32-CF67-B6D475F8EF86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9E26D2DB-15E7-3194-0EFA-8E1E0BD71C6D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66844117-BA2F-0104-1D3E-65D499CE70B1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HV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3071BCE6-D2A9-3F5A-6E4E-764891BE5176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16FFEF67-FA04-5D96-9C27-77A787AEE96E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26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EFC9DECB-25C7-C629-7438-A17BAA0AA9E6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6EF58440-D161-8667-8C7D-01C49821D2DC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5.3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DBE8215A-603F-35D8-9AD4-E4968367F612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29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72DB7FB8-CA1C-5309-1B8B-42663F6FDFC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5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Medium voltage CoolGaN™ (60 - 200 V)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6D6EFC5E-B3C7-2A2C-E138-EC375DA4185D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30565BFC-1F44-311C-C405-A23593ADA3BE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Segoe UI Semibold" panose="020B0702040204020203" pitchFamily="34" charset="0"/>
                </a:rPr>
                <a:t>31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Segoe UI Semibold" panose="020B0702040204020203" pitchFamily="34" charset="0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31AC93CA-6AA7-307E-17E3-9BC0DBCFEBB0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Technology overview &amp; power device comparison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A7D6BA24-0906-5E6C-263D-C477D407C94B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6.1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3296B966-8821-B53F-6E5E-C6200984738B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AFDBAB6D-65FA-DE81-CDF5-C026A476A994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Value proposition of MV GaN in SMPS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C43F6DE2-3B0A-C501-F539-3467A7E9F946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CED938B8-78C3-14C9-C89D-FEF0C539D45F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1D1D1D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35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1DB3E81B-C75E-7BF3-89E3-39D1E1404DAA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576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</a:rPr>
                <a:t>Portfolio leadership 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27DA4778-ADB1-846D-EF35-1AE257BFEAFE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6.3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18F9E0C9-152B-B312-B535-35BDC6051F93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A8276"/>
                </a:buClr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A8276"/>
                  </a:solidFill>
                  <a:effectLst/>
                  <a:uLnTx/>
                  <a:uFillTx/>
                  <a:latin typeface="Arial"/>
                  <a:ea typeface="Arial Unicode MS"/>
                  <a:cs typeface="Arial" panose="020B0604020202020204" pitchFamily="34" charset="0"/>
                </a:rPr>
                <a:t>42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90842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2930496A-711A-6DCE-EAA0-2A94A2024493}"/>
              </a:ext>
            </a:extLst>
          </p:cNvPr>
          <p:cNvGraphicFramePr>
            <a:graphicFrameLocks/>
          </p:cNvGraphicFramePr>
          <p:nvPr/>
        </p:nvGraphicFramePr>
        <p:xfrm>
          <a:off x="265765" y="1052380"/>
          <a:ext cx="11198104" cy="5060555"/>
        </p:xfrm>
        <a:graphic>
          <a:graphicData uri="http://schemas.openxmlformats.org/drawingml/2006/table">
            <a:tbl>
              <a:tblPr firstRow="1" bandRow="1"/>
              <a:tblGrid>
                <a:gridCol w="917800">
                  <a:extLst>
                    <a:ext uri="{9D8B030D-6E8A-4147-A177-3AD203B41FA5}">
                      <a16:colId xmlns:a16="http://schemas.microsoft.com/office/drawing/2014/main" val="1486824078"/>
                    </a:ext>
                  </a:extLst>
                </a:gridCol>
                <a:gridCol w="1220722">
                  <a:extLst>
                    <a:ext uri="{9D8B030D-6E8A-4147-A177-3AD203B41FA5}">
                      <a16:colId xmlns:a16="http://schemas.microsoft.com/office/drawing/2014/main" val="3822700510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2023708413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2473005015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3852425352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1936421440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2430087319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864519158"/>
                    </a:ext>
                  </a:extLst>
                </a:gridCol>
                <a:gridCol w="1294226">
                  <a:extLst>
                    <a:ext uri="{9D8B030D-6E8A-4147-A177-3AD203B41FA5}">
                      <a16:colId xmlns:a16="http://schemas.microsoft.com/office/drawing/2014/main" val="1165947144"/>
                    </a:ext>
                  </a:extLst>
                </a:gridCol>
              </a:tblGrid>
              <a:tr h="227841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BDS</a:t>
                      </a:r>
                    </a:p>
                  </a:txBody>
                  <a:tcPr marL="91355" marR="91355" marT="36542" marB="3654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CoolGaN™</a:t>
                      </a:r>
                      <a:r>
                        <a:rPr kumimoji="0" lang="de-DE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Transistors G3 </a:t>
                      </a:r>
                    </a:p>
                  </a:txBody>
                  <a:tcPr marL="91355" marR="91355" marT="36542" marB="365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CA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GaN transistors</a:t>
                      </a:r>
                    </a:p>
                  </a:txBody>
                  <a:tcPr marL="91355" marR="91355" marT="36542" marB="3654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355" marR="91355" marT="36542" marB="365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355" marR="91355" marT="36542" marB="365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28373"/>
                  </a:ext>
                </a:extLst>
              </a:tr>
              <a:tr h="376422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36542" marB="3654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004429"/>
                  </a:ext>
                </a:extLst>
              </a:tr>
              <a:tr h="423636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</a:rPr>
                        <a:t>Voltage</a:t>
                      </a:r>
                      <a:endParaRPr lang="en-CA" sz="10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marT="36542" marB="3654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+mn-lt"/>
                        </a:rPr>
                        <a:t>R</a:t>
                      </a:r>
                      <a:r>
                        <a:rPr lang="en-US" sz="1000" b="1" baseline="-25000" dirty="0">
                          <a:solidFill>
                            <a:schemeClr val="tx2"/>
                          </a:solidFill>
                          <a:latin typeface="+mn-lt"/>
                        </a:rPr>
                        <a:t>DS(on)</a:t>
                      </a:r>
                      <a:r>
                        <a:rPr lang="en-US" sz="1000" baseline="-25000" dirty="0">
                          <a:solidFill>
                            <a:schemeClr val="tx2"/>
                          </a:solidFill>
                          <a:latin typeface="+mn-lt"/>
                        </a:rPr>
                        <a:t> 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tx2"/>
                          </a:solidFill>
                          <a:latin typeface="+mn-lt"/>
                        </a:rPr>
                        <a:t>(Typ @ 25C)</a:t>
                      </a:r>
                      <a:endParaRPr lang="en-US" sz="10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marT="36542" marB="3654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WLCSP</a:t>
                      </a:r>
                      <a:endParaRPr lang="en-US" sz="900" b="0" i="0" u="none" strike="noStrike" dirty="0">
                        <a:solidFill>
                          <a:srgbClr val="0A827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36542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PQFN </a:t>
                      </a:r>
                      <a:br>
                        <a:rPr lang="en-US" sz="9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7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3x3 BSC</a:t>
                      </a:r>
                      <a:endParaRPr lang="en-US" sz="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PQFN</a:t>
                      </a:r>
                      <a:br>
                        <a:rPr lang="en-US" sz="9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3x3 DSC</a:t>
                      </a:r>
                      <a:endParaRPr lang="en-US" sz="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PQFN</a:t>
                      </a:r>
                      <a:br>
                        <a:rPr lang="en-US" sz="9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7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7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3x5 BSC</a:t>
                      </a:r>
                      <a:endParaRPr lang="en-US" sz="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PQFN</a:t>
                      </a:r>
                      <a:r>
                        <a:rPr lang="en-US" sz="9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en-US" sz="9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7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3x5 DSC</a:t>
                      </a:r>
                      <a:endParaRPr lang="en-US" sz="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RQFN</a:t>
                      </a:r>
                      <a:br>
                        <a:rPr lang="en-US" sz="9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5x6 DD</a:t>
                      </a:r>
                      <a:endParaRPr lang="en-US" sz="1000" b="0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RQFN</a:t>
                      </a:r>
                      <a:br>
                        <a:rPr lang="en-US" sz="10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8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3.3x3.3 SD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49367"/>
                  </a:ext>
                </a:extLst>
              </a:tr>
              <a:tr h="226241"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200V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6.7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" b="1" kern="1200" baseline="300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IGC090S20S1</a:t>
                      </a:r>
                      <a:r>
                        <a:rPr lang="en-US" sz="800" b="1" i="0" u="none" strike="noStrike" kern="1200" baseline="300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331356"/>
                  </a:ext>
                </a:extLst>
              </a:tr>
              <a:tr h="226241"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120V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2.7 </a:t>
                      </a:r>
                      <a:r>
                        <a:rPr lang="en-US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IGC037S12S1</a:t>
                      </a:r>
                      <a:r>
                        <a:rPr lang="en-US" sz="200" b="1" kern="1200" baseline="300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43247"/>
                  </a:ext>
                </a:extLst>
              </a:tr>
              <a:tr h="226241">
                <a:tc rowSpan="6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100V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91752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9.4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lang="en-US" dirty="0"/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IGB110S101</a:t>
                      </a: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IGB110S10S1</a:t>
                      </a:r>
                      <a:endParaRPr lang="en-US" sz="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566813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lang="en-US" dirty="0"/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IGB070S10S1</a:t>
                      </a:r>
                      <a:endParaRPr lang="en-US" sz="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" b="1" kern="1200" baseline="300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657482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2.5 </a:t>
                      </a:r>
                      <a:r>
                        <a:rPr lang="en-US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 </a:t>
                      </a:r>
                      <a:r>
                        <a:rPr lang="en-US" sz="1000" b="1" i="0" kern="1200" baseline="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x2</a:t>
                      </a:r>
                      <a:endParaRPr lang="en-US" dirty="0"/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084382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2.4 </a:t>
                      </a:r>
                      <a:r>
                        <a:rPr lang="en-US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lang="en-US" dirty="0"/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IGC033S101</a:t>
                      </a: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IGC033S10S1</a:t>
                      </a:r>
                      <a:endParaRPr lang="en-US" sz="200" b="1" baseline="3000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baseline="3000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baseline="3000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272942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1.1 </a:t>
                      </a:r>
                      <a:r>
                        <a:rPr lang="en-US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</a:p>
                  </a:txBody>
                  <a:tcPr marL="90000" marR="90000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baseline="3000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IGD015S10S1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kern="1200" dirty="0">
                        <a:solidFill>
                          <a:srgbClr val="0A827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935013"/>
                  </a:ext>
                </a:extLst>
              </a:tr>
              <a:tr h="226241">
                <a:tc rowSpan="2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80V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2.3 </a:t>
                      </a:r>
                      <a:r>
                        <a:rPr lang="en-US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IGE033S08S1</a:t>
                      </a: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316764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1.8 </a:t>
                      </a:r>
                      <a:r>
                        <a:rPr lang="en-US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rgbClr val="9C216E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IGC025S08S1</a:t>
                      </a:r>
                      <a:endParaRPr lang="en-US" sz="800" b="1" i="0" u="none" strike="noStrike" kern="1200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631962"/>
                  </a:ext>
                </a:extLst>
              </a:tr>
              <a:tr h="226241"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60V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1.3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IGC019S06S1</a:t>
                      </a: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82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316095"/>
                  </a:ext>
                </a:extLst>
              </a:tr>
              <a:tr h="226241">
                <a:tc rowSpan="3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40V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IGK012B041S</a:t>
                      </a:r>
                      <a:r>
                        <a:rPr lang="en-US" altLang="zh-CN" sz="800" b="1" i="0" u="none" strike="noStrike" kern="1200" baseline="300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800" b="1" i="0" u="none" strike="noStrike" kern="1200" baseline="3000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E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50937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lang="en-US" dirty="0"/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IGK080B041S</a:t>
                      </a:r>
                      <a:endParaRPr lang="en-US" sz="300" baseline="30000" dirty="0">
                        <a:solidFill>
                          <a:schemeClr val="accent6"/>
                        </a:solidFill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E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194103"/>
                  </a:ext>
                </a:extLst>
              </a:tr>
              <a:tr h="226241">
                <a:tc vMerge="1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CA" sz="1000" b="0" i="0" kern="1200" baseline="-25000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mΩ</a:t>
                      </a:r>
                      <a:endParaRPr lang="en-US" dirty="0"/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IGK048B041S</a:t>
                      </a:r>
                      <a:endParaRPr lang="en-US" sz="300" baseline="30000" dirty="0">
                        <a:solidFill>
                          <a:schemeClr val="accent6"/>
                        </a:solidFill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E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9928"/>
                  </a:ext>
                </a:extLst>
              </a:tr>
              <a:tr h="191551">
                <a:tc gridSpan="9"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+mn-lt"/>
                        </a:rPr>
                        <a:t>Please find below our preliminary timeline, for specific project: all dates are subject to change.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CA" sz="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CA" sz="3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CA" sz="3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CA" sz="10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136283"/>
                  </a:ext>
                </a:extLst>
              </a:tr>
              <a:tr h="224577"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EES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Q1 CY25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Q1 CY25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344982"/>
                  </a:ext>
                </a:extLst>
              </a:tr>
              <a:tr h="224577"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</a:t>
                      </a: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 </a:t>
                      </a:r>
                      <a:endParaRPr lang="en-US" sz="800" kern="1200" baseline="300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baseline="300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baseline="300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569415"/>
                  </a:ext>
                </a:extLst>
              </a:tr>
              <a:tr h="224577"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QS</a:t>
                      </a: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5" marR="91355" marT="27432" marB="2743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Q2 CY25</a:t>
                      </a:r>
                      <a:endParaRPr lang="en-US" sz="800" kern="1200" baseline="30000" noProof="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productive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productive</a:t>
                      </a:r>
                      <a:endParaRPr lang="en-US" sz="800" kern="1200" baseline="300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productive</a:t>
                      </a:r>
                    </a:p>
                  </a:txBody>
                  <a:tcPr marL="0" marR="0" marT="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Q1 CY25</a:t>
                      </a:r>
                      <a:endParaRPr lang="en-US" sz="800" kern="1200" baseline="300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Q3 CY25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5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Q3 CY25</a:t>
                      </a:r>
                    </a:p>
                  </a:txBody>
                  <a:tcPr marL="45678" marR="45678" marT="27432" marB="2743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282450"/>
                  </a:ext>
                </a:extLst>
              </a:tr>
            </a:tbl>
          </a:graphicData>
        </a:graphic>
      </p:graphicFrame>
      <p:sp>
        <p:nvSpPr>
          <p:cNvPr id="30" name="Title 1">
            <a:extLst>
              <a:ext uri="{FF2B5EF4-FFF2-40B4-BE49-F238E27FC236}">
                <a16:creationId xmlns:a16="http://schemas.microsoft.com/office/drawing/2014/main" id="{975D0C50-19F8-DE61-0B25-24B6EBA7DF3F}"/>
              </a:ext>
            </a:extLst>
          </p:cNvPr>
          <p:cNvSpPr txBox="1">
            <a:spLocks/>
          </p:cNvSpPr>
          <p:nvPr/>
        </p:nvSpPr>
        <p:spPr>
          <a:xfrm>
            <a:off x="341533" y="415874"/>
            <a:ext cx="10238104" cy="460038"/>
          </a:xfrm>
          <a:prstGeom prst="rect">
            <a:avLst/>
          </a:prstGeom>
        </p:spPr>
        <p:txBody>
          <a:bodyPr vert="horz" lIns="0" tIns="0" rIns="0" bIns="10800" rtlCol="0" anchor="b" anchorCtr="0">
            <a:noAutofit/>
          </a:bodyPr>
          <a:lstStyle>
            <a:lvl1pPr algn="l" defTabSz="57600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D1D1D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CoolGaN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TM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 40 – 200 V G3 wide range of transistors and bidirectional switches portfolio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6A95F-6D14-3B6F-DB59-B9C2EEF55352}"/>
              </a:ext>
            </a:extLst>
          </p:cNvPr>
          <p:cNvSpPr/>
          <p:nvPr/>
        </p:nvSpPr>
        <p:spPr bwMode="auto">
          <a:xfrm>
            <a:off x="9874947" y="6254617"/>
            <a:ext cx="689882" cy="240847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Released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6F5641-1681-0F22-AD55-27F292BB78E5}"/>
              </a:ext>
            </a:extLst>
          </p:cNvPr>
          <p:cNvSpPr/>
          <p:nvPr/>
        </p:nvSpPr>
        <p:spPr bwMode="auto">
          <a:xfrm>
            <a:off x="10564829" y="6255717"/>
            <a:ext cx="867410" cy="239748"/>
          </a:xfrm>
          <a:prstGeom prst="rect">
            <a:avLst/>
          </a:prstGeom>
          <a:solidFill>
            <a:srgbClr val="B8DED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In development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A8276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3AC2BB-8954-B086-2861-21C54A619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566" y="1307721"/>
            <a:ext cx="451574" cy="3073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16A5F3-F772-09D7-E390-DFB146DBA1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495" y="1358258"/>
            <a:ext cx="451574" cy="2437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FBD6F2-CD7E-4638-EA10-2DCE9F7346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983" y="1358258"/>
            <a:ext cx="473432" cy="2555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710484-4DC6-9805-320D-C441204CBB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535" y="1320644"/>
            <a:ext cx="417773" cy="281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C3D44B-7ECA-DD60-415B-B4226EB1A650}"/>
              </a:ext>
            </a:extLst>
          </p:cNvPr>
          <p:cNvSpPr/>
          <p:nvPr/>
        </p:nvSpPr>
        <p:spPr bwMode="auto">
          <a:xfrm>
            <a:off x="7758655" y="6169036"/>
            <a:ext cx="885395" cy="26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1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QS Q1 CY25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0A3EDA-29DF-80ED-20EE-4DACAE8906BC}"/>
              </a:ext>
            </a:extLst>
          </p:cNvPr>
          <p:cNvSpPr/>
          <p:nvPr/>
        </p:nvSpPr>
        <p:spPr bwMode="auto">
          <a:xfrm>
            <a:off x="2482770" y="6169036"/>
            <a:ext cx="1080120" cy="26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marR="0" lvl="0" indent="0" algn="l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C216E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 SOP: Q1 CY25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F4655F-FCEA-5879-DED7-11BAF8324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6663" y="1359625"/>
            <a:ext cx="392335" cy="2035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4C6607-836B-BEC4-6B92-7BAC7E1B1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9637" y="1342395"/>
            <a:ext cx="493210" cy="249707"/>
          </a:xfrm>
          <a:prstGeom prst="rect">
            <a:avLst/>
          </a:prstGeom>
        </p:spPr>
      </p:pic>
      <p:pic>
        <p:nvPicPr>
          <p:cNvPr id="22" name="Picture 21" descr="A close-up of a computer memory chip&#10;&#10;Description automatically generated">
            <a:extLst>
              <a:ext uri="{FF2B5EF4-FFF2-40B4-BE49-F238E27FC236}">
                <a16:creationId xmlns:a16="http://schemas.microsoft.com/office/drawing/2014/main" id="{C645C412-0FF9-2397-1144-115A33EFF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18" b="97929" l="1978" r="97136">
                        <a14:foregroundMark x1="2546" y1="68684" x2="21164" y2="12307"/>
                        <a14:foregroundMark x1="21164" y1="12307" x2="27029" y2="9180"/>
                        <a14:foregroundMark x1="27029" y1="9180" x2="51398" y2="30260"/>
                        <a14:foregroundMark x1="51398" y1="30260" x2="50375" y2="44314"/>
                        <a14:foregroundMark x1="50375" y1="44314" x2="32394" y2="94354"/>
                        <a14:foregroundMark x1="32394" y1="94354" x2="6229" y2="72461"/>
                        <a14:foregroundMark x1="6229" y1="72461" x2="6047" y2="62794"/>
                        <a14:foregroundMark x1="6047" y1="62794" x2="8843" y2="56499"/>
                        <a14:foregroundMark x1="8843" y1="56499" x2="8843" y2="56499"/>
                        <a14:foregroundMark x1="50375" y1="65069" x2="79268" y2="12470"/>
                        <a14:foregroundMark x1="79268" y1="12470" x2="89520" y2="26401"/>
                        <a14:foregroundMark x1="89520" y1="26401" x2="93453" y2="36881"/>
                        <a14:foregroundMark x1="93453" y1="36881" x2="88111" y2="64866"/>
                        <a14:foregroundMark x1="88111" y1="64866" x2="79973" y2="84037"/>
                        <a14:foregroundMark x1="79973" y1="84037" x2="71243" y2="86881"/>
                        <a14:foregroundMark x1="71243" y1="86881" x2="57922" y2="75548"/>
                        <a14:foregroundMark x1="57922" y1="75548" x2="54944" y2="69090"/>
                        <a14:foregroundMark x1="2296" y1="68968" x2="21368" y2="5199"/>
                        <a14:foregroundMark x1="21368" y1="5199" x2="24483" y2="5321"/>
                        <a14:foregroundMark x1="66242" y1="3209" x2="94431" y2="24533"/>
                        <a14:foregroundMark x1="94431" y1="24533" x2="97136" y2="31519"/>
                        <a14:foregroundMark x1="97136" y1="31519" x2="95522" y2="38668"/>
                        <a14:foregroundMark x1="34326" y1="95857" x2="8570" y2="76726"/>
                        <a14:foregroundMark x1="8570" y1="76726" x2="4569" y2="68643"/>
                        <a14:foregroundMark x1="4569" y1="68643" x2="6297" y2="62835"/>
                        <a14:foregroundMark x1="2023" y1="66206" x2="4819" y2="72989"/>
                        <a14:foregroundMark x1="4819" y1="72989" x2="8479" y2="75873"/>
                        <a14:foregroundMark x1="32803" y1="94029" x2="39327" y2="80504"/>
                        <a14:foregroundMark x1="39327" y1="80504" x2="39327" y2="80504"/>
                        <a14:foregroundMark x1="39486" y1="80057" x2="32144" y2="94476"/>
                        <a14:foregroundMark x1="32144" y1="94476" x2="32144" y2="94476"/>
                        <a14:foregroundMark x1="34531" y1="97929" x2="4115" y2="73924"/>
                        <a14:foregroundMark x1="41032" y1="37977" x2="11707" y2="58895"/>
                        <a14:foregroundMark x1="11707" y1="58895" x2="8343" y2="6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70" y="1311526"/>
            <a:ext cx="486799" cy="2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5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6A18E2F-BCAF-300C-CDF4-4BC8B04E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04" y="366362"/>
            <a:ext cx="9613068" cy="445876"/>
          </a:xfrm>
        </p:spPr>
        <p:txBody>
          <a:bodyPr/>
          <a:lstStyle/>
          <a:p>
            <a:br>
              <a:rPr lang="en-US" dirty="0"/>
            </a:br>
            <a:r>
              <a:rPr lang="de-DE" dirty="0"/>
              <a:t>CoolGaN™ Transistors 60 - 200 V G3 </a:t>
            </a:r>
            <a:r>
              <a:rPr lang="en-US" dirty="0"/>
              <a:t>in 3x5, 3x3 PQFN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C1C5CEFA-6FA1-4AE3-9F5D-106A4F280809}"/>
              </a:ext>
            </a:extLst>
          </p:cNvPr>
          <p:cNvSpPr txBox="1"/>
          <p:nvPr/>
        </p:nvSpPr>
        <p:spPr bwMode="auto">
          <a:xfrm>
            <a:off x="6553200" y="1600201"/>
            <a:ext cx="5410200" cy="2743199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252000" marR="0" lvl="0" indent="-25200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881A486A-1BEB-41D4-BA37-7F005306318C}"/>
              </a:ext>
            </a:extLst>
          </p:cNvPr>
          <p:cNvSpPr/>
          <p:nvPr/>
        </p:nvSpPr>
        <p:spPr bwMode="auto">
          <a:xfrm>
            <a:off x="334434" y="1268414"/>
            <a:ext cx="5990166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CoolGaN™ Transistors 60 - 200 V G3 </a:t>
            </a:r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12E43DF0-24C6-4FB4-8C71-D1ABA477D7B9}"/>
              </a:ext>
            </a:extLst>
          </p:cNvPr>
          <p:cNvSpPr/>
          <p:nvPr/>
        </p:nvSpPr>
        <p:spPr bwMode="auto">
          <a:xfrm>
            <a:off x="6553201" y="1268411"/>
            <a:ext cx="5410200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DDC70EDF-F52E-451D-A949-3627BB891DA7}"/>
              </a:ext>
            </a:extLst>
          </p:cNvPr>
          <p:cNvSpPr txBox="1"/>
          <p:nvPr/>
        </p:nvSpPr>
        <p:spPr bwMode="auto">
          <a:xfrm>
            <a:off x="334434" y="1690818"/>
            <a:ext cx="5990166" cy="2652582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b">
            <a:noAutofit/>
          </a:bodyPr>
          <a:lstStyle>
            <a:lvl1pPr marL="2844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68800" lvl="1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853200" lvl="2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11" name="Rechteck 6">
            <a:extLst>
              <a:ext uri="{FF2B5EF4-FFF2-40B4-BE49-F238E27FC236}">
                <a16:creationId xmlns:a16="http://schemas.microsoft.com/office/drawing/2014/main" id="{C6B9D348-E49D-415F-9CC5-B8417AF1334F}"/>
              </a:ext>
            </a:extLst>
          </p:cNvPr>
          <p:cNvSpPr/>
          <p:nvPr/>
        </p:nvSpPr>
        <p:spPr bwMode="auto">
          <a:xfrm>
            <a:off x="377025" y="1756535"/>
            <a:ext cx="1394592" cy="26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PQFN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DF2268-C524-41F0-9511-645C1C8A87C8}"/>
              </a:ext>
            </a:extLst>
          </p:cNvPr>
          <p:cNvCxnSpPr>
            <a:cxnSpLocks/>
          </p:cNvCxnSpPr>
          <p:nvPr/>
        </p:nvCxnSpPr>
        <p:spPr>
          <a:xfrm flipH="1">
            <a:off x="1589240" y="1911982"/>
            <a:ext cx="12103" cy="2265732"/>
          </a:xfrm>
          <a:prstGeom prst="line">
            <a:avLst/>
          </a:prstGeom>
          <a:ln w="317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6">
            <a:extLst>
              <a:ext uri="{FF2B5EF4-FFF2-40B4-BE49-F238E27FC236}">
                <a16:creationId xmlns:a16="http://schemas.microsoft.com/office/drawing/2014/main" id="{77F45B4E-B3F4-4127-ACB8-4C0AD43C7711}"/>
              </a:ext>
            </a:extLst>
          </p:cNvPr>
          <p:cNvSpPr/>
          <p:nvPr/>
        </p:nvSpPr>
        <p:spPr bwMode="auto">
          <a:xfrm>
            <a:off x="2423592" y="1752600"/>
            <a:ext cx="2819254" cy="26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Portfolio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F9BDBA1-1716-4526-8B7D-790FD62070B5}"/>
              </a:ext>
            </a:extLst>
          </p:cNvPr>
          <p:cNvGraphicFramePr>
            <a:graphicFrameLocks noGrp="1"/>
          </p:cNvGraphicFramePr>
          <p:nvPr/>
        </p:nvGraphicFramePr>
        <p:xfrm>
          <a:off x="8460644" y="694193"/>
          <a:ext cx="1354149" cy="496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154">
                  <a:extLst>
                    <a:ext uri="{9D8B030D-6E8A-4147-A177-3AD203B41FA5}">
                      <a16:colId xmlns:a16="http://schemas.microsoft.com/office/drawing/2014/main" val="453907172"/>
                    </a:ext>
                  </a:extLst>
                </a:gridCol>
                <a:gridCol w="843995">
                  <a:extLst>
                    <a:ext uri="{9D8B030D-6E8A-4147-A177-3AD203B41FA5}">
                      <a16:colId xmlns:a16="http://schemas.microsoft.com/office/drawing/2014/main" val="2670636066"/>
                    </a:ext>
                  </a:extLst>
                </a:gridCol>
              </a:tblGrid>
              <a:tr h="248395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ES</a:t>
                      </a:r>
                      <a:r>
                        <a:rPr lang="en-US" sz="1100" b="0" baseline="30000" dirty="0"/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Available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996279"/>
                  </a:ext>
                </a:extLst>
              </a:tr>
              <a:tr h="248395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SOP</a:t>
                      </a:r>
                      <a:r>
                        <a:rPr lang="en-US" sz="1100" b="0" baseline="30000" dirty="0"/>
                        <a:t>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Q1’25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93846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E3089B8-3191-4BF7-BE12-CD9E2EEEDECC}"/>
              </a:ext>
            </a:extLst>
          </p:cNvPr>
          <p:cNvSpPr txBox="1"/>
          <p:nvPr/>
        </p:nvSpPr>
        <p:spPr bwMode="auto">
          <a:xfrm>
            <a:off x="6661576" y="1736340"/>
            <a:ext cx="5337492" cy="213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Enhancement mode transistor – Normally OFF switch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No reverse-recovery charge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Capable of reverse conduction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Low gate charge, low output charge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Superior commutation ruggedness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Tj = -40°C – 150°C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</a:t>
            </a:r>
            <a:r>
              <a:rPr kumimoji="0" lang="en-US" sz="1300" b="0" i="0" u="none" strike="noStrike" kern="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thJA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 1 layer PCB= 60 °C/W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</a:t>
            </a:r>
            <a:r>
              <a:rPr kumimoji="0" lang="en-US" sz="1300" b="0" i="0" u="none" strike="noStrike" kern="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thJC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 Top = 0.5 °C/W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R</a:t>
            </a:r>
            <a:r>
              <a:rPr kumimoji="0" lang="en-US" sz="1300" b="0" i="0" u="none" strike="noStrike" kern="0" cap="none" spc="0" normalizeH="0" baseline="-25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thJC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 bottom = 1.9 °C/W</a:t>
            </a:r>
          </a:p>
        </p:txBody>
      </p:sp>
      <p:sp>
        <p:nvSpPr>
          <p:cNvPr id="25" name="Textfeld 11">
            <a:extLst>
              <a:ext uri="{FF2B5EF4-FFF2-40B4-BE49-F238E27FC236}">
                <a16:creationId xmlns:a16="http://schemas.microsoft.com/office/drawing/2014/main" id="{1BCA50B8-1352-43B1-AC47-889C746AC6AF}"/>
              </a:ext>
            </a:extLst>
          </p:cNvPr>
          <p:cNvSpPr txBox="1"/>
          <p:nvPr/>
        </p:nvSpPr>
        <p:spPr bwMode="auto">
          <a:xfrm>
            <a:off x="6553200" y="4495800"/>
            <a:ext cx="5410200" cy="1885529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252000" marR="0" lvl="0" indent="-25200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083E65-838B-41E4-B87E-B5DEAC8170D9}"/>
              </a:ext>
            </a:extLst>
          </p:cNvPr>
          <p:cNvSpPr/>
          <p:nvPr/>
        </p:nvSpPr>
        <p:spPr>
          <a:xfrm>
            <a:off x="6588868" y="4874232"/>
            <a:ext cx="5374533" cy="1361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Cost-performance optimized 3x5 PQFN package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Available in BSC and DSC easy to assemble PQFN package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Full system enablement with top cooling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Highest efficiency with low switching losses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Improved power density and overall system cost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31" name="Rechteck 7">
            <a:extLst>
              <a:ext uri="{FF2B5EF4-FFF2-40B4-BE49-F238E27FC236}">
                <a16:creationId xmlns:a16="http://schemas.microsoft.com/office/drawing/2014/main" id="{EB206762-181E-4528-9D17-843229EEBA62}"/>
              </a:ext>
            </a:extLst>
          </p:cNvPr>
          <p:cNvSpPr/>
          <p:nvPr/>
        </p:nvSpPr>
        <p:spPr bwMode="auto">
          <a:xfrm>
            <a:off x="6553200" y="4438902"/>
            <a:ext cx="5410200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Benefits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4CF096B-00F8-407F-B7AC-A52DA1A978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4" b="91946" l="5568" r="95323">
                        <a14:foregroundMark x1="26058" y1="5369" x2="10913" y2="58725"/>
                        <a14:foregroundMark x1="5568" y1="65772" x2="32294" y2="88255"/>
                        <a14:foregroundMark x1="29399" y1="83557" x2="50557" y2="30537"/>
                        <a14:foregroundMark x1="7127" y1="77181" x2="26726" y2="87919"/>
                        <a14:foregroundMark x1="70156" y1="10067" x2="70156" y2="72148"/>
                        <a14:foregroundMark x1="74610" y1="11074" x2="95323" y2="24832"/>
                        <a14:foregroundMark x1="89532" y1="37584" x2="76615" y2="87919"/>
                        <a14:foregroundMark x1="74610" y1="47987" x2="72383" y2="89597"/>
                        <a14:foregroundMark x1="76615" y1="62081" x2="68820" y2="84564"/>
                        <a14:foregroundMark x1="69265" y1="5705" x2="88864" y2="18456"/>
                        <a14:foregroundMark x1="78619" y1="69128" x2="78619" y2="69128"/>
                        <a14:foregroundMark x1="25390" y1="91946" x2="25390" y2="91946"/>
                        <a14:foregroundMark x1="15590" y1="85235" x2="15590" y2="85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1" y="2636912"/>
            <a:ext cx="801643" cy="5316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73EDDE0-3B12-4D7D-B1F6-93ACDE70C2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6" b="95775" l="3730" r="95338">
                        <a14:foregroundMark x1="27273" y1="5986" x2="27273" y2="7394"/>
                        <a14:foregroundMark x1="6993" y1="66549" x2="6993" y2="66549"/>
                        <a14:foregroundMark x1="3730" y1="72535" x2="3730" y2="72535"/>
                        <a14:foregroundMark x1="11723" y1="82495" x2="24476" y2="89085"/>
                        <a14:foregroundMark x1="6760" y1="79930" x2="6898" y2="80001"/>
                        <a14:foregroundMark x1="32168" y1="88732" x2="46853" y2="40845"/>
                        <a14:foregroundMark x1="80420" y1="16549" x2="70163" y2="61620"/>
                        <a14:foregroundMark x1="71096" y1="15493" x2="60606" y2="69366"/>
                        <a14:foregroundMark x1="84382" y1="35915" x2="68065" y2="81338"/>
                        <a14:foregroundMark x1="55478" y1="53521" x2="75291" y2="79225"/>
                        <a14:foregroundMark x1="62704" y1="51056" x2="72960" y2="79577"/>
                        <a14:foregroundMark x1="68765" y1="84859" x2="50816" y2="73944"/>
                        <a14:foregroundMark x1="68531" y1="91197" x2="87179" y2="37324"/>
                        <a14:foregroundMark x1="51049" y1="72887" x2="64802" y2="35211"/>
                        <a14:foregroundMark x1="71562" y1="10563" x2="95338" y2="24648"/>
                        <a14:foregroundMark x1="69930" y1="7394" x2="73660" y2="11972"/>
                        <a14:foregroundMark x1="20280" y1="89085" x2="20280" y2="89085"/>
                        <a14:foregroundMark x1="7692" y1="79225" x2="7692" y2="79225"/>
                        <a14:foregroundMark x1="8858" y1="79930" x2="8858" y2="79930"/>
                        <a14:foregroundMark x1="73893" y1="95775" x2="73893" y2="95775"/>
                        <a14:backgroundMark x1="6993" y1="80986" x2="6993" y2="80986"/>
                        <a14:backgroundMark x1="7226" y1="80282" x2="7226" y2="80282"/>
                        <a14:backgroundMark x1="7459" y1="80986" x2="7459" y2="80986"/>
                        <a14:backgroundMark x1="6527" y1="80634" x2="10956" y2="83803"/>
                        <a14:backgroundMark x1="6061" y1="80986" x2="6760" y2="79930"/>
                        <a14:backgroundMark x1="20280" y1="89437" x2="20280" y2="8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8" y="2123708"/>
            <a:ext cx="801641" cy="5316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3E970F-DFAC-4E9E-9D95-3EBAAF40FC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5" b="95855" l="4396" r="96429">
                        <a14:foregroundMark x1="19505" y1="10881" x2="26374" y2="52850"/>
                        <a14:foregroundMark x1="6593" y1="53368" x2="4396" y2="63731"/>
                        <a14:foregroundMark x1="22802" y1="83938" x2="22802" y2="83938"/>
                        <a14:foregroundMark x1="68407" y1="15026" x2="85165" y2="35233"/>
                        <a14:foregroundMark x1="89835" y1="29534" x2="87363" y2="27461"/>
                        <a14:foregroundMark x1="94231" y1="36269" x2="94231" y2="36269"/>
                        <a14:foregroundMark x1="96978" y1="33679" x2="96978" y2="33679"/>
                        <a14:foregroundMark x1="68132" y1="8290" x2="68132" y2="8290"/>
                        <a14:foregroundMark x1="82418" y1="90155" x2="82418" y2="90155"/>
                        <a14:foregroundMark x1="30769" y1="32124" x2="30769" y2="32124"/>
                        <a14:foregroundMark x1="18956" y1="22280" x2="18956" y2="22280"/>
                        <a14:foregroundMark x1="18956" y1="5181" x2="18956" y2="5181"/>
                        <a14:foregroundMark x1="30495" y1="90155" x2="30495" y2="90155"/>
                        <a14:foregroundMark x1="28571" y1="89637" x2="28571" y2="89637"/>
                        <a14:foregroundMark x1="17033" y1="79793" x2="17033" y2="79793"/>
                        <a14:foregroundMark x1="7692" y1="71503" x2="7692" y2="71503"/>
                        <a14:foregroundMark x1="81593" y1="95855" x2="81593" y2="95855"/>
                        <a14:foregroundMark x1="10165" y1="53886" x2="10165" y2="53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12" y="3702763"/>
            <a:ext cx="704780" cy="3743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F67E3C6-523C-4F0A-8C99-972F8BF274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65" b="95169" l="3581" r="95141">
                        <a14:foregroundMark x1="45524" y1="32850" x2="44757" y2="45894"/>
                        <a14:foregroundMark x1="32992" y1="37198" x2="41176" y2="37198"/>
                        <a14:foregroundMark x1="3836" y1="60870" x2="7161" y2="57971"/>
                        <a14:foregroundMark x1="19949" y1="7246" x2="19949" y2="7246"/>
                        <a14:foregroundMark x1="5882" y1="64734" x2="26854" y2="85507"/>
                        <a14:foregroundMark x1="30946" y1="88889" x2="24297" y2="83092"/>
                        <a14:foregroundMark x1="21995" y1="85024" x2="21995" y2="85024"/>
                        <a14:foregroundMark x1="68542" y1="9179" x2="78261" y2="63768"/>
                        <a14:foregroundMark x1="75703" y1="22222" x2="95141" y2="32367"/>
                        <a14:foregroundMark x1="89514" y1="47826" x2="80563" y2="80676"/>
                        <a14:foregroundMark x1="74425" y1="14976" x2="74425" y2="14976"/>
                        <a14:foregroundMark x1="28389" y1="90821" x2="28389" y2="90821"/>
                        <a14:foregroundMark x1="16113" y1="81159" x2="16113" y2="81159"/>
                        <a14:foregroundMark x1="8440" y1="71981" x2="8440" y2="71981"/>
                        <a14:foregroundMark x1="56777" y1="60870" x2="56777" y2="60870"/>
                        <a14:foregroundMark x1="82097" y1="95652" x2="82097" y2="95652"/>
                        <a14:foregroundMark x1="18670" y1="3865" x2="18670" y2="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43" y="3342725"/>
            <a:ext cx="704778" cy="374307"/>
          </a:xfrm>
          <a:prstGeom prst="rect">
            <a:avLst/>
          </a:prstGeom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18F8EAE-0D0D-499E-9E6A-491B719AA4C0}"/>
              </a:ext>
            </a:extLst>
          </p:cNvPr>
          <p:cNvGraphicFramePr>
            <a:graphicFrameLocks noGrp="1"/>
          </p:cNvGraphicFramePr>
          <p:nvPr/>
        </p:nvGraphicFramePr>
        <p:xfrm>
          <a:off x="333504" y="4873463"/>
          <a:ext cx="5990166" cy="1507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6722">
                  <a:extLst>
                    <a:ext uri="{9D8B030D-6E8A-4147-A177-3AD203B41FA5}">
                      <a16:colId xmlns:a16="http://schemas.microsoft.com/office/drawing/2014/main" val="453907172"/>
                    </a:ext>
                  </a:extLst>
                </a:gridCol>
                <a:gridCol w="2117404">
                  <a:extLst>
                    <a:ext uri="{9D8B030D-6E8A-4147-A177-3AD203B41FA5}">
                      <a16:colId xmlns:a16="http://schemas.microsoft.com/office/drawing/2014/main" val="2670636066"/>
                    </a:ext>
                  </a:extLst>
                </a:gridCol>
                <a:gridCol w="1876040">
                  <a:extLst>
                    <a:ext uri="{9D8B030D-6E8A-4147-A177-3AD203B41FA5}">
                      <a16:colId xmlns:a16="http://schemas.microsoft.com/office/drawing/2014/main" val="3711781649"/>
                    </a:ext>
                  </a:extLst>
                </a:gridCol>
              </a:tblGrid>
              <a:tr h="265757"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Sales Code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Package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415337"/>
                  </a:ext>
                </a:extLst>
              </a:tr>
              <a:tr h="430571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EiceDRIVER™ HB 120V 2EDL50</a:t>
                      </a:r>
                      <a:r>
                        <a:rPr lang="en-AT" sz="1100" dirty="0"/>
                        <a:t>X</a:t>
                      </a:r>
                      <a:r>
                        <a:rPr lang="en-US" sz="1100" dirty="0"/>
                        <a:t>3U2D* </a:t>
                      </a:r>
                      <a:endParaRPr lang="en-US" sz="1100" b="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2EDL5013U2D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TSNP-12 2x2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319208"/>
                  </a:ext>
                </a:extLst>
              </a:tr>
              <a:tr h="38096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EiceDRIVER™ 1EDN71x6x 1CH driver family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1EDN71x6x</a:t>
                      </a:r>
                      <a:endParaRPr lang="en-US" sz="1100" b="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PG-TSNP-7, </a:t>
                      </a:r>
                      <a:r>
                        <a:rPr lang="en-US" sz="11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VSON-10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996279"/>
                  </a:ext>
                </a:extLst>
              </a:tr>
              <a:tr h="430571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Digital power controller for 48V DC/DC applications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XDPP11</a:t>
                      </a:r>
                      <a:r>
                        <a:rPr lang="en-US" altLang="zh-CN" sz="1100" b="0" dirty="0"/>
                        <a:t>xx</a:t>
                      </a:r>
                      <a:endParaRPr lang="en-US" sz="1100" b="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PQFN24, PQFN40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865049"/>
                  </a:ext>
                </a:extLst>
              </a:tr>
            </a:tbl>
          </a:graphicData>
        </a:graphic>
      </p:graphicFrame>
      <p:sp>
        <p:nvSpPr>
          <p:cNvPr id="46" name="Rechteck 15">
            <a:extLst>
              <a:ext uri="{FF2B5EF4-FFF2-40B4-BE49-F238E27FC236}">
                <a16:creationId xmlns:a16="http://schemas.microsoft.com/office/drawing/2014/main" id="{347459A0-B78F-476F-85A9-CD1AE132963D}"/>
              </a:ext>
            </a:extLst>
          </p:cNvPr>
          <p:cNvSpPr/>
          <p:nvPr/>
        </p:nvSpPr>
        <p:spPr bwMode="auto">
          <a:xfrm>
            <a:off x="335360" y="4442745"/>
            <a:ext cx="5989240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Connected products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0068E3-2366-4A02-A3E9-7643F4AFE088}"/>
              </a:ext>
            </a:extLst>
          </p:cNvPr>
          <p:cNvSpPr/>
          <p:nvPr/>
        </p:nvSpPr>
        <p:spPr bwMode="auto">
          <a:xfrm>
            <a:off x="10008760" y="778402"/>
            <a:ext cx="1008112" cy="328371"/>
          </a:xfrm>
          <a:prstGeom prst="rect">
            <a:avLst/>
          </a:prstGeom>
          <a:noFill/>
          <a:ln w="1270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72000" rIns="72000" bIns="72000" rtlCol="0" anchor="ctr"/>
          <a:lstStyle/>
          <a:p>
            <a:pPr marL="0" marR="0" lvl="0" indent="0" algn="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Final DS available</a:t>
            </a:r>
          </a:p>
        </p:txBody>
      </p:sp>
      <p:pic>
        <p:nvPicPr>
          <p:cNvPr id="27" name="Graphic 26" descr="Document">
            <a:extLst>
              <a:ext uri="{FF2B5EF4-FFF2-40B4-BE49-F238E27FC236}">
                <a16:creationId xmlns:a16="http://schemas.microsoft.com/office/drawing/2014/main" id="{00CDBB3B-AACA-4F5D-9E2E-7F302A8A19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21277" y="713988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16CE13-4B68-39F1-9779-4251164C3863}"/>
              </a:ext>
            </a:extLst>
          </p:cNvPr>
          <p:cNvSpPr txBox="1"/>
          <p:nvPr/>
        </p:nvSpPr>
        <p:spPr bwMode="auto">
          <a:xfrm>
            <a:off x="333504" y="6381329"/>
            <a:ext cx="1550350" cy="16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r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*for specific applications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DC9803-E088-4FF1-8C0F-96DFF4E81B71}"/>
              </a:ext>
            </a:extLst>
          </p:cNvPr>
          <p:cNvGraphicFramePr>
            <a:graphicFrameLocks noGrp="1"/>
          </p:cNvGraphicFramePr>
          <p:nvPr/>
        </p:nvGraphicFramePr>
        <p:xfrm>
          <a:off x="1771616" y="2031645"/>
          <a:ext cx="4324384" cy="2146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8692">
                  <a:extLst>
                    <a:ext uri="{9D8B030D-6E8A-4147-A177-3AD203B41FA5}">
                      <a16:colId xmlns:a16="http://schemas.microsoft.com/office/drawing/2014/main" val="3967037377"/>
                    </a:ext>
                  </a:extLst>
                </a:gridCol>
                <a:gridCol w="848692">
                  <a:extLst>
                    <a:ext uri="{9D8B030D-6E8A-4147-A177-3AD203B41FA5}">
                      <a16:colId xmlns:a16="http://schemas.microsoft.com/office/drawing/2014/main" val="453907172"/>
                    </a:ext>
                  </a:extLst>
                </a:gridCol>
                <a:gridCol w="1313500">
                  <a:extLst>
                    <a:ext uri="{9D8B030D-6E8A-4147-A177-3AD203B41FA5}">
                      <a16:colId xmlns:a16="http://schemas.microsoft.com/office/drawing/2014/main" val="155952562"/>
                    </a:ext>
                  </a:extLst>
                </a:gridCol>
                <a:gridCol w="1313500">
                  <a:extLst>
                    <a:ext uri="{9D8B030D-6E8A-4147-A177-3AD203B41FA5}">
                      <a16:colId xmlns:a16="http://schemas.microsoft.com/office/drawing/2014/main" val="1538297130"/>
                    </a:ext>
                  </a:extLst>
                </a:gridCol>
              </a:tblGrid>
              <a:tr h="21460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Voltage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</a:t>
                      </a:r>
                      <a:r>
                        <a:rPr lang="en-US" sz="1100" b="1" baseline="-25000" dirty="0"/>
                        <a:t>DS(on)</a:t>
                      </a:r>
                      <a:r>
                        <a:rPr lang="en-US" sz="1100" b="1" dirty="0"/>
                        <a:t> typ.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Package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Sales Code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415337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60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1.3mΩ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3x5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IGC019S06S1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657815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80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1.8mΩ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3x5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IGC025S08S1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363980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2.4mΩ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3x5 PQFN BSC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/>
                        </a:rPr>
                        <a:t>IGC033S101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050133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2.4mΩ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3x5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/>
                        </a:rPr>
                        <a:t>IGC033S10S1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445931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120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2.7mΩ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3x5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IGC037S12S1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427656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5mΩ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3x3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/>
                        </a:rPr>
                        <a:t>IGB070S10S1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810567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200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6.7mΩ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1D1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3x5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IGC090S20S1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305287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9.4mΩ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1D1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3x3 PQFN BSC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IGB110S101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116276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9.4mΩ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1D1D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3x3 PQFN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827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/>
                        </a:rPr>
                        <a:t>IGB110S10S1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80837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34074F7-06F4-4123-912B-D5A928A6C2C6}"/>
              </a:ext>
            </a:extLst>
          </p:cNvPr>
          <p:cNvSpPr txBox="1"/>
          <p:nvPr/>
        </p:nvSpPr>
        <p:spPr bwMode="auto">
          <a:xfrm>
            <a:off x="6872214" y="6399401"/>
            <a:ext cx="4144657" cy="16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Engineering Samples,  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2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Start of Production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986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6A18E2F-BCAF-300C-CDF4-4BC8B04E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502961"/>
          </a:xfrm>
        </p:spPr>
        <p:txBody>
          <a:bodyPr/>
          <a:lstStyle/>
          <a:p>
            <a:br>
              <a:rPr lang="en-US" dirty="0"/>
            </a:br>
            <a:r>
              <a:rPr lang="de-DE" dirty="0"/>
              <a:t>CoolGaN™ Transistors 80 - 100 V G3 </a:t>
            </a:r>
            <a:r>
              <a:rPr lang="en-US" dirty="0"/>
              <a:t>in 3.3x3.3 SD, 5x6 RQFN</a:t>
            </a:r>
          </a:p>
        </p:txBody>
      </p:sp>
      <p:sp>
        <p:nvSpPr>
          <p:cNvPr id="4" name="Textfeld 11">
            <a:extLst>
              <a:ext uri="{FF2B5EF4-FFF2-40B4-BE49-F238E27FC236}">
                <a16:creationId xmlns:a16="http://schemas.microsoft.com/office/drawing/2014/main" id="{C1C5CEFA-6FA1-4AE3-9F5D-106A4F280809}"/>
              </a:ext>
            </a:extLst>
          </p:cNvPr>
          <p:cNvSpPr txBox="1"/>
          <p:nvPr/>
        </p:nvSpPr>
        <p:spPr bwMode="auto">
          <a:xfrm>
            <a:off x="6553200" y="1600201"/>
            <a:ext cx="5410200" cy="2743199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252000" marR="0" lvl="0" indent="-25200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881A486A-1BEB-41D4-BA37-7F005306318C}"/>
              </a:ext>
            </a:extLst>
          </p:cNvPr>
          <p:cNvSpPr/>
          <p:nvPr/>
        </p:nvSpPr>
        <p:spPr bwMode="auto">
          <a:xfrm>
            <a:off x="334434" y="1268414"/>
            <a:ext cx="5990166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CoolGaN™ Transistors 80 - 100 V G3 </a:t>
            </a:r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12E43DF0-24C6-4FB4-8C71-D1ABA477D7B9}"/>
              </a:ext>
            </a:extLst>
          </p:cNvPr>
          <p:cNvSpPr/>
          <p:nvPr/>
        </p:nvSpPr>
        <p:spPr bwMode="auto">
          <a:xfrm>
            <a:off x="6553201" y="1268411"/>
            <a:ext cx="5410200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Features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DDC70EDF-F52E-451D-A949-3627BB891DA7}"/>
              </a:ext>
            </a:extLst>
          </p:cNvPr>
          <p:cNvSpPr txBox="1"/>
          <p:nvPr/>
        </p:nvSpPr>
        <p:spPr bwMode="auto">
          <a:xfrm>
            <a:off x="334434" y="1690818"/>
            <a:ext cx="5990166" cy="2652582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b">
            <a:noAutofit/>
          </a:bodyPr>
          <a:lstStyle>
            <a:lvl1pPr marL="2844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68800" lvl="1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853200" lvl="2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11" name="Rechteck 6">
            <a:extLst>
              <a:ext uri="{FF2B5EF4-FFF2-40B4-BE49-F238E27FC236}">
                <a16:creationId xmlns:a16="http://schemas.microsoft.com/office/drawing/2014/main" id="{C6B9D348-E49D-415F-9CC5-B8417AF1334F}"/>
              </a:ext>
            </a:extLst>
          </p:cNvPr>
          <p:cNvSpPr/>
          <p:nvPr/>
        </p:nvSpPr>
        <p:spPr bwMode="auto">
          <a:xfrm>
            <a:off x="377025" y="1756535"/>
            <a:ext cx="1394592" cy="26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RQFN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DF2268-C524-41F0-9511-645C1C8A87C8}"/>
              </a:ext>
            </a:extLst>
          </p:cNvPr>
          <p:cNvCxnSpPr>
            <a:cxnSpLocks/>
          </p:cNvCxnSpPr>
          <p:nvPr/>
        </p:nvCxnSpPr>
        <p:spPr>
          <a:xfrm flipH="1">
            <a:off x="1635526" y="1911982"/>
            <a:ext cx="12103" cy="2265732"/>
          </a:xfrm>
          <a:prstGeom prst="line">
            <a:avLst/>
          </a:prstGeom>
          <a:ln w="3175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6">
            <a:extLst>
              <a:ext uri="{FF2B5EF4-FFF2-40B4-BE49-F238E27FC236}">
                <a16:creationId xmlns:a16="http://schemas.microsoft.com/office/drawing/2014/main" id="{77F45B4E-B3F4-4127-ACB8-4C0AD43C7711}"/>
              </a:ext>
            </a:extLst>
          </p:cNvPr>
          <p:cNvSpPr/>
          <p:nvPr/>
        </p:nvSpPr>
        <p:spPr bwMode="auto">
          <a:xfrm>
            <a:off x="2423592" y="1752600"/>
            <a:ext cx="2819254" cy="26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089B8-3191-4BF7-BE12-CD9E2EEEDECC}"/>
              </a:ext>
            </a:extLst>
          </p:cNvPr>
          <p:cNvSpPr txBox="1"/>
          <p:nvPr/>
        </p:nvSpPr>
        <p:spPr bwMode="auto">
          <a:xfrm>
            <a:off x="6661576" y="1736340"/>
            <a:ext cx="5337492" cy="165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GaN Transistors 80 – 100 V G3 in Si-footprint packages!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Enhancement mode transistor – normally OFF switch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No reverse-recovery charge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Capable of reverse conduction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Low gate charge, low output charge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Superior commutation ruggedness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Tj = -40°C – 150°C</a:t>
            </a:r>
          </a:p>
        </p:txBody>
      </p:sp>
      <p:sp>
        <p:nvSpPr>
          <p:cNvPr id="25" name="Textfeld 11">
            <a:extLst>
              <a:ext uri="{FF2B5EF4-FFF2-40B4-BE49-F238E27FC236}">
                <a16:creationId xmlns:a16="http://schemas.microsoft.com/office/drawing/2014/main" id="{1BCA50B8-1352-43B1-AC47-889C746AC6AF}"/>
              </a:ext>
            </a:extLst>
          </p:cNvPr>
          <p:cNvSpPr txBox="1"/>
          <p:nvPr/>
        </p:nvSpPr>
        <p:spPr bwMode="auto">
          <a:xfrm>
            <a:off x="6553200" y="4495800"/>
            <a:ext cx="5410200" cy="1885529"/>
          </a:xfrm>
          <a:prstGeom prst="rect">
            <a:avLst/>
          </a:prstGeom>
          <a:ln w="9525">
            <a:solidFill>
              <a:schemeClr val="bg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252000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latin typeface="+mn-lt"/>
              </a:defRPr>
            </a:lvl1pPr>
            <a:lvl2pPr marL="504000" lvl="1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latin typeface="+mn-lt"/>
              </a:defRPr>
            </a:lvl2pPr>
            <a:lvl3pPr marL="756000" lvl="2" indent="-2520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3pPr>
            <a:lvl4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4pPr>
            <a:lvl5pPr marL="853200" indent="-284400" defTabSz="57600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baseline="0">
                <a:latin typeface="+mn-lt"/>
              </a:defRPr>
            </a:lvl5pPr>
            <a:lvl6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baseline="0">
                <a:latin typeface="+mn-lt"/>
              </a:defRPr>
            </a:lvl6pPr>
            <a:lvl7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7pPr>
            <a:lvl8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8pPr>
            <a:lvl9pPr marL="853200" indent="-284400" defTabSz="5760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+mn-lt"/>
              </a:defRPr>
            </a:lvl9pPr>
          </a:lstStyle>
          <a:p>
            <a:pPr marL="252000" marR="0" lvl="0" indent="-25200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083E65-838B-41E4-B87E-B5DEAC8170D9}"/>
              </a:ext>
            </a:extLst>
          </p:cNvPr>
          <p:cNvSpPr/>
          <p:nvPr/>
        </p:nvSpPr>
        <p:spPr>
          <a:xfrm>
            <a:off x="6588868" y="4874232"/>
            <a:ext cx="5374533" cy="1361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Best thermal solution in small footprint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Available in DSC easy to assemble RQFN package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Full system enablement with top side cooling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charset="0"/>
              <a:ea typeface="Arial Unicode MS"/>
              <a:cs typeface="Arial"/>
            </a:endParaRP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Highest efficiency with low switching losses</a:t>
            </a:r>
          </a:p>
          <a:p>
            <a:pPr marL="252000" marR="0" lvl="0" indent="-25200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Improved power density and overall system cost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Arial Unicode MS"/>
              <a:cs typeface="Arial"/>
            </a:endParaRPr>
          </a:p>
        </p:txBody>
      </p:sp>
      <p:sp>
        <p:nvSpPr>
          <p:cNvPr id="31" name="Rechteck 7">
            <a:extLst>
              <a:ext uri="{FF2B5EF4-FFF2-40B4-BE49-F238E27FC236}">
                <a16:creationId xmlns:a16="http://schemas.microsoft.com/office/drawing/2014/main" id="{EB206762-181E-4528-9D17-843229EEBA62}"/>
              </a:ext>
            </a:extLst>
          </p:cNvPr>
          <p:cNvSpPr/>
          <p:nvPr/>
        </p:nvSpPr>
        <p:spPr bwMode="auto">
          <a:xfrm>
            <a:off x="6553200" y="4438902"/>
            <a:ext cx="5410200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Benefits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18F8EAE-0D0D-499E-9E6A-491B719AA4C0}"/>
              </a:ext>
            </a:extLst>
          </p:cNvPr>
          <p:cNvGraphicFramePr>
            <a:graphicFrameLocks noGrp="1"/>
          </p:cNvGraphicFramePr>
          <p:nvPr/>
        </p:nvGraphicFramePr>
        <p:xfrm>
          <a:off x="333504" y="4873463"/>
          <a:ext cx="5990166" cy="1507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6722">
                  <a:extLst>
                    <a:ext uri="{9D8B030D-6E8A-4147-A177-3AD203B41FA5}">
                      <a16:colId xmlns:a16="http://schemas.microsoft.com/office/drawing/2014/main" val="453907172"/>
                    </a:ext>
                  </a:extLst>
                </a:gridCol>
                <a:gridCol w="2117404">
                  <a:extLst>
                    <a:ext uri="{9D8B030D-6E8A-4147-A177-3AD203B41FA5}">
                      <a16:colId xmlns:a16="http://schemas.microsoft.com/office/drawing/2014/main" val="2670636066"/>
                    </a:ext>
                  </a:extLst>
                </a:gridCol>
                <a:gridCol w="1876040">
                  <a:extLst>
                    <a:ext uri="{9D8B030D-6E8A-4147-A177-3AD203B41FA5}">
                      <a16:colId xmlns:a16="http://schemas.microsoft.com/office/drawing/2014/main" val="3711781649"/>
                    </a:ext>
                  </a:extLst>
                </a:gridCol>
              </a:tblGrid>
              <a:tr h="265757"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Sales Code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Package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415337"/>
                  </a:ext>
                </a:extLst>
              </a:tr>
              <a:tr h="430571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EiceDRIVER™ HB 120V 2EDL50</a:t>
                      </a:r>
                      <a:r>
                        <a:rPr lang="en-AT" sz="1100" dirty="0"/>
                        <a:t>X</a:t>
                      </a:r>
                      <a:r>
                        <a:rPr lang="en-US" sz="1100" dirty="0"/>
                        <a:t>3U2D* </a:t>
                      </a:r>
                      <a:endParaRPr lang="en-US" sz="1100" b="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2EDL5013U2D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TSNP-12 2x2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319208"/>
                  </a:ext>
                </a:extLst>
              </a:tr>
              <a:tr h="38096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EiceDRIVER™ 1EDN71x6x 1CH driver family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1EDN71x6x</a:t>
                      </a:r>
                      <a:endParaRPr lang="en-US" sz="1100" b="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PG-TSNP-7, </a:t>
                      </a:r>
                      <a:r>
                        <a:rPr lang="en-US" sz="11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VSON-10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996279"/>
                  </a:ext>
                </a:extLst>
              </a:tr>
              <a:tr h="430571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Digital power controller for 48V DC/DC applications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XDPP11xx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PQFN24, PQFN40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865049"/>
                  </a:ext>
                </a:extLst>
              </a:tr>
            </a:tbl>
          </a:graphicData>
        </a:graphic>
      </p:graphicFrame>
      <p:sp>
        <p:nvSpPr>
          <p:cNvPr id="46" name="Rechteck 15">
            <a:extLst>
              <a:ext uri="{FF2B5EF4-FFF2-40B4-BE49-F238E27FC236}">
                <a16:creationId xmlns:a16="http://schemas.microsoft.com/office/drawing/2014/main" id="{347459A0-B78F-476F-85A9-CD1AE132963D}"/>
              </a:ext>
            </a:extLst>
          </p:cNvPr>
          <p:cNvSpPr/>
          <p:nvPr/>
        </p:nvSpPr>
        <p:spPr bwMode="auto">
          <a:xfrm>
            <a:off x="335360" y="4442745"/>
            <a:ext cx="5989240" cy="4224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Connected products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6906B7-9B47-44A0-BBE5-F958501E7960}"/>
              </a:ext>
            </a:extLst>
          </p:cNvPr>
          <p:cNvSpPr/>
          <p:nvPr/>
        </p:nvSpPr>
        <p:spPr bwMode="auto">
          <a:xfrm>
            <a:off x="9914063" y="851396"/>
            <a:ext cx="1368152" cy="328371"/>
          </a:xfrm>
          <a:prstGeom prst="rect">
            <a:avLst/>
          </a:prstGeom>
          <a:noFill/>
          <a:ln w="12700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2000" tIns="72000" rIns="72000" bIns="72000" rtlCol="0" anchor="ctr"/>
          <a:lstStyle/>
          <a:p>
            <a:pPr marL="0" marR="0" lvl="0" indent="0" algn="ctr" defTabSz="5760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A8276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Target DS available</a:t>
            </a:r>
          </a:p>
        </p:txBody>
      </p:sp>
      <p:pic>
        <p:nvPicPr>
          <p:cNvPr id="27" name="Graphic 26" descr="Document">
            <a:extLst>
              <a:ext uri="{FF2B5EF4-FFF2-40B4-BE49-F238E27FC236}">
                <a16:creationId xmlns:a16="http://schemas.microsoft.com/office/drawing/2014/main" id="{2B7FDB0E-A014-41BA-9AC3-8B96BF284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1614" y="793052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3ED63-E87E-0546-5E48-92949609CDD5}"/>
              </a:ext>
            </a:extLst>
          </p:cNvPr>
          <p:cNvSpPr txBox="1"/>
          <p:nvPr/>
        </p:nvSpPr>
        <p:spPr bwMode="auto">
          <a:xfrm>
            <a:off x="333504" y="6381329"/>
            <a:ext cx="1550350" cy="16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r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Arial Unicode MS"/>
                <a:cs typeface="Arial"/>
              </a:rPr>
              <a:t>*for specific applications</a:t>
            </a:r>
          </a:p>
        </p:txBody>
      </p:sp>
      <p:pic>
        <p:nvPicPr>
          <p:cNvPr id="5" name="Picture 4" descr="A close-up of a computer memory chip&#10;&#10;Description automatically generated">
            <a:extLst>
              <a:ext uri="{FF2B5EF4-FFF2-40B4-BE49-F238E27FC236}">
                <a16:creationId xmlns:a16="http://schemas.microsoft.com/office/drawing/2014/main" id="{9E60073A-032D-F205-4CB7-062593792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8" b="97929" l="1978" r="97136">
                        <a14:foregroundMark x1="2546" y1="68684" x2="21164" y2="12307"/>
                        <a14:foregroundMark x1="21164" y1="12307" x2="27029" y2="9180"/>
                        <a14:foregroundMark x1="27029" y1="9180" x2="51398" y2="30260"/>
                        <a14:foregroundMark x1="51398" y1="30260" x2="50375" y2="44314"/>
                        <a14:foregroundMark x1="50375" y1="44314" x2="32394" y2="94354"/>
                        <a14:foregroundMark x1="32394" y1="94354" x2="6229" y2="72461"/>
                        <a14:foregroundMark x1="6229" y1="72461" x2="6047" y2="62794"/>
                        <a14:foregroundMark x1="6047" y1="62794" x2="8843" y2="56499"/>
                        <a14:foregroundMark x1="8843" y1="56499" x2="8843" y2="56499"/>
                        <a14:foregroundMark x1="50375" y1="65069" x2="79268" y2="12470"/>
                        <a14:foregroundMark x1="79268" y1="12470" x2="89520" y2="26401"/>
                        <a14:foregroundMark x1="89520" y1="26401" x2="93453" y2="36881"/>
                        <a14:foregroundMark x1="93453" y1="36881" x2="88111" y2="64866"/>
                        <a14:foregroundMark x1="88111" y1="64866" x2="79973" y2="84037"/>
                        <a14:foregroundMark x1="79973" y1="84037" x2="71243" y2="86881"/>
                        <a14:foregroundMark x1="71243" y1="86881" x2="57922" y2="75548"/>
                        <a14:foregroundMark x1="57922" y1="75548" x2="54944" y2="69090"/>
                        <a14:foregroundMark x1="2296" y1="68968" x2="21368" y2="5199"/>
                        <a14:foregroundMark x1="21368" y1="5199" x2="24483" y2="5321"/>
                        <a14:foregroundMark x1="66242" y1="3209" x2="94431" y2="24533"/>
                        <a14:foregroundMark x1="94431" y1="24533" x2="97136" y2="31519"/>
                        <a14:foregroundMark x1="97136" y1="31519" x2="95522" y2="38668"/>
                        <a14:foregroundMark x1="34326" y1="95857" x2="8570" y2="76726"/>
                        <a14:foregroundMark x1="8570" y1="76726" x2="4569" y2="68643"/>
                        <a14:foregroundMark x1="4569" y1="68643" x2="6297" y2="62835"/>
                        <a14:foregroundMark x1="2023" y1="66206" x2="4819" y2="72989"/>
                        <a14:foregroundMark x1="4819" y1="72989" x2="8479" y2="75873"/>
                        <a14:foregroundMark x1="32803" y1="94029" x2="39327" y2="80504"/>
                        <a14:foregroundMark x1="39327" y1="80504" x2="39327" y2="80504"/>
                        <a14:foregroundMark x1="39486" y1="80057" x2="32144" y2="94476"/>
                        <a14:foregroundMark x1="32144" y1="94476" x2="32144" y2="94476"/>
                        <a14:foregroundMark x1="34531" y1="97929" x2="4115" y2="73924"/>
                        <a14:foregroundMark x1="41032" y1="37977" x2="11707" y2="58895"/>
                        <a14:foregroundMark x1="11707" y1="58895" x2="8343" y2="6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9" y="2816960"/>
            <a:ext cx="1123403" cy="628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C997D-4A83-5C8C-8B73-7CD09E06F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48" y="2231036"/>
            <a:ext cx="904126" cy="457749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15EA1F9-A352-96AE-465B-AAE606AA2054}"/>
              </a:ext>
            </a:extLst>
          </p:cNvPr>
          <p:cNvGraphicFramePr>
            <a:graphicFrameLocks noGrp="1"/>
          </p:cNvGraphicFramePr>
          <p:nvPr/>
        </p:nvGraphicFramePr>
        <p:xfrm>
          <a:off x="1883164" y="2018815"/>
          <a:ext cx="4324384" cy="6438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444">
                  <a:extLst>
                    <a:ext uri="{9D8B030D-6E8A-4147-A177-3AD203B41FA5}">
                      <a16:colId xmlns:a16="http://schemas.microsoft.com/office/drawing/2014/main" val="150464665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045915377"/>
                    </a:ext>
                  </a:extLst>
                </a:gridCol>
                <a:gridCol w="1462344">
                  <a:extLst>
                    <a:ext uri="{9D8B030D-6E8A-4147-A177-3AD203B41FA5}">
                      <a16:colId xmlns:a16="http://schemas.microsoft.com/office/drawing/2014/main" val="68995491"/>
                    </a:ext>
                  </a:extLst>
                </a:gridCol>
                <a:gridCol w="1313500">
                  <a:extLst>
                    <a:ext uri="{9D8B030D-6E8A-4147-A177-3AD203B41FA5}">
                      <a16:colId xmlns:a16="http://schemas.microsoft.com/office/drawing/2014/main" val="1222790633"/>
                    </a:ext>
                  </a:extLst>
                </a:gridCol>
              </a:tblGrid>
              <a:tr h="21460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Voltage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R</a:t>
                      </a:r>
                      <a:r>
                        <a:rPr lang="en-US" sz="1100" b="1" baseline="-25000" dirty="0"/>
                        <a:t>DS(on)</a:t>
                      </a:r>
                      <a:r>
                        <a:rPr lang="en-US" sz="1100" b="1" dirty="0"/>
                        <a:t> typ.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Package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Sales Code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779528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80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2.3mΩ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3.3x3.3 RQFN 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IGE033S08S1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200274"/>
                  </a:ext>
                </a:extLst>
              </a:tr>
              <a:tr h="214607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100 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D1D1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1.1mΩ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5x6 RQFN DSC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A8276"/>
                          </a:solidFill>
                          <a:effectLst/>
                          <a:latin typeface="Arial" panose="020B0604020202020204" pitchFamily="34" charset="0"/>
                        </a:rPr>
                        <a:t>IGD015S10S1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45710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45C9D7C-9E02-B77D-6C23-8F3E9783E4C1}"/>
              </a:ext>
            </a:extLst>
          </p:cNvPr>
          <p:cNvGraphicFramePr>
            <a:graphicFrameLocks noGrp="1"/>
          </p:cNvGraphicFramePr>
          <p:nvPr/>
        </p:nvGraphicFramePr>
        <p:xfrm>
          <a:off x="8367514" y="753462"/>
          <a:ext cx="1354149" cy="496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154">
                  <a:extLst>
                    <a:ext uri="{9D8B030D-6E8A-4147-A177-3AD203B41FA5}">
                      <a16:colId xmlns:a16="http://schemas.microsoft.com/office/drawing/2014/main" val="453907172"/>
                    </a:ext>
                  </a:extLst>
                </a:gridCol>
                <a:gridCol w="843995">
                  <a:extLst>
                    <a:ext uri="{9D8B030D-6E8A-4147-A177-3AD203B41FA5}">
                      <a16:colId xmlns:a16="http://schemas.microsoft.com/office/drawing/2014/main" val="2670636066"/>
                    </a:ext>
                  </a:extLst>
                </a:gridCol>
              </a:tblGrid>
              <a:tr h="248395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EES</a:t>
                      </a:r>
                      <a:r>
                        <a:rPr lang="en-US" sz="1100" b="0" baseline="30000" dirty="0"/>
                        <a:t>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Q1’25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996279"/>
                  </a:ext>
                </a:extLst>
              </a:tr>
              <a:tr h="248395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SOP</a:t>
                      </a:r>
                      <a:r>
                        <a:rPr lang="en-US" sz="1100" b="0" baseline="30000" dirty="0"/>
                        <a:t>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Q3’25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93846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16290D7-4338-426D-BD10-7A3BE32FD49D}"/>
              </a:ext>
            </a:extLst>
          </p:cNvPr>
          <p:cNvSpPr/>
          <p:nvPr/>
        </p:nvSpPr>
        <p:spPr>
          <a:xfrm>
            <a:off x="6851598" y="6342203"/>
            <a:ext cx="3015569" cy="260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760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Early Engineering Samples,  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2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charset="0"/>
                <a:ea typeface="Arial Unicode MS"/>
                <a:cs typeface="Arial"/>
              </a:rPr>
              <a:t>Start of Production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826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01C08-954A-4195-9EEB-129401D0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Infineon is your reliable partner with GaN solutions!</a:t>
            </a:r>
            <a:endParaRPr lang="en-SG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A8C050-FF90-443A-8892-7F50AE770257}"/>
              </a:ext>
            </a:extLst>
          </p:cNvPr>
          <p:cNvGrpSpPr/>
          <p:nvPr/>
        </p:nvGrpSpPr>
        <p:grpSpPr>
          <a:xfrm>
            <a:off x="5999992" y="1239521"/>
            <a:ext cx="5849109" cy="1021204"/>
            <a:chOff x="4499992" y="929641"/>
            <a:chExt cx="4386832" cy="765903"/>
          </a:xfrm>
          <a:solidFill>
            <a:schemeClr val="tx2"/>
          </a:solidFill>
        </p:grpSpPr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id="{7B995AA0-3E43-4A1A-80B0-DACA4550B637}"/>
                </a:ext>
              </a:extLst>
            </p:cNvPr>
            <p:cNvSpPr/>
            <p:nvPr/>
          </p:nvSpPr>
          <p:spPr bwMode="auto">
            <a:xfrm rot="10800000">
              <a:off x="4499992" y="929641"/>
              <a:ext cx="4386832" cy="765903"/>
            </a:xfrm>
            <a:prstGeom prst="homePlate">
              <a:avLst>
                <a:gd name="adj" fmla="val 3018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6000" tIns="96000" rIns="384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54545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B62013-5FE0-4875-BB14-669E6FAD97BB}"/>
                </a:ext>
              </a:extLst>
            </p:cNvPr>
            <p:cNvSpPr txBox="1"/>
            <p:nvPr/>
          </p:nvSpPr>
          <p:spPr bwMode="auto">
            <a:xfrm>
              <a:off x="5186896" y="1054727"/>
              <a:ext cx="2520280" cy="4924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defTabSz="121911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30034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</a:rPr>
                <a:t>Reliability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6D39C5-8A84-4930-9E99-F69FC8FB7855}"/>
              </a:ext>
            </a:extLst>
          </p:cNvPr>
          <p:cNvGrpSpPr/>
          <p:nvPr/>
        </p:nvGrpSpPr>
        <p:grpSpPr>
          <a:xfrm>
            <a:off x="5999992" y="2525047"/>
            <a:ext cx="5849109" cy="1021204"/>
            <a:chOff x="4499992" y="929641"/>
            <a:chExt cx="4386832" cy="765903"/>
          </a:xfrm>
          <a:solidFill>
            <a:schemeClr val="tx2"/>
          </a:solidFill>
        </p:grpSpPr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8F6160D5-F9AB-4630-A802-B9530C186449}"/>
                </a:ext>
              </a:extLst>
            </p:cNvPr>
            <p:cNvSpPr/>
            <p:nvPr/>
          </p:nvSpPr>
          <p:spPr bwMode="auto">
            <a:xfrm rot="10800000">
              <a:off x="4499992" y="929641"/>
              <a:ext cx="4386832" cy="765903"/>
            </a:xfrm>
            <a:prstGeom prst="homePlate">
              <a:avLst>
                <a:gd name="adj" fmla="val 3018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6000" tIns="96000" rIns="384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54545" eaLnBrk="0" hangingPunct="0"/>
              <a:endParaRPr lang="en-US" sz="4267" b="1" dirty="0">
                <a:solidFill>
                  <a:srgbClr val="FFFFFF"/>
                </a:solidFill>
                <a:ea typeface="Verdana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93E455-372F-4655-81E5-366EC59F419A}"/>
                </a:ext>
              </a:extLst>
            </p:cNvPr>
            <p:cNvSpPr txBox="1"/>
            <p:nvPr/>
          </p:nvSpPr>
          <p:spPr bwMode="auto">
            <a:xfrm>
              <a:off x="5186896" y="1054727"/>
              <a:ext cx="2520280" cy="4924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219110" eaLnBrk="0" fontAlgn="auto" hangingPunct="0">
                <a:spcBef>
                  <a:spcPts val="0"/>
                </a:spcBef>
                <a:spcAft>
                  <a:spcPts val="400"/>
                </a:spcAft>
                <a:buClr>
                  <a:srgbClr val="E30034"/>
                </a:buClr>
              </a:pPr>
              <a:r>
                <a:rPr lang="en-US" sz="4267" b="1" kern="0" dirty="0">
                  <a:solidFill>
                    <a:srgbClr val="FFFFFF"/>
                  </a:solidFill>
                  <a:latin typeface="Arial" panose="020B0604020202020204" pitchFamily="34" charset="0"/>
                  <a:ea typeface="Verdana" pitchFamily="34" charset="0"/>
                </a:rPr>
                <a:t>Density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76DF1-F49F-4F4D-B43F-CD46EF72B092}"/>
              </a:ext>
            </a:extLst>
          </p:cNvPr>
          <p:cNvGrpSpPr/>
          <p:nvPr/>
        </p:nvGrpSpPr>
        <p:grpSpPr>
          <a:xfrm>
            <a:off x="5999991" y="3810571"/>
            <a:ext cx="5849111" cy="1021204"/>
            <a:chOff x="4499992" y="929641"/>
            <a:chExt cx="4386832" cy="765903"/>
          </a:xfrm>
          <a:solidFill>
            <a:schemeClr val="tx2"/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0640B1AC-1CF3-4198-8BD2-11B6699F5617}"/>
                </a:ext>
              </a:extLst>
            </p:cNvPr>
            <p:cNvSpPr/>
            <p:nvPr/>
          </p:nvSpPr>
          <p:spPr bwMode="auto">
            <a:xfrm rot="10800000">
              <a:off x="4499992" y="929641"/>
              <a:ext cx="4386832" cy="765903"/>
            </a:xfrm>
            <a:prstGeom prst="homePlate">
              <a:avLst>
                <a:gd name="adj" fmla="val 3018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6000" tIns="96000" rIns="384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54545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2672C3-B4B3-4F9F-AD6D-9A8548B35ACB}"/>
                </a:ext>
              </a:extLst>
            </p:cNvPr>
            <p:cNvSpPr txBox="1"/>
            <p:nvPr/>
          </p:nvSpPr>
          <p:spPr bwMode="auto">
            <a:xfrm>
              <a:off x="5186896" y="1054727"/>
              <a:ext cx="3175147" cy="4924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121911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30034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</a:rPr>
                <a:t>System solution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905154-6308-4DE3-B8DD-E2455411A6A7}"/>
              </a:ext>
            </a:extLst>
          </p:cNvPr>
          <p:cNvGrpSpPr/>
          <p:nvPr/>
        </p:nvGrpSpPr>
        <p:grpSpPr>
          <a:xfrm>
            <a:off x="5999992" y="5096095"/>
            <a:ext cx="5849109" cy="1021204"/>
            <a:chOff x="4499992" y="929641"/>
            <a:chExt cx="4386832" cy="765903"/>
          </a:xfrm>
          <a:solidFill>
            <a:schemeClr val="tx2"/>
          </a:solidFill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C4D5DBA6-91BE-42DB-BD25-854B2E65FEC7}"/>
                </a:ext>
              </a:extLst>
            </p:cNvPr>
            <p:cNvSpPr/>
            <p:nvPr/>
          </p:nvSpPr>
          <p:spPr bwMode="auto">
            <a:xfrm rot="10800000">
              <a:off x="4499992" y="929641"/>
              <a:ext cx="4386832" cy="765903"/>
            </a:xfrm>
            <a:prstGeom prst="homePlate">
              <a:avLst>
                <a:gd name="adj" fmla="val 3018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6000" tIns="96000" rIns="384000" bIns="9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54545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EC5A44-2930-4102-9C66-CAE589283695}"/>
                </a:ext>
              </a:extLst>
            </p:cNvPr>
            <p:cNvSpPr txBox="1"/>
            <p:nvPr/>
          </p:nvSpPr>
          <p:spPr bwMode="auto">
            <a:xfrm>
              <a:off x="5186896" y="1054727"/>
              <a:ext cx="3220834" cy="4924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30034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Verdana" pitchFamily="34" charset="0"/>
                </a:rPr>
                <a:t>Trusted supplier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1" y="1567541"/>
            <a:ext cx="4469191" cy="44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98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6CD411FA-3998-4FD0-851D-D8BE65D0FA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6CD411FA-3998-4FD0-851D-D8BE65D0FA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6E2514B-962C-4ED5-AAEE-FD3689D1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AC/DC SMPS block diagram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DFFFB7-0726-4B1D-B60E-A476406FFE6B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4138829" y="2307688"/>
            <a:ext cx="1" cy="1332327"/>
          </a:xfrm>
          <a:prstGeom prst="line">
            <a:avLst/>
          </a:prstGeom>
          <a:ln w="95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37">
            <a:extLst>
              <a:ext uri="{FF2B5EF4-FFF2-40B4-BE49-F238E27FC236}">
                <a16:creationId xmlns:a16="http://schemas.microsoft.com/office/drawing/2014/main" id="{A4D622B3-DB02-4126-8A54-F9B5A1BC0D8F}"/>
              </a:ext>
            </a:extLst>
          </p:cNvPr>
          <p:cNvCxnSpPr>
            <a:cxnSpLocks/>
          </p:cNvCxnSpPr>
          <p:nvPr/>
        </p:nvCxnSpPr>
        <p:spPr>
          <a:xfrm>
            <a:off x="6492659" y="2323680"/>
            <a:ext cx="99090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31">
            <a:extLst>
              <a:ext uri="{FF2B5EF4-FFF2-40B4-BE49-F238E27FC236}">
                <a16:creationId xmlns:a16="http://schemas.microsoft.com/office/drawing/2014/main" id="{683D6596-D1C9-4047-BA85-986A495B6F68}"/>
              </a:ext>
            </a:extLst>
          </p:cNvPr>
          <p:cNvSpPr/>
          <p:nvPr/>
        </p:nvSpPr>
        <p:spPr>
          <a:xfrm>
            <a:off x="5052501" y="4509776"/>
            <a:ext cx="1224137" cy="297553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Isolator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1E27C5-FE8C-4056-B893-8563002EF247}"/>
              </a:ext>
            </a:extLst>
          </p:cNvPr>
          <p:cNvCxnSpPr>
            <a:cxnSpLocks/>
          </p:cNvCxnSpPr>
          <p:nvPr/>
        </p:nvCxnSpPr>
        <p:spPr>
          <a:xfrm flipH="1" flipV="1">
            <a:off x="8387716" y="2874541"/>
            <a:ext cx="9602" cy="15120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E705325-52A8-4797-A762-52EFF0090538}"/>
              </a:ext>
            </a:extLst>
          </p:cNvPr>
          <p:cNvSpPr/>
          <p:nvPr/>
        </p:nvSpPr>
        <p:spPr>
          <a:xfrm>
            <a:off x="8137201" y="3123307"/>
            <a:ext cx="504453" cy="433630"/>
          </a:xfrm>
          <a:prstGeom prst="triangle">
            <a:avLst/>
          </a:prstGeom>
          <a:solidFill>
            <a:srgbClr val="0A827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</a:endParaRPr>
          </a:p>
        </p:txBody>
      </p:sp>
      <p:cxnSp>
        <p:nvCxnSpPr>
          <p:cNvPr id="10" name="Gerade Verbindung mit Pfeil 33">
            <a:extLst>
              <a:ext uri="{FF2B5EF4-FFF2-40B4-BE49-F238E27FC236}">
                <a16:creationId xmlns:a16="http://schemas.microsoft.com/office/drawing/2014/main" id="{62CA6481-79A9-4FB7-9F22-9E954A636D23}"/>
              </a:ext>
            </a:extLst>
          </p:cNvPr>
          <p:cNvCxnSpPr>
            <a:cxnSpLocks/>
          </p:cNvCxnSpPr>
          <p:nvPr/>
        </p:nvCxnSpPr>
        <p:spPr>
          <a:xfrm>
            <a:off x="3333556" y="2307688"/>
            <a:ext cx="153932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7">
            <a:extLst>
              <a:ext uri="{FF2B5EF4-FFF2-40B4-BE49-F238E27FC236}">
                <a16:creationId xmlns:a16="http://schemas.microsoft.com/office/drawing/2014/main" id="{BD45B0FF-1E67-46F4-BA1E-3B43FDEECD9B}"/>
              </a:ext>
            </a:extLst>
          </p:cNvPr>
          <p:cNvSpPr/>
          <p:nvPr/>
        </p:nvSpPr>
        <p:spPr>
          <a:xfrm>
            <a:off x="1877740" y="4342776"/>
            <a:ext cx="1284169" cy="608569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PFC controller</a:t>
            </a:r>
          </a:p>
        </p:txBody>
      </p:sp>
      <p:sp>
        <p:nvSpPr>
          <p:cNvPr id="12" name="Rechteck 7">
            <a:extLst>
              <a:ext uri="{FF2B5EF4-FFF2-40B4-BE49-F238E27FC236}">
                <a16:creationId xmlns:a16="http://schemas.microsoft.com/office/drawing/2014/main" id="{8E7F996B-B55F-48C8-B702-68D4AB8235EB}"/>
              </a:ext>
            </a:extLst>
          </p:cNvPr>
          <p:cNvSpPr/>
          <p:nvPr/>
        </p:nvSpPr>
        <p:spPr>
          <a:xfrm>
            <a:off x="4872877" y="1772816"/>
            <a:ext cx="1619783" cy="1101725"/>
          </a:xfrm>
          <a:prstGeom prst="rect">
            <a:avLst/>
          </a:prstGeom>
          <a:solidFill>
            <a:srgbClr val="B8DED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HV DC/DC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3" name="Rechteck 6">
            <a:extLst>
              <a:ext uri="{FF2B5EF4-FFF2-40B4-BE49-F238E27FC236}">
                <a16:creationId xmlns:a16="http://schemas.microsoft.com/office/drawing/2014/main" id="{09AC7817-649B-4576-B8D4-FB4725E47963}"/>
              </a:ext>
            </a:extLst>
          </p:cNvPr>
          <p:cNvSpPr/>
          <p:nvPr/>
        </p:nvSpPr>
        <p:spPr>
          <a:xfrm>
            <a:off x="1695770" y="1767628"/>
            <a:ext cx="1637786" cy="1080120"/>
          </a:xfrm>
          <a:prstGeom prst="rect">
            <a:avLst/>
          </a:prstGeom>
          <a:solidFill>
            <a:srgbClr val="B8DED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PFC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0B90A-5A79-43A3-9B3A-55025AB1DD29}"/>
              </a:ext>
            </a:extLst>
          </p:cNvPr>
          <p:cNvSpPr txBox="1"/>
          <p:nvPr/>
        </p:nvSpPr>
        <p:spPr>
          <a:xfrm>
            <a:off x="522209" y="1934281"/>
            <a:ext cx="1000213" cy="312791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indent="-273050">
              <a:buClr>
                <a:srgbClr val="E30034"/>
              </a:buClr>
              <a:defRPr/>
            </a:pPr>
            <a:r>
              <a:rPr lang="en-US" sz="1400" kern="1200" dirty="0">
                <a:effectLst/>
              </a:rPr>
              <a:t>85 -</a:t>
            </a:r>
            <a:r>
              <a:rPr lang="en-US" sz="1400" dirty="0"/>
              <a:t> </a:t>
            </a:r>
            <a:r>
              <a:rPr lang="en-US" sz="1400" kern="1200" dirty="0">
                <a:effectLst/>
              </a:rPr>
              <a:t>265 V</a:t>
            </a:r>
            <a:r>
              <a:rPr lang="en-US" sz="1400" kern="1200" baseline="-25000" dirty="0">
                <a:effectLst/>
              </a:rPr>
              <a:t>AC</a:t>
            </a:r>
            <a:endParaRPr lang="en-US" sz="14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cxnSp>
        <p:nvCxnSpPr>
          <p:cNvPr id="15" name="Gerade Verbindung mit Pfeil 54">
            <a:extLst>
              <a:ext uri="{FF2B5EF4-FFF2-40B4-BE49-F238E27FC236}">
                <a16:creationId xmlns:a16="http://schemas.microsoft.com/office/drawing/2014/main" id="{54A56E24-D3AB-4B32-9065-9BFECFC8CD4B}"/>
              </a:ext>
            </a:extLst>
          </p:cNvPr>
          <p:cNvCxnSpPr/>
          <p:nvPr/>
        </p:nvCxnSpPr>
        <p:spPr>
          <a:xfrm>
            <a:off x="9291868" y="2323680"/>
            <a:ext cx="60085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62">
            <a:extLst>
              <a:ext uri="{FF2B5EF4-FFF2-40B4-BE49-F238E27FC236}">
                <a16:creationId xmlns:a16="http://schemas.microsoft.com/office/drawing/2014/main" id="{4DC7803A-6838-46C4-8ED6-1C585F400718}"/>
              </a:ext>
            </a:extLst>
          </p:cNvPr>
          <p:cNvCxnSpPr>
            <a:cxnSpLocks/>
          </p:cNvCxnSpPr>
          <p:nvPr/>
        </p:nvCxnSpPr>
        <p:spPr>
          <a:xfrm flipH="1" flipV="1">
            <a:off x="2514665" y="2847749"/>
            <a:ext cx="5161" cy="149502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F403C5-AE8F-4F68-B024-1CEB52779014}"/>
              </a:ext>
            </a:extLst>
          </p:cNvPr>
          <p:cNvSpPr txBox="1"/>
          <p:nvPr/>
        </p:nvSpPr>
        <p:spPr>
          <a:xfrm>
            <a:off x="9296135" y="1973497"/>
            <a:ext cx="1287554" cy="305534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rPr>
              <a:t>12 V</a:t>
            </a:r>
            <a:r>
              <a:rPr lang="en-US" dirty="0">
                <a:latin typeface="Arial" panose="020B0604020202020204" pitchFamily="34" charset="0"/>
              </a:rPr>
              <a:t> ...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rPr>
              <a:t> 48 V</a:t>
            </a:r>
          </a:p>
        </p:txBody>
      </p:sp>
      <p:sp>
        <p:nvSpPr>
          <p:cNvPr id="18" name="Freeform 1">
            <a:extLst>
              <a:ext uri="{FF2B5EF4-FFF2-40B4-BE49-F238E27FC236}">
                <a16:creationId xmlns:a16="http://schemas.microsoft.com/office/drawing/2014/main" id="{D5C6616B-54ED-4675-99D0-A205DD519621}"/>
              </a:ext>
            </a:extLst>
          </p:cNvPr>
          <p:cNvSpPr/>
          <p:nvPr/>
        </p:nvSpPr>
        <p:spPr>
          <a:xfrm>
            <a:off x="7882761" y="3123307"/>
            <a:ext cx="254441" cy="55659"/>
          </a:xfrm>
          <a:custGeom>
            <a:avLst/>
            <a:gdLst>
              <a:gd name="connsiteX0" fmla="*/ 0 w 254441"/>
              <a:gd name="connsiteY0" fmla="*/ 55659 h 55659"/>
              <a:gd name="connsiteX1" fmla="*/ 254441 w 254441"/>
              <a:gd name="connsiteY1" fmla="*/ 0 h 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441" h="55659">
                <a:moveTo>
                  <a:pt x="0" y="55659"/>
                </a:moveTo>
                <a:cubicBezTo>
                  <a:pt x="121257" y="48370"/>
                  <a:pt x="242514" y="41082"/>
                  <a:pt x="254441" y="0"/>
                </a:cubicBezTo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cxnSp>
        <p:nvCxnSpPr>
          <p:cNvPr id="19" name="Gerade Verbindung mit Pfeil 62">
            <a:extLst>
              <a:ext uri="{FF2B5EF4-FFF2-40B4-BE49-F238E27FC236}">
                <a16:creationId xmlns:a16="http://schemas.microsoft.com/office/drawing/2014/main" id="{6FA8DEF7-D48D-4862-B157-946B41023407}"/>
              </a:ext>
            </a:extLst>
          </p:cNvPr>
          <p:cNvCxnSpPr>
            <a:cxnSpLocks/>
          </p:cNvCxnSpPr>
          <p:nvPr/>
        </p:nvCxnSpPr>
        <p:spPr>
          <a:xfrm flipH="1" flipV="1">
            <a:off x="1182341" y="2307688"/>
            <a:ext cx="51343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B04E426-8C0D-403A-8234-18258BAD1501}"/>
              </a:ext>
            </a:extLst>
          </p:cNvPr>
          <p:cNvSpPr/>
          <p:nvPr/>
        </p:nvSpPr>
        <p:spPr>
          <a:xfrm>
            <a:off x="2271833" y="3115158"/>
            <a:ext cx="504453" cy="433631"/>
          </a:xfrm>
          <a:prstGeom prst="triangle">
            <a:avLst/>
          </a:prstGeom>
          <a:solidFill>
            <a:srgbClr val="0A827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</a:endParaRPr>
          </a:p>
        </p:txBody>
      </p:sp>
      <p:sp>
        <p:nvSpPr>
          <p:cNvPr id="21" name="Rechteck 21">
            <a:extLst>
              <a:ext uri="{FF2B5EF4-FFF2-40B4-BE49-F238E27FC236}">
                <a16:creationId xmlns:a16="http://schemas.microsoft.com/office/drawing/2014/main" id="{027C7950-5AAD-4753-9538-CB1A8E0DD12D}"/>
              </a:ext>
            </a:extLst>
          </p:cNvPr>
          <p:cNvSpPr/>
          <p:nvPr/>
        </p:nvSpPr>
        <p:spPr>
          <a:xfrm>
            <a:off x="7483564" y="1772816"/>
            <a:ext cx="1808306" cy="1101725"/>
          </a:xfrm>
          <a:prstGeom prst="rect">
            <a:avLst/>
          </a:prstGeom>
          <a:solidFill>
            <a:srgbClr val="B8DED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</a:rPr>
              <a:t>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Sync rectifiers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</a:rPr>
              <a:t>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ORing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E723D4-8A95-440B-AAFB-4DDDF36D868C}"/>
              </a:ext>
            </a:extLst>
          </p:cNvPr>
          <p:cNvSpPr txBox="1"/>
          <p:nvPr/>
        </p:nvSpPr>
        <p:spPr>
          <a:xfrm>
            <a:off x="1243058" y="3025042"/>
            <a:ext cx="1126161" cy="38336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rPr>
              <a:t>Gate driver 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A1A91F-0FB1-49B0-B116-519B7B14F44B}"/>
              </a:ext>
            </a:extLst>
          </p:cNvPr>
          <p:cNvSpPr txBox="1"/>
          <p:nvPr/>
        </p:nvSpPr>
        <p:spPr>
          <a:xfrm>
            <a:off x="8529980" y="3068960"/>
            <a:ext cx="1126161" cy="38336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rPr>
              <a:t>Gate driver 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76CD02-89D7-4E3F-8F71-96A38971FFD8}"/>
              </a:ext>
            </a:extLst>
          </p:cNvPr>
          <p:cNvSpPr txBox="1"/>
          <p:nvPr/>
        </p:nvSpPr>
        <p:spPr>
          <a:xfrm>
            <a:off x="5875784" y="3092312"/>
            <a:ext cx="1106239" cy="38336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rPr>
              <a:t>Gate driver 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</a:endParaRPr>
          </a:p>
        </p:txBody>
      </p:sp>
      <p:sp>
        <p:nvSpPr>
          <p:cNvPr id="25" name="Rechteck 7">
            <a:extLst>
              <a:ext uri="{FF2B5EF4-FFF2-40B4-BE49-F238E27FC236}">
                <a16:creationId xmlns:a16="http://schemas.microsoft.com/office/drawing/2014/main" id="{43246D6B-6561-4C18-B704-6E2E728D803E}"/>
              </a:ext>
            </a:extLst>
          </p:cNvPr>
          <p:cNvSpPr/>
          <p:nvPr/>
        </p:nvSpPr>
        <p:spPr>
          <a:xfrm>
            <a:off x="3608663" y="3438475"/>
            <a:ext cx="1060331" cy="20154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Flyback controller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69B051-BFCE-4E20-AFA8-A6B2C93DF4F6}"/>
              </a:ext>
            </a:extLst>
          </p:cNvPr>
          <p:cNvCxnSpPr>
            <a:cxnSpLocks/>
          </p:cNvCxnSpPr>
          <p:nvPr/>
        </p:nvCxnSpPr>
        <p:spPr>
          <a:xfrm>
            <a:off x="3161910" y="4647062"/>
            <a:ext cx="1890591" cy="1149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383FF2-6E28-4612-92B0-A123EFCD28BD}"/>
              </a:ext>
            </a:extLst>
          </p:cNvPr>
          <p:cNvCxnSpPr>
            <a:cxnSpLocks/>
          </p:cNvCxnSpPr>
          <p:nvPr/>
        </p:nvCxnSpPr>
        <p:spPr>
          <a:xfrm>
            <a:off x="6276636" y="4658551"/>
            <a:ext cx="1296144" cy="1039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69894-59D5-4E84-9AC1-B13966202B3D}"/>
              </a:ext>
            </a:extLst>
          </p:cNvPr>
          <p:cNvGrpSpPr/>
          <p:nvPr/>
        </p:nvGrpSpPr>
        <p:grpSpPr>
          <a:xfrm>
            <a:off x="5732335" y="2874545"/>
            <a:ext cx="2150427" cy="1635229"/>
            <a:chOff x="5802530" y="2874546"/>
            <a:chExt cx="1953530" cy="1766329"/>
          </a:xfrm>
        </p:grpSpPr>
        <p:cxnSp>
          <p:nvCxnSpPr>
            <p:cNvPr id="29" name="Elbow Connector 20">
              <a:extLst>
                <a:ext uri="{FF2B5EF4-FFF2-40B4-BE49-F238E27FC236}">
                  <a16:creationId xmlns:a16="http://schemas.microsoft.com/office/drawing/2014/main" id="{3493DFD7-CA54-4A46-8DF5-CF175845A881}"/>
                </a:ext>
              </a:extLst>
            </p:cNvPr>
            <p:cNvCxnSpPr/>
            <p:nvPr/>
          </p:nvCxnSpPr>
          <p:spPr>
            <a:xfrm rot="10800000">
              <a:off x="5802530" y="2874546"/>
              <a:ext cx="1949655" cy="1202527"/>
            </a:xfrm>
            <a:prstGeom prst="bentConnector3">
              <a:avLst>
                <a:gd name="adj1" fmla="val 100158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512D12-DF34-421D-8186-5D60A24A114E}"/>
                </a:ext>
              </a:extLst>
            </p:cNvPr>
            <p:cNvCxnSpPr/>
            <p:nvPr/>
          </p:nvCxnSpPr>
          <p:spPr>
            <a:xfrm flipH="1" flipV="1">
              <a:off x="7752185" y="4077073"/>
              <a:ext cx="3875" cy="563802"/>
            </a:xfrm>
            <a:prstGeom prst="line">
              <a:avLst/>
            </a:prstGeom>
            <a:ln w="952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2B5021E6-3298-42A6-A747-9E9039A07D98}"/>
              </a:ext>
            </a:extLst>
          </p:cNvPr>
          <p:cNvSpPr/>
          <p:nvPr/>
        </p:nvSpPr>
        <p:spPr>
          <a:xfrm>
            <a:off x="5480106" y="3169633"/>
            <a:ext cx="504453" cy="433631"/>
          </a:xfrm>
          <a:prstGeom prst="triangle">
            <a:avLst/>
          </a:prstGeom>
          <a:solidFill>
            <a:srgbClr val="0A827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</a:endParaRPr>
          </a:p>
        </p:txBody>
      </p:sp>
      <p:sp>
        <p:nvSpPr>
          <p:cNvPr id="32" name="Rechteck 7">
            <a:extLst>
              <a:ext uri="{FF2B5EF4-FFF2-40B4-BE49-F238E27FC236}">
                <a16:creationId xmlns:a16="http://schemas.microsoft.com/office/drawing/2014/main" id="{747D2487-6F51-4CB0-B672-767A420EA674}"/>
              </a:ext>
            </a:extLst>
          </p:cNvPr>
          <p:cNvSpPr/>
          <p:nvPr/>
        </p:nvSpPr>
        <p:spPr>
          <a:xfrm>
            <a:off x="7572780" y="4386546"/>
            <a:ext cx="1649078" cy="564799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DC/DC controller </a:t>
            </a:r>
          </a:p>
        </p:txBody>
      </p:sp>
      <p:sp>
        <p:nvSpPr>
          <p:cNvPr id="33" name="Rechteck 7">
            <a:extLst>
              <a:ext uri="{FF2B5EF4-FFF2-40B4-BE49-F238E27FC236}">
                <a16:creationId xmlns:a16="http://schemas.microsoft.com/office/drawing/2014/main" id="{9CD9151E-2EC4-4140-834C-B13A7D91BD7D}"/>
              </a:ext>
            </a:extLst>
          </p:cNvPr>
          <p:cNvSpPr/>
          <p:nvPr/>
        </p:nvSpPr>
        <p:spPr>
          <a:xfrm>
            <a:off x="3608663" y="2917474"/>
            <a:ext cx="1060331" cy="522981"/>
          </a:xfrm>
          <a:prstGeom prst="rect">
            <a:avLst/>
          </a:prstGeom>
          <a:solidFill>
            <a:srgbClr val="B8DED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Aux. SMPS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960B58-42DF-C084-F218-330868918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289" y="1983264"/>
            <a:ext cx="317467" cy="680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52299D4-A57D-4B92-825D-CB4FDEFBB156}"/>
              </a:ext>
            </a:extLst>
          </p:cNvPr>
          <p:cNvSpPr txBox="1"/>
          <p:nvPr/>
        </p:nvSpPr>
        <p:spPr>
          <a:xfrm>
            <a:off x="6599055" y="2604179"/>
            <a:ext cx="797117" cy="305534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30034"/>
              </a:buClr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</a:rPr>
              <a:t>Isolation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41" name="Pentagon 58">
            <a:extLst>
              <a:ext uri="{FF2B5EF4-FFF2-40B4-BE49-F238E27FC236}">
                <a16:creationId xmlns:a16="http://schemas.microsoft.com/office/drawing/2014/main" id="{7E733B90-EC41-482F-84A6-DC1D7844D12F}"/>
              </a:ext>
            </a:extLst>
          </p:cNvPr>
          <p:cNvSpPr/>
          <p:nvPr/>
        </p:nvSpPr>
        <p:spPr bwMode="auto">
          <a:xfrm>
            <a:off x="726439" y="5765211"/>
            <a:ext cx="10516239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lvl="0" algn="ctr" defTabSz="576000" eaLnBrk="0" hangingPunct="0">
              <a:lnSpc>
                <a:spcPct val="120000"/>
              </a:lnSpc>
              <a:buSzPct val="100000"/>
              <a:defRPr/>
            </a:pPr>
            <a:r>
              <a:rPr lang="en-US" sz="2000" b="1" dirty="0">
                <a:solidFill>
                  <a:schemeClr val="bg1"/>
                </a:solidFill>
              </a:rPr>
              <a:t>This block diagram shows power stages and topologies of SMPS</a:t>
            </a:r>
          </a:p>
        </p:txBody>
      </p:sp>
    </p:spTree>
    <p:extLst>
      <p:ext uri="{BB962C8B-B14F-4D97-AF65-F5344CB8AC3E}">
        <p14:creationId xmlns:p14="http://schemas.microsoft.com/office/powerpoint/2010/main" val="325362796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FBC7-9030-7BC6-303B-45C36611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9613068" cy="386442"/>
          </a:xfrm>
        </p:spPr>
        <p:txBody>
          <a:bodyPr anchor="ctr"/>
          <a:lstStyle/>
          <a:p>
            <a:r>
              <a:rPr lang="en-US" dirty="0"/>
              <a:t>CoolGaN™ in PFC and DC/DC topologies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595BAE-4851-4070-A6D7-9AB0B52F5E37}"/>
              </a:ext>
            </a:extLst>
          </p:cNvPr>
          <p:cNvGrpSpPr/>
          <p:nvPr/>
        </p:nvGrpSpPr>
        <p:grpSpPr>
          <a:xfrm>
            <a:off x="204549" y="742623"/>
            <a:ext cx="11987451" cy="5229452"/>
            <a:chOff x="91375" y="914400"/>
            <a:chExt cx="11987451" cy="539998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4254727-5040-C837-5FC4-646B0B083296}"/>
                </a:ext>
              </a:extLst>
            </p:cNvPr>
            <p:cNvGrpSpPr/>
            <p:nvPr/>
          </p:nvGrpSpPr>
          <p:grpSpPr>
            <a:xfrm>
              <a:off x="10375303" y="4533345"/>
              <a:ext cx="1330046" cy="864365"/>
              <a:chOff x="510942" y="1446715"/>
              <a:chExt cx="2704738" cy="1859344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335DC07-DC69-AD23-E691-C19DBB04C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942" y="1446715"/>
                <a:ext cx="2704738" cy="1859344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48D972A-DECB-FF8F-AEEA-E9DAD1B291A9}"/>
                  </a:ext>
                </a:extLst>
              </p:cNvPr>
              <p:cNvSpPr/>
              <p:nvPr/>
            </p:nvSpPr>
            <p:spPr bwMode="auto">
              <a:xfrm>
                <a:off x="2711624" y="3019016"/>
                <a:ext cx="216024" cy="2754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171450" indent="-171450" algn="ctr" ea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144B98D-2E5D-5564-C6D8-40BDE9315275}"/>
                  </a:ext>
                </a:extLst>
              </p:cNvPr>
              <p:cNvSpPr/>
              <p:nvPr/>
            </p:nvSpPr>
            <p:spPr bwMode="auto">
              <a:xfrm>
                <a:off x="931351" y="2922732"/>
                <a:ext cx="216024" cy="2754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171450" indent="-171450" algn="ctr" ea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647189-CCCD-49B7-80D2-A4758E606EB5}"/>
                </a:ext>
              </a:extLst>
            </p:cNvPr>
            <p:cNvGrpSpPr/>
            <p:nvPr/>
          </p:nvGrpSpPr>
          <p:grpSpPr>
            <a:xfrm>
              <a:off x="4868726" y="1412259"/>
              <a:ext cx="1976291" cy="1429557"/>
              <a:chOff x="414497" y="907656"/>
              <a:chExt cx="1989054" cy="191148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E4D790-7077-75C3-F6A4-7C83ED8728A5}"/>
                  </a:ext>
                </a:extLst>
              </p:cNvPr>
              <p:cNvSpPr txBox="1"/>
              <p:nvPr/>
            </p:nvSpPr>
            <p:spPr bwMode="auto">
              <a:xfrm>
                <a:off x="414497" y="907656"/>
                <a:ext cx="1888940" cy="2549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Verdana" pitchFamily="34" charset="0"/>
                    <a:cs typeface="Arial"/>
                  </a:rPr>
                  <a:t>CCM totem </a:t>
                </a:r>
                <a:r>
                  <a:rPr lang="en-US" sz="1200" b="1" kern="0" dirty="0">
                    <a:latin typeface="Arial" panose="020B0604020202020204" pitchFamily="34" charset="0"/>
                    <a:ea typeface="Verdana" pitchFamily="34" charset="0"/>
                    <a:cs typeface="Arial"/>
                  </a:rPr>
                  <a:t>p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Verdana" pitchFamily="34" charset="0"/>
                    <a:cs typeface="Arial"/>
                  </a:rPr>
                  <a:t>ole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F32C3FF-D612-1D51-3661-2EFC014AC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113" y="1400726"/>
                <a:ext cx="1924438" cy="141841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FC0C04-D94B-E398-580A-E0321CF7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5800" y="1739405"/>
              <a:ext cx="1903992" cy="11922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364D9C-144B-0023-9836-F7C83F807CE6}"/>
                </a:ext>
              </a:extLst>
            </p:cNvPr>
            <p:cNvSpPr txBox="1"/>
            <p:nvPr/>
          </p:nvSpPr>
          <p:spPr bwMode="auto">
            <a:xfrm>
              <a:off x="8416889" y="1391872"/>
              <a:ext cx="2139122" cy="19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Interleaved TCM totem </a:t>
              </a:r>
              <a:r>
                <a:rPr lang="en-US" sz="1200" b="1" kern="0" dirty="0">
                  <a:latin typeface="Arial" panose="020B0604020202020204" pitchFamily="34" charset="0"/>
                  <a:ea typeface="Verdana" pitchFamily="34" charset="0"/>
                  <a:cs typeface="Arial"/>
                </a:rPr>
                <a:t>p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ole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D9F8556-BE50-E73D-9616-EC20885F5328}"/>
                </a:ext>
              </a:extLst>
            </p:cNvPr>
            <p:cNvSpPr/>
            <p:nvPr/>
          </p:nvSpPr>
          <p:spPr bwMode="auto">
            <a:xfrm>
              <a:off x="529125" y="1232690"/>
              <a:ext cx="3806499" cy="2433068"/>
            </a:xfrm>
            <a:prstGeom prst="roundRect">
              <a:avLst>
                <a:gd name="adj" fmla="val 5497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algn="ctr" defTabSz="576000" ea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8F201-0230-ABDD-58B7-E5D4F966CE5A}"/>
                </a:ext>
              </a:extLst>
            </p:cNvPr>
            <p:cNvSpPr txBox="1"/>
            <p:nvPr/>
          </p:nvSpPr>
          <p:spPr bwMode="auto">
            <a:xfrm>
              <a:off x="681526" y="914400"/>
              <a:ext cx="1487587" cy="301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t" anchorCtr="0">
              <a:spAutoFit/>
            </a:bodyPr>
            <a:lstStyle/>
            <a:p>
              <a:pPr marR="0" algn="l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US" sz="1800" b="1" kern="0" baseline="0" dirty="0">
                  <a:solidFill>
                    <a:srgbClr val="0A8276"/>
                  </a:solidFill>
                  <a:latin typeface="+mn-lt"/>
                  <a:ea typeface="+mn-ea"/>
                  <a:cs typeface="+mn-cs"/>
                </a:rPr>
                <a:t>Legacy (past)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541407-1B95-C17A-CB26-63F79C364900}"/>
                </a:ext>
              </a:extLst>
            </p:cNvPr>
            <p:cNvSpPr/>
            <p:nvPr/>
          </p:nvSpPr>
          <p:spPr bwMode="auto">
            <a:xfrm>
              <a:off x="4495402" y="1232690"/>
              <a:ext cx="3348924" cy="2425290"/>
            </a:xfrm>
            <a:prstGeom prst="roundRect">
              <a:avLst>
                <a:gd name="adj" fmla="val 5497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algn="ctr" defTabSz="576000" ea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A7FAA2-ABC9-A9AE-EC34-A8EF19467F7B}"/>
                </a:ext>
              </a:extLst>
            </p:cNvPr>
            <p:cNvSpPr txBox="1"/>
            <p:nvPr/>
          </p:nvSpPr>
          <p:spPr bwMode="auto">
            <a:xfrm>
              <a:off x="4648200" y="927890"/>
              <a:ext cx="2115964" cy="301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t" anchorCtr="0">
              <a:spAutoFit/>
            </a:bodyPr>
            <a:lstStyle/>
            <a:p>
              <a:pPr defTabSz="576000" eaLnBrk="0" fontAlgn="auto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</a:pPr>
              <a:r>
                <a:rPr lang="en-US" sz="1800" b="1" kern="0" baseline="0" dirty="0">
                  <a:solidFill>
                    <a:srgbClr val="0A8276"/>
                  </a:solidFill>
                  <a:latin typeface="+mn-lt"/>
                  <a:ea typeface="+mn-ea"/>
                  <a:cs typeface="+mn-cs"/>
                </a:rPr>
                <a:t>Mainstream (today)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60F70A-05E9-4C01-3AED-FB74AE3100CD}"/>
                </a:ext>
              </a:extLst>
            </p:cNvPr>
            <p:cNvSpPr/>
            <p:nvPr/>
          </p:nvSpPr>
          <p:spPr bwMode="auto">
            <a:xfrm>
              <a:off x="7996726" y="1232690"/>
              <a:ext cx="3962400" cy="2425290"/>
            </a:xfrm>
            <a:prstGeom prst="roundRect">
              <a:avLst>
                <a:gd name="adj" fmla="val 5497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algn="ctr" defTabSz="576000" ea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6CA11C-5859-022D-271E-F79164C179B9}"/>
                </a:ext>
              </a:extLst>
            </p:cNvPr>
            <p:cNvSpPr txBox="1"/>
            <p:nvPr/>
          </p:nvSpPr>
          <p:spPr bwMode="auto">
            <a:xfrm>
              <a:off x="8149126" y="927890"/>
              <a:ext cx="2564805" cy="301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t" anchorCtr="0">
              <a:spAutoFit/>
            </a:bodyPr>
            <a:lstStyle/>
            <a:p>
              <a:pPr marR="0" algn="l" defTabSz="576000" eaLnBrk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</a:pPr>
              <a:r>
                <a:rPr lang="en-US" sz="1800" b="1" kern="0" dirty="0">
                  <a:solidFill>
                    <a:srgbClr val="0A8276"/>
                  </a:solidFill>
                  <a:latin typeface="+mn-lt"/>
                </a:rPr>
                <a:t>In development (future)</a:t>
              </a:r>
              <a:endParaRPr lang="en-US" sz="1800" b="1" kern="0" baseline="0" dirty="0">
                <a:solidFill>
                  <a:srgbClr val="0A8276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CB2615-FB86-78EB-F5B9-36037B078B56}"/>
                </a:ext>
              </a:extLst>
            </p:cNvPr>
            <p:cNvSpPr txBox="1"/>
            <p:nvPr/>
          </p:nvSpPr>
          <p:spPr bwMode="auto">
            <a:xfrm>
              <a:off x="4937685" y="2748776"/>
              <a:ext cx="2493971" cy="921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~99%</a:t>
              </a:r>
            </a:p>
            <a:p>
              <a:pPr marL="171450" marR="0" lvl="0" indent="-17145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Low system cost</a:t>
              </a:r>
            </a:p>
            <a:p>
              <a:pPr marL="171450" marR="0" lvl="0" indent="-17145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2x CoolGaN</a:t>
              </a:r>
              <a:r>
                <a:rPr lang="en-US" sz="1100" b="1" dirty="0">
                  <a:solidFill>
                    <a:schemeClr val="accent6"/>
                  </a:solidFill>
                </a:rPr>
                <a:t>™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Transistor 650 V G5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2x CoolMOS</a:t>
              </a:r>
              <a:r>
                <a:rPr lang="en-US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CM8 600 V</a:t>
              </a:r>
              <a:endParaRPr lang="en-US" sz="1100" kern="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pPr marL="171450" marR="0" lvl="0" indent="-17145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0FE8A2-CE70-E3F7-5005-3F87C8F1E7B6}"/>
                </a:ext>
              </a:extLst>
            </p:cNvPr>
            <p:cNvSpPr txBox="1"/>
            <p:nvPr/>
          </p:nvSpPr>
          <p:spPr bwMode="auto">
            <a:xfrm>
              <a:off x="2436927" y="2636498"/>
              <a:ext cx="1950872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marR="0" lvl="0" indent="-17145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~98.5%</a:t>
              </a:r>
            </a:p>
            <a:p>
              <a:pPr marL="171450" marR="0" lvl="0" indent="-17145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Higher system cost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1x CoolMOS</a:t>
              </a:r>
              <a:r>
                <a:rPr lang="en-US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600 V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1x CoolSiC</a:t>
              </a:r>
              <a:r>
                <a:rPr lang="en-US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diode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4x CoolMOS</a:t>
              </a:r>
              <a:r>
                <a:rPr lang="en-US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600 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B069C6-5884-9CA2-D726-226326DFF6B4}"/>
                </a:ext>
              </a:extLst>
            </p:cNvPr>
            <p:cNvSpPr txBox="1"/>
            <p:nvPr/>
          </p:nvSpPr>
          <p:spPr bwMode="auto">
            <a:xfrm>
              <a:off x="696821" y="2654103"/>
              <a:ext cx="1920817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~98% </a:t>
              </a:r>
            </a:p>
            <a:p>
              <a:pPr marL="17145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L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ow system cost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2x CoolMOS</a:t>
              </a:r>
              <a:r>
                <a:rPr lang="en-US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600 V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2x CoolSiC</a:t>
              </a:r>
              <a:r>
                <a:rPr lang="en-US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diode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E1EEA9-365C-7EB7-93B8-44D696B99A8C}"/>
                </a:ext>
              </a:extLst>
            </p:cNvPr>
            <p:cNvGrpSpPr/>
            <p:nvPr/>
          </p:nvGrpSpPr>
          <p:grpSpPr>
            <a:xfrm>
              <a:off x="2396451" y="1326017"/>
              <a:ext cx="1596583" cy="1329154"/>
              <a:chOff x="9448592" y="402917"/>
              <a:chExt cx="2368208" cy="2307536"/>
            </a:xfrm>
            <a:noFill/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83F0289-9206-8A0C-AFAB-623F11764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8592" y="1120598"/>
                <a:ext cx="2368208" cy="1589855"/>
              </a:xfrm>
              <a:prstGeom prst="rect">
                <a:avLst/>
              </a:prstGeom>
              <a:grpFill/>
            </p:spPr>
          </p:pic>
          <p:sp>
            <p:nvSpPr>
              <p:cNvPr id="18" name="TextBox 205">
                <a:extLst>
                  <a:ext uri="{FF2B5EF4-FFF2-40B4-BE49-F238E27FC236}">
                    <a16:creationId xmlns:a16="http://schemas.microsoft.com/office/drawing/2014/main" id="{79D76A7F-F6A7-141F-DF57-FDAB26F1E3EE}"/>
                  </a:ext>
                </a:extLst>
              </p:cNvPr>
              <p:cNvSpPr txBox="1"/>
              <p:nvPr/>
            </p:nvSpPr>
            <p:spPr bwMode="auto">
              <a:xfrm>
                <a:off x="9627887" y="402917"/>
                <a:ext cx="1829756" cy="66210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lvl1pPr marL="0" indent="0"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buClr>
                    <a:schemeClr val="tx2"/>
                  </a:buClr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buClr>
                    <a:schemeClr val="tx2"/>
                  </a:buClr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buClr>
                    <a:schemeClr val="tx2"/>
                  </a:buClr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buClr>
                    <a:schemeClr val="tx2"/>
                  </a:buClr>
                  <a:buFont typeface="Arial" panose="020B0604020202020204" pitchFamily="34" charset="0"/>
                  <a:buChar char="‒"/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Verdana" pitchFamily="34" charset="0"/>
                    <a:cs typeface="Arial"/>
                  </a:rPr>
                  <a:t>Classic boost w/ Active bridge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A2DA80-E7D6-928A-1261-2128C3C5E421}"/>
                </a:ext>
              </a:extLst>
            </p:cNvPr>
            <p:cNvGrpSpPr/>
            <p:nvPr/>
          </p:nvGrpSpPr>
          <p:grpSpPr>
            <a:xfrm>
              <a:off x="608097" y="1383844"/>
              <a:ext cx="1687981" cy="1285765"/>
              <a:chOff x="-392637" y="2499264"/>
              <a:chExt cx="2727404" cy="229107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636938-B374-8B90-7E89-3384209C0352}"/>
                  </a:ext>
                </a:extLst>
              </p:cNvPr>
              <p:cNvSpPr txBox="1"/>
              <p:nvPr/>
            </p:nvSpPr>
            <p:spPr bwMode="auto">
              <a:xfrm>
                <a:off x="-36956" y="2499264"/>
                <a:ext cx="1217346" cy="339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rtlCol="0" anchor="ctr" anchorCtr="0">
                <a:spAutoFit/>
              </a:bodyPr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Verdana" pitchFamily="34" charset="0"/>
                    <a:cs typeface="Arial"/>
                  </a:rPr>
                  <a:t>H4 bridge 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9966C96-8030-A5EC-596B-1C6A5C9C9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92637" y="3169088"/>
                <a:ext cx="2727404" cy="1621252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48BEFD-4638-57AC-E1CE-E98080C1558E}"/>
                </a:ext>
              </a:extLst>
            </p:cNvPr>
            <p:cNvSpPr txBox="1"/>
            <p:nvPr/>
          </p:nvSpPr>
          <p:spPr bwMode="auto">
            <a:xfrm>
              <a:off x="8401184" y="2873274"/>
              <a:ext cx="2475375" cy="699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~99.2%</a:t>
              </a:r>
            </a:p>
            <a:p>
              <a:pPr marL="171450" marR="0" lvl="0" indent="-17145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Low system cost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4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x CoolGaN™</a:t>
              </a: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Transistor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650 V G5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2x CoolMOS</a:t>
              </a:r>
              <a:r>
                <a:rPr lang="en-US" sz="1100" dirty="0"/>
                <a:t>™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CM8 600 V</a:t>
              </a:r>
              <a:endParaRPr lang="en-US" sz="1100" kern="0" dirty="0"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020732-3DE8-0636-697D-4D0D9CEC0FEE}"/>
                </a:ext>
              </a:extLst>
            </p:cNvPr>
            <p:cNvGrpSpPr/>
            <p:nvPr/>
          </p:nvGrpSpPr>
          <p:grpSpPr>
            <a:xfrm>
              <a:off x="4920863" y="4226245"/>
              <a:ext cx="2510794" cy="930119"/>
              <a:chOff x="510942" y="1446715"/>
              <a:chExt cx="2704738" cy="185934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8251658-7CC1-0AC5-2E33-0F0A48060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942" y="1446715"/>
                <a:ext cx="2704738" cy="1859344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9D2422A-A394-34E2-0A9C-FC3BBBDD1A51}"/>
                  </a:ext>
                </a:extLst>
              </p:cNvPr>
              <p:cNvSpPr/>
              <p:nvPr/>
            </p:nvSpPr>
            <p:spPr bwMode="auto">
              <a:xfrm>
                <a:off x="2711624" y="3019016"/>
                <a:ext cx="216024" cy="2754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171450" indent="-171450" algn="ctr" ea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CB96076-69B0-86A5-8DD8-D3ED98C61A8A}"/>
                  </a:ext>
                </a:extLst>
              </p:cNvPr>
              <p:cNvSpPr/>
              <p:nvPr/>
            </p:nvSpPr>
            <p:spPr bwMode="auto">
              <a:xfrm>
                <a:off x="931351" y="2922732"/>
                <a:ext cx="216024" cy="2754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171450" indent="-171450" algn="ctr" ea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EC8337-42F7-675D-8149-255D652477D9}"/>
                </a:ext>
              </a:extLst>
            </p:cNvPr>
            <p:cNvSpPr txBox="1"/>
            <p:nvPr/>
          </p:nvSpPr>
          <p:spPr bwMode="auto">
            <a:xfrm>
              <a:off x="4823115" y="3878117"/>
              <a:ext cx="558219" cy="190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LLC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66DC5C-9A09-3ACB-88CD-CD5DA2113C18}"/>
                </a:ext>
              </a:extLst>
            </p:cNvPr>
            <p:cNvSpPr txBox="1"/>
            <p:nvPr/>
          </p:nvSpPr>
          <p:spPr bwMode="auto">
            <a:xfrm>
              <a:off x="1199350" y="5273364"/>
              <a:ext cx="2783128" cy="948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</a:rPr>
                <a:t>~97.5%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</a:rPr>
                <a:t>Quasi resonant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ZVS lost at light load</a:t>
              </a:r>
            </a:p>
            <a:p>
              <a:pPr marL="171450" indent="-171450" eaLnBrk="0" fontAlgn="auto" hangingPunct="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4x CoolGaN</a:t>
              </a:r>
              <a:r>
                <a:rPr lang="en-US" sz="1100" b="1" dirty="0">
                  <a:solidFill>
                    <a:schemeClr val="accent6"/>
                  </a:solidFill>
                </a:rPr>
                <a:t>™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Transistor 650 V G5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OptiMOS</a:t>
              </a:r>
              <a:r>
                <a:rPr lang="en-US" sz="1100" dirty="0"/>
                <a:t>™</a:t>
              </a:r>
              <a:r>
                <a:rPr lang="en-US" dirty="0"/>
                <a:t> / </a:t>
              </a: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100" dirty="0"/>
                <a:t>™ </a:t>
              </a: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60 – 200 V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8542D58-ED94-085F-4DE5-1084A565C60B}"/>
                </a:ext>
              </a:extLst>
            </p:cNvPr>
            <p:cNvGrpSpPr/>
            <p:nvPr/>
          </p:nvGrpSpPr>
          <p:grpSpPr>
            <a:xfrm>
              <a:off x="1250477" y="4381519"/>
              <a:ext cx="2048409" cy="882752"/>
              <a:chOff x="508558" y="4168188"/>
              <a:chExt cx="2950357" cy="141324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53A4051-A31E-3895-6CBF-51C5EE903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558" y="4168188"/>
                <a:ext cx="2950357" cy="1413241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B8B164-A729-25E2-EDF2-B69BBF6F93C3}"/>
                  </a:ext>
                </a:extLst>
              </p:cNvPr>
              <p:cNvSpPr/>
              <p:nvPr/>
            </p:nvSpPr>
            <p:spPr bwMode="auto">
              <a:xfrm>
                <a:off x="3005567" y="5443683"/>
                <a:ext cx="216024" cy="13774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171450" indent="-171450" algn="ctr" eaLnBrk="0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9DBE3D-4A0D-515A-AB76-03D0B6837349}"/>
                </a:ext>
              </a:extLst>
            </p:cNvPr>
            <p:cNvSpPr txBox="1"/>
            <p:nvPr/>
          </p:nvSpPr>
          <p:spPr bwMode="auto">
            <a:xfrm>
              <a:off x="892101" y="3880837"/>
              <a:ext cx="80422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ZVS PSFB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D888C3-4B5F-A362-405D-F5B27E0F3635}"/>
                </a:ext>
              </a:extLst>
            </p:cNvPr>
            <p:cNvSpPr txBox="1"/>
            <p:nvPr/>
          </p:nvSpPr>
          <p:spPr bwMode="auto">
            <a:xfrm>
              <a:off x="4699341" y="5044192"/>
              <a:ext cx="2907748" cy="1181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indent="-17145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</a:rPr>
                <a:t>~98.5%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pPr marL="171450" indent="-17145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Full resonant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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less EMI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endParaRPr>
            </a:p>
            <a:p>
              <a:pPr marL="171450" indent="-171450" eaLnBrk="0" fontAlgn="auto" hangingPunct="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Full soft switching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 highest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efficiency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endParaRPr>
            </a:p>
            <a:p>
              <a:pPr marL="171450" indent="-171450" eaLnBrk="0" fontAlgn="auto" hangingPunct="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Half/Full Bridge </a:t>
              </a:r>
              <a:r>
                <a:rPr lang="en-US" sz="1100" dirty="0">
                  <a:solidFill>
                    <a:schemeClr val="dk1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/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Interleaved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  <a:sym typeface="Wingdings" panose="05000000000000000000" pitchFamily="2" charset="2"/>
                </a:rPr>
                <a:t> scalable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</a:t>
              </a:r>
            </a:p>
            <a:p>
              <a:pPr marL="171450" indent="-171450" eaLnBrk="0" fontAlgn="auto" hangingPunct="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100" b="1" dirty="0">
                  <a:solidFill>
                    <a:schemeClr val="accent6"/>
                  </a:solidFill>
                </a:rPr>
                <a:t>™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Transistor 650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V G5</a:t>
              </a:r>
            </a:p>
            <a:p>
              <a:pPr marL="171450" indent="-171450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100" dirty="0"/>
                <a:t>™</a:t>
              </a: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/ OptiMOS</a:t>
              </a:r>
              <a:r>
                <a:rPr lang="en-US" sz="1100" dirty="0"/>
                <a:t>™ </a:t>
              </a: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40 – 80 V 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B3E6CA1-7094-490B-5CC6-F8E91F42989F}"/>
                </a:ext>
              </a:extLst>
            </p:cNvPr>
            <p:cNvGrpSpPr/>
            <p:nvPr/>
          </p:nvGrpSpPr>
          <p:grpSpPr>
            <a:xfrm>
              <a:off x="8055351" y="4381519"/>
              <a:ext cx="2037728" cy="1258391"/>
              <a:chOff x="8214742" y="4071548"/>
              <a:chExt cx="3062786" cy="1865634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C31BA99-7122-63C1-8555-CF6967969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14742" y="4071548"/>
                <a:ext cx="3062786" cy="1865634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5AAC369-F4FD-6867-A807-FAAF5B616D3A}"/>
                  </a:ext>
                </a:extLst>
              </p:cNvPr>
              <p:cNvSpPr/>
              <p:nvPr/>
            </p:nvSpPr>
            <p:spPr bwMode="auto">
              <a:xfrm>
                <a:off x="8254805" y="4071548"/>
                <a:ext cx="510832" cy="1956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285750" indent="-285750" algn="ctr" defTabSz="576000" ea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6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C8748D3-84F5-7BFB-808C-DE0E52DDFD21}"/>
                  </a:ext>
                </a:extLst>
              </p:cNvPr>
              <p:cNvSpPr/>
              <p:nvPr/>
            </p:nvSpPr>
            <p:spPr bwMode="auto">
              <a:xfrm>
                <a:off x="8458201" y="5315740"/>
                <a:ext cx="1143000" cy="6214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lvl1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1pPr>
                <a:lvl2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2pPr>
                <a:lvl3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3pPr>
                <a:lvl4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4pPr>
                <a:lvl5pPr>
                  <a:buClr>
                    <a:schemeClr val="tx2"/>
                  </a:buClr>
                  <a:buSzPct val="100000"/>
                  <a:buFont typeface="Arial" panose="020B0604020202020204" pitchFamily="34" charset="0"/>
                  <a:buChar char="‒"/>
                </a:lvl5pPr>
                <a:lvl6pPr>
                  <a:buClr>
                    <a:schemeClr val="tx2"/>
                  </a:buClr>
                  <a:buFont typeface="Arial" panose="020B0604020202020204" pitchFamily="34" charset="0"/>
                  <a:buChar char="‒"/>
                </a:lvl6pPr>
                <a:lvl7pPr>
                  <a:buClr>
                    <a:schemeClr val="tx2"/>
                  </a:buClr>
                  <a:buFont typeface="Arial" panose="020B0604020202020204" pitchFamily="34" charset="0"/>
                  <a:buChar char="‒"/>
                </a:lvl7pPr>
                <a:lvl8pPr>
                  <a:buClr>
                    <a:schemeClr val="tx2"/>
                  </a:buClr>
                  <a:buFont typeface="Arial" panose="020B0604020202020204" pitchFamily="34" charset="0"/>
                  <a:buChar char="‒"/>
                </a:lvl8pPr>
                <a:lvl9pPr>
                  <a:buClr>
                    <a:schemeClr val="tx2"/>
                  </a:buClr>
                  <a:buFont typeface="Arial" panose="020B0604020202020204" pitchFamily="34" charset="0"/>
                  <a:buChar char="‒"/>
                </a:lvl9pPr>
              </a:lstStyle>
              <a:p>
                <a:pPr marL="285750" indent="-285750" algn="ctr" defTabSz="576000" ea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6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2E0CF3F-F9CD-B6A2-CF3E-78A0022DBC69}"/>
                </a:ext>
              </a:extLst>
            </p:cNvPr>
            <p:cNvSpPr txBox="1"/>
            <p:nvPr/>
          </p:nvSpPr>
          <p:spPr bwMode="auto">
            <a:xfrm>
              <a:off x="8082006" y="3854032"/>
              <a:ext cx="123145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3-phase LLC</a:t>
              </a:r>
              <a:endParaRPr lang="en-US" sz="12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DB640D5-7F55-7CF4-B233-6EDC9EC2DE86}"/>
                </a:ext>
              </a:extLst>
            </p:cNvPr>
            <p:cNvSpPr txBox="1"/>
            <p:nvPr/>
          </p:nvSpPr>
          <p:spPr bwMode="auto">
            <a:xfrm>
              <a:off x="10317570" y="3870996"/>
              <a:ext cx="1551499" cy="3813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High frequency LLC </a:t>
              </a:r>
              <a:r>
                <a:rPr lang="en-US" sz="1200" b="1" kern="0" dirty="0">
                  <a:latin typeface="Arial" panose="020B0604020202020204" pitchFamily="34" charset="0"/>
                  <a:ea typeface="Verdana" pitchFamily="34" charset="0"/>
                  <a:cs typeface="Arial"/>
                </a:rPr>
                <a:t>f</a:t>
              </a:r>
              <a:r>
                <a:rPr lang="en-US" sz="1200" b="1" kern="0" baseline="-25000" dirty="0">
                  <a:latin typeface="Arial" panose="020B0604020202020204" pitchFamily="34" charset="0"/>
                  <a:ea typeface="Verdana" pitchFamily="34" charset="0"/>
                  <a:cs typeface="Arial"/>
                </a:rPr>
                <a:t>sw</a:t>
              </a:r>
              <a:r>
                <a:rPr lang="en-US" sz="1200" b="1" kern="0" dirty="0">
                  <a:latin typeface="Arial" panose="020B0604020202020204" pitchFamily="34" charset="0"/>
                  <a:ea typeface="Verdana" pitchFamily="34" charset="0"/>
                  <a:cs typeface="Arial"/>
                </a:rPr>
                <a:t> &gt; 3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Arial"/>
                </a:rPr>
                <a:t>00kHz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BC74FCD-C96D-E01C-D3F4-C136C7AC02B7}"/>
                </a:ext>
              </a:extLst>
            </p:cNvPr>
            <p:cNvSpPr txBox="1"/>
            <p:nvPr/>
          </p:nvSpPr>
          <p:spPr bwMode="auto">
            <a:xfrm>
              <a:off x="7996726" y="5316623"/>
              <a:ext cx="2541942" cy="9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indent="-17145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/>
                </a:rPr>
                <a:t>~98.5%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Higher power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1100" dirty="0">
                  <a:latin typeface="Arial" panose="020B0604020202020204" pitchFamily="34" charset="0"/>
                  <a:ea typeface="Verdana" pitchFamily="34" charset="0"/>
                  <a:cs typeface="Arial"/>
                </a:rPr>
                <a:t>Natural current sharing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CoolGaN™</a:t>
              </a: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Transistor 650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V G5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100" dirty="0"/>
                <a:t>™</a:t>
              </a: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/ OptiMOS</a:t>
              </a:r>
              <a:r>
                <a:rPr lang="en-US" sz="1100" dirty="0"/>
                <a:t>™ </a:t>
              </a: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40 - 80 V</a:t>
              </a:r>
              <a:r>
                <a:rPr lang="en-US" sz="1100" dirty="0"/>
                <a:t> 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CC4ED4-35D5-C744-7480-92045411E415}"/>
                </a:ext>
              </a:extLst>
            </p:cNvPr>
            <p:cNvSpPr txBox="1"/>
            <p:nvPr/>
          </p:nvSpPr>
          <p:spPr bwMode="auto">
            <a:xfrm>
              <a:off x="10227129" y="5170260"/>
              <a:ext cx="1851697" cy="1144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171450" indent="-17145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ƞ=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</a:rPr>
                <a:t>~98.5%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Highest density</a:t>
              </a:r>
            </a:p>
            <a:p>
              <a:pPr marL="171450" lvl="0" indent="-17145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CoolGaN™</a:t>
              </a: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Transistor 650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V G5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100" b="1" dirty="0">
                  <a:solidFill>
                    <a:schemeClr val="accent6"/>
                  </a:solidFill>
                </a:rPr>
                <a:t>™</a:t>
              </a:r>
              <a:r>
                <a:rPr lang="en-US" sz="1100" b="1" kern="0" dirty="0">
                  <a:solidFill>
                    <a:schemeClr val="accent6"/>
                  </a:solidFill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Transistor 40 - 80 V G3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86" name="Gerader Verbinder 3">
              <a:extLst>
                <a:ext uri="{FF2B5EF4-FFF2-40B4-BE49-F238E27FC236}">
                  <a16:creationId xmlns:a16="http://schemas.microsoft.com/office/drawing/2014/main" id="{FDCF6756-ADE9-215B-E674-5F6FDFAB0F0B}"/>
                </a:ext>
              </a:extLst>
            </p:cNvPr>
            <p:cNvCxnSpPr>
              <a:cxnSpLocks/>
            </p:cNvCxnSpPr>
            <p:nvPr/>
          </p:nvCxnSpPr>
          <p:spPr>
            <a:xfrm>
              <a:off x="91375" y="3745233"/>
              <a:ext cx="11948225" cy="0"/>
            </a:xfrm>
            <a:prstGeom prst="line">
              <a:avLst/>
            </a:prstGeom>
            <a:ln w="38100">
              <a:solidFill>
                <a:srgbClr val="0A827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330FB66-7826-9905-5DEE-E47A9F63327E}"/>
                </a:ext>
              </a:extLst>
            </p:cNvPr>
            <p:cNvSpPr txBox="1"/>
            <p:nvPr/>
          </p:nvSpPr>
          <p:spPr>
            <a:xfrm rot="16200000">
              <a:off x="-984918" y="2292062"/>
              <a:ext cx="2452754" cy="279082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6032" tIns="256032" rIns="256032" bIns="256032" numCol="1" spcCol="1270" anchor="ctr" anchorCtr="0">
              <a:noAutofit/>
            </a:bodyPr>
            <a:lstStyle/>
            <a:p>
              <a:pPr marL="0" marR="0" lvl="0" indent="0" algn="ctr" defTabSz="1600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PFC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961DBB1-E160-E58E-0F9B-4F206DBA7689}"/>
                </a:ext>
              </a:extLst>
            </p:cNvPr>
            <p:cNvSpPr txBox="1"/>
            <p:nvPr/>
          </p:nvSpPr>
          <p:spPr>
            <a:xfrm rot="16200000">
              <a:off x="-990253" y="4910325"/>
              <a:ext cx="2452753" cy="279082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6032" tIns="256032" rIns="256032" bIns="256032" numCol="1" spcCol="1270" anchor="ctr" anchorCtr="0">
              <a:noAutofit/>
            </a:bodyPr>
            <a:lstStyle/>
            <a:p>
              <a:pPr marL="0" marR="0" lvl="0" indent="0" algn="ctr" defTabSz="1600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DC-DC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32AF587-7401-1400-1CAC-B8FF6F214FE3}"/>
                </a:ext>
              </a:extLst>
            </p:cNvPr>
            <p:cNvSpPr/>
            <p:nvPr/>
          </p:nvSpPr>
          <p:spPr bwMode="auto">
            <a:xfrm>
              <a:off x="529125" y="3823490"/>
              <a:ext cx="3806499" cy="2433068"/>
            </a:xfrm>
            <a:prstGeom prst="roundRect">
              <a:avLst>
                <a:gd name="adj" fmla="val 5497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algn="ctr" defTabSz="576000" ea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5D73E17C-59DF-B2C1-7CC7-AF5D09CD5AE3}"/>
                </a:ext>
              </a:extLst>
            </p:cNvPr>
            <p:cNvSpPr/>
            <p:nvPr/>
          </p:nvSpPr>
          <p:spPr bwMode="auto">
            <a:xfrm>
              <a:off x="4495402" y="3823490"/>
              <a:ext cx="3348924" cy="2425290"/>
            </a:xfrm>
            <a:prstGeom prst="roundRect">
              <a:avLst>
                <a:gd name="adj" fmla="val 5497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algn="ctr" defTabSz="576000" ea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C969203-7C13-4FAC-C76A-8711DC4EC972}"/>
                </a:ext>
              </a:extLst>
            </p:cNvPr>
            <p:cNvSpPr/>
            <p:nvPr/>
          </p:nvSpPr>
          <p:spPr bwMode="auto">
            <a:xfrm>
              <a:off x="7996726" y="3823490"/>
              <a:ext cx="4042874" cy="2425290"/>
            </a:xfrm>
            <a:prstGeom prst="roundRect">
              <a:avLst>
                <a:gd name="adj" fmla="val 5497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algn="ctr" defTabSz="576000" ea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C767886-E0E8-BA77-3BC8-E99080C3875C}"/>
                </a:ext>
              </a:extLst>
            </p:cNvPr>
            <p:cNvSpPr/>
            <p:nvPr/>
          </p:nvSpPr>
          <p:spPr>
            <a:xfrm>
              <a:off x="8199297" y="4253770"/>
              <a:ext cx="298423" cy="2118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B9B1858-244F-25AF-089B-CCF6CF7BD9BC}"/>
                </a:ext>
              </a:extLst>
            </p:cNvPr>
            <p:cNvSpPr/>
            <p:nvPr/>
          </p:nvSpPr>
          <p:spPr>
            <a:xfrm>
              <a:off x="10480039" y="4300913"/>
              <a:ext cx="298423" cy="242589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35D7318-D66B-5587-B154-0DC1B28CD869}"/>
                </a:ext>
              </a:extLst>
            </p:cNvPr>
            <p:cNvSpPr/>
            <p:nvPr/>
          </p:nvSpPr>
          <p:spPr>
            <a:xfrm>
              <a:off x="11183386" y="4509196"/>
              <a:ext cx="298423" cy="2118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A58FB39-5489-5FA9-1ACA-D4B6751E6F22}"/>
                </a:ext>
              </a:extLst>
            </p:cNvPr>
            <p:cNvSpPr/>
            <p:nvPr/>
          </p:nvSpPr>
          <p:spPr>
            <a:xfrm>
              <a:off x="9671361" y="4174131"/>
              <a:ext cx="315242" cy="211878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1C25A2F-3777-1299-AED3-9419ADC95BBF}"/>
                </a:ext>
              </a:extLst>
            </p:cNvPr>
            <p:cNvSpPr/>
            <p:nvPr/>
          </p:nvSpPr>
          <p:spPr>
            <a:xfrm>
              <a:off x="9135811" y="1601252"/>
              <a:ext cx="298423" cy="21335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FFFF9C5-1911-4456-3BB4-BD424EA84BCC}"/>
                </a:ext>
              </a:extLst>
            </p:cNvPr>
            <p:cNvSpPr/>
            <p:nvPr/>
          </p:nvSpPr>
          <p:spPr>
            <a:xfrm>
              <a:off x="9666249" y="1589454"/>
              <a:ext cx="310886" cy="223321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41F2890-FB5C-1BD0-2CA8-BE9C590EE234}"/>
                </a:ext>
              </a:extLst>
            </p:cNvPr>
            <p:cNvSpPr/>
            <p:nvPr/>
          </p:nvSpPr>
          <p:spPr>
            <a:xfrm>
              <a:off x="6178662" y="1634602"/>
              <a:ext cx="310886" cy="223321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44B9E50-EC3D-B866-E96A-BEA2FEBE4E53}"/>
                </a:ext>
              </a:extLst>
            </p:cNvPr>
            <p:cNvSpPr/>
            <p:nvPr/>
          </p:nvSpPr>
          <p:spPr>
            <a:xfrm>
              <a:off x="5720344" y="1648576"/>
              <a:ext cx="298423" cy="21335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FF7AEDC-E248-8AE4-DCC5-749A454BEFA8}"/>
                </a:ext>
              </a:extLst>
            </p:cNvPr>
            <p:cNvSpPr/>
            <p:nvPr/>
          </p:nvSpPr>
          <p:spPr>
            <a:xfrm>
              <a:off x="5124010" y="4027017"/>
              <a:ext cx="298423" cy="2118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8746BF9-B7AA-1266-B3A3-7C3B6E5D56F3}"/>
                </a:ext>
              </a:extLst>
            </p:cNvPr>
            <p:cNvSpPr/>
            <p:nvPr/>
          </p:nvSpPr>
          <p:spPr>
            <a:xfrm>
              <a:off x="1371124" y="1679289"/>
              <a:ext cx="310886" cy="223321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7760EEE-6F89-ED19-99C1-AC43FE52A099}"/>
                </a:ext>
              </a:extLst>
            </p:cNvPr>
            <p:cNvSpPr/>
            <p:nvPr/>
          </p:nvSpPr>
          <p:spPr>
            <a:xfrm>
              <a:off x="2898140" y="1685884"/>
              <a:ext cx="310886" cy="223321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4CA0681-DD4C-B5A7-F7A1-741DC9820353}"/>
                </a:ext>
              </a:extLst>
            </p:cNvPr>
            <p:cNvSpPr/>
            <p:nvPr/>
          </p:nvSpPr>
          <p:spPr>
            <a:xfrm>
              <a:off x="2815947" y="4226245"/>
              <a:ext cx="315242" cy="213356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BC19E23-A020-C02A-D3C0-1E8DFFD2DF1A}"/>
                </a:ext>
              </a:extLst>
            </p:cNvPr>
            <p:cNvSpPr/>
            <p:nvPr/>
          </p:nvSpPr>
          <p:spPr>
            <a:xfrm>
              <a:off x="1383460" y="4128447"/>
              <a:ext cx="298423" cy="2118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A2FBAA-246F-19DD-A565-66B0C8175E11}"/>
                </a:ext>
              </a:extLst>
            </p:cNvPr>
            <p:cNvSpPr/>
            <p:nvPr/>
          </p:nvSpPr>
          <p:spPr>
            <a:xfrm>
              <a:off x="9425981" y="4174131"/>
              <a:ext cx="298423" cy="2118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F18CBAA-2643-B7F5-13D0-F10CF97BFA36}"/>
                </a:ext>
              </a:extLst>
            </p:cNvPr>
            <p:cNvSpPr/>
            <p:nvPr/>
          </p:nvSpPr>
          <p:spPr>
            <a:xfrm>
              <a:off x="6939756" y="4206754"/>
              <a:ext cx="315242" cy="211878"/>
            </a:xfrm>
            <a:prstGeom prst="ellipse">
              <a:avLst/>
            </a:prstGeom>
            <a:solidFill>
              <a:srgbClr val="0A8276"/>
            </a:solidFill>
            <a:ln w="25400" cap="flat" cmpd="sng" algn="ctr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b="1" dirty="0"/>
                <a:t>Si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9D8564-6DF2-9B3E-195B-A051DBC67D43}"/>
                </a:ext>
              </a:extLst>
            </p:cNvPr>
            <p:cNvSpPr/>
            <p:nvPr/>
          </p:nvSpPr>
          <p:spPr>
            <a:xfrm>
              <a:off x="6657842" y="4213111"/>
              <a:ext cx="298423" cy="2118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b="1" dirty="0"/>
                <a:t>GaN</a:t>
              </a:r>
            </a:p>
          </p:txBody>
        </p:sp>
      </p:grpSp>
      <p:sp>
        <p:nvSpPr>
          <p:cNvPr id="76" name="Pentagon 58">
            <a:extLst>
              <a:ext uri="{FF2B5EF4-FFF2-40B4-BE49-F238E27FC236}">
                <a16:creationId xmlns:a16="http://schemas.microsoft.com/office/drawing/2014/main" id="{E75E6FA1-5938-4988-ABAB-F44B2CCE4983}"/>
              </a:ext>
            </a:extLst>
          </p:cNvPr>
          <p:cNvSpPr/>
          <p:nvPr/>
        </p:nvSpPr>
        <p:spPr bwMode="auto">
          <a:xfrm>
            <a:off x="662189" y="6021692"/>
            <a:ext cx="10516239" cy="504056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pPr marL="0" indent="0" algn="ctr" defTabSz="228436">
              <a:buNone/>
            </a:pPr>
            <a:r>
              <a:rPr lang="en-US" sz="2000" b="1" dirty="0">
                <a:solidFill>
                  <a:schemeClr val="bg1"/>
                </a:solidFill>
              </a:rPr>
              <a:t>CoolGaN™ offers efficiency up to 99% in today and next generation topologies</a:t>
            </a:r>
          </a:p>
        </p:txBody>
      </p:sp>
    </p:spTree>
    <p:extLst>
      <p:ext uri="{BB962C8B-B14F-4D97-AF65-F5344CB8AC3E}">
        <p14:creationId xmlns:p14="http://schemas.microsoft.com/office/powerpoint/2010/main" val="62534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66134"/>
            <a:ext cx="9613068" cy="720000"/>
          </a:xfrm>
        </p:spPr>
        <p:txBody>
          <a:bodyPr vert="horz" lIns="0" tIns="0" rIns="0" bIns="14400" rtlCol="0" anchor="b" anchorCtr="0">
            <a:noAutofit/>
          </a:bodyPr>
          <a:lstStyle/>
          <a:p>
            <a:br>
              <a:rPr lang="en-US" dirty="0"/>
            </a:br>
            <a:r>
              <a:rPr lang="en-US" dirty="0"/>
              <a:t>SMPS applications trends </a:t>
            </a:r>
            <a:r>
              <a:rPr lang="en-US" dirty="0">
                <a:solidFill>
                  <a:srgbClr val="0A8276"/>
                </a:solidFill>
              </a:rPr>
              <a:t>and GaN value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6B15E5-7929-F541-1035-B2D1C1F00AF6}"/>
              </a:ext>
            </a:extLst>
          </p:cNvPr>
          <p:cNvGrpSpPr/>
          <p:nvPr/>
        </p:nvGrpSpPr>
        <p:grpSpPr>
          <a:xfrm>
            <a:off x="332650" y="1076619"/>
            <a:ext cx="11554550" cy="5062053"/>
            <a:chOff x="332650" y="1076619"/>
            <a:chExt cx="11086063" cy="2875795"/>
          </a:xfrm>
        </p:grpSpPr>
        <p:sp>
          <p:nvSpPr>
            <p:cNvPr id="6" name="Rectangle 5"/>
            <p:cNvSpPr/>
            <p:nvPr/>
          </p:nvSpPr>
          <p:spPr bwMode="auto">
            <a:xfrm>
              <a:off x="332650" y="1076619"/>
              <a:ext cx="2436028" cy="372862"/>
            </a:xfrm>
            <a:prstGeom prst="rect">
              <a:avLst/>
            </a:prstGeom>
            <a:solidFill>
              <a:srgbClr val="0A8276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1219170" eaLnBrk="0" hangingPunct="0">
                <a:spcBef>
                  <a:spcPts val="600"/>
                </a:spcBef>
              </a:pPr>
              <a:r>
                <a:rPr lang="en-US" sz="1600" b="1" dirty="0">
                  <a:solidFill>
                    <a:srgbClr val="FFFFFF"/>
                  </a:solidFill>
                  <a:latin typeface="Arial"/>
                  <a:ea typeface="Verdana" pitchFamily="34" charset="0"/>
                  <a:cs typeface="Arial" panose="020B0604020202020204" pitchFamily="34" charset="0"/>
                </a:rPr>
                <a:t>Trend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945232" y="1076645"/>
              <a:ext cx="8473481" cy="372862"/>
            </a:xfrm>
            <a:prstGeom prst="rect">
              <a:avLst/>
            </a:prstGeom>
            <a:solidFill>
              <a:srgbClr val="0A8276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1219170" eaLnBrk="0" hangingPunct="0">
                <a:spcBef>
                  <a:spcPts val="600"/>
                </a:spcBef>
              </a:pPr>
              <a:r>
                <a:rPr lang="en-US" sz="1600" b="1" dirty="0">
                  <a:solidFill>
                    <a:srgbClr val="FFFFFF"/>
                  </a:solidFill>
                  <a:latin typeface="Arial"/>
                  <a:ea typeface="Verdana" pitchFamily="34" charset="0"/>
                  <a:cs typeface="Arial" panose="020B0604020202020204" pitchFamily="34" charset="0"/>
                </a:rPr>
                <a:t>Description</a:t>
              </a:r>
            </a:p>
          </p:txBody>
        </p:sp>
        <p:grpSp>
          <p:nvGrpSpPr>
            <p:cNvPr id="59" name="Gruppieren 58"/>
            <p:cNvGrpSpPr/>
            <p:nvPr/>
          </p:nvGrpSpPr>
          <p:grpSpPr>
            <a:xfrm>
              <a:off x="335281" y="1533819"/>
              <a:ext cx="2421079" cy="1233370"/>
              <a:chOff x="250824" y="1916829"/>
              <a:chExt cx="2004543" cy="936107"/>
            </a:xfrm>
            <a:solidFill>
              <a:srgbClr val="B8DEDA"/>
            </a:solidFill>
          </p:grpSpPr>
          <p:sp>
            <p:nvSpPr>
              <p:cNvPr id="9" name="Rectangle 8"/>
              <p:cNvSpPr/>
              <p:nvPr/>
            </p:nvSpPr>
            <p:spPr bwMode="auto">
              <a:xfrm>
                <a:off x="250824" y="1916829"/>
                <a:ext cx="1777742" cy="93610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72000" rIns="72000" bIns="72000" rtlCol="0" anchor="ctr"/>
              <a:lstStyle/>
              <a:p>
                <a:pPr algn="ctr" defTabSz="1219170" eaLnBrk="0" hangingPunct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r>
                  <a:rPr lang="en-US" sz="1600" dirty="0">
                    <a:latin typeface="+mj-lt"/>
                    <a:ea typeface="Verdana" pitchFamily="34" charset="0"/>
                    <a:cs typeface="Arial" panose="020B0604020202020204" pitchFamily="34" charset="0"/>
                  </a:rPr>
                  <a:t>Power, density, efficiency</a:t>
                </a:r>
              </a:p>
            </p:txBody>
          </p:sp>
          <p:sp>
            <p:nvSpPr>
              <p:cNvPr id="13" name="Isosceles Triangle 12"/>
              <p:cNvSpPr/>
              <p:nvPr/>
            </p:nvSpPr>
            <p:spPr bwMode="auto">
              <a:xfrm rot="5400000">
                <a:off x="1670813" y="2268381"/>
                <a:ext cx="936106" cy="233003"/>
              </a:xfrm>
              <a:prstGeom prst="triangl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algn="ctr" defTabSz="1219170" eaLnBrk="0" hangingPunct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600" dirty="0">
                  <a:solidFill>
                    <a:srgbClr val="000000"/>
                  </a:solidFill>
                  <a:latin typeface="+mj-lt"/>
                  <a:ea typeface="Verdana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uppieren 56"/>
            <p:cNvGrpSpPr/>
            <p:nvPr/>
          </p:nvGrpSpPr>
          <p:grpSpPr>
            <a:xfrm>
              <a:off x="333249" y="2816439"/>
              <a:ext cx="2421079" cy="1128524"/>
              <a:chOff x="250824" y="4208406"/>
              <a:chExt cx="2004543" cy="936106"/>
            </a:xfrm>
            <a:solidFill>
              <a:srgbClr val="B8DEDA"/>
            </a:solidFill>
          </p:grpSpPr>
          <p:sp>
            <p:nvSpPr>
              <p:cNvPr id="49" name="Rectangle 8"/>
              <p:cNvSpPr/>
              <p:nvPr/>
            </p:nvSpPr>
            <p:spPr bwMode="auto">
              <a:xfrm>
                <a:off x="250824" y="4208406"/>
                <a:ext cx="1771540" cy="9361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72000" rIns="72000" bIns="72000" rtlCol="0" anchor="ctr"/>
              <a:lstStyle/>
              <a:p>
                <a:pPr algn="ctr" defTabSz="914377" eaLnBrk="0" hangingPunct="0">
                  <a:spcBef>
                    <a:spcPts val="600"/>
                  </a:spcBef>
                  <a:spcAft>
                    <a:spcPts val="0"/>
                  </a:spcAft>
                  <a:buClr>
                    <a:srgbClr val="E30034"/>
                  </a:buClr>
                  <a:tabLst>
                    <a:tab pos="8521487" algn="r"/>
                  </a:tabLst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Verdana" pitchFamily="34" charset="0"/>
                    <a:cs typeface="Verdana" pitchFamily="34" charset="0"/>
                  </a:rPr>
                  <a:t>GaN</a:t>
                </a:r>
                <a:r>
                  <a:rPr lang="en-US" altLang="de-DE" sz="1600" dirty="0">
                    <a:latin typeface="+mj-lt"/>
                    <a:ea typeface="Verdana" pitchFamily="34" charset="0"/>
                    <a:cs typeface="Arial" panose="020B0604020202020204" pitchFamily="34" charset="0"/>
                  </a:rPr>
                  <a:t> values</a:t>
                </a:r>
              </a:p>
            </p:txBody>
          </p:sp>
          <p:sp>
            <p:nvSpPr>
              <p:cNvPr id="54" name="Isosceles Triangle 12"/>
              <p:cNvSpPr/>
              <p:nvPr/>
            </p:nvSpPr>
            <p:spPr bwMode="auto">
              <a:xfrm rot="5400000">
                <a:off x="1670813" y="4559957"/>
                <a:ext cx="936106" cy="233003"/>
              </a:xfrm>
              <a:prstGeom prst="triangl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72000" tIns="72000" rIns="72000" bIns="72000" rtlCol="0" anchor="ctr">
                <a:noAutofit/>
              </a:bodyPr>
              <a:lstStyle/>
              <a:p>
                <a:pPr algn="ctr" defTabSz="1219170" eaLnBrk="0" hangingPunct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600" dirty="0">
                  <a:solidFill>
                    <a:srgbClr val="000000"/>
                  </a:solidFill>
                  <a:latin typeface="+mj-lt"/>
                  <a:ea typeface="Verdana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 bwMode="auto">
            <a:xfrm>
              <a:off x="2945232" y="2816927"/>
              <a:ext cx="8470628" cy="1135487"/>
            </a:xfrm>
            <a:prstGeom prst="rect">
              <a:avLst/>
            </a:prstGeom>
            <a:solidFill>
              <a:srgbClr val="B8DED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72000" tIns="46800" rIns="72000" bIns="4680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Totem-pole PFC higher efficiency enabled by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600" dirty="0"/>
                <a:t>™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 </a:t>
              </a:r>
              <a:endParaRPr lang="en-US" sz="1600" dirty="0">
                <a:latin typeface="+mj-lt"/>
              </a:endParaRP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LLC high frequency and density enabled by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600" dirty="0"/>
                <a:t>™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In telecom,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600" dirty="0"/>
                <a:t>™</a:t>
              </a:r>
              <a:r>
                <a:rPr lang="en-US" sz="1600" dirty="0">
                  <a:latin typeface="+mj-lt"/>
                </a:rPr>
                <a:t> enables </a:t>
              </a:r>
              <a:r>
                <a:rPr lang="en-US" sz="1600" dirty="0">
                  <a:latin typeface="+mn-lt"/>
                </a:rPr>
                <a:t>n</a:t>
              </a: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atural</a:t>
              </a:r>
              <a:r>
                <a:rPr lang="en-US" sz="1600" baseline="0" dirty="0">
                  <a:solidFill>
                    <a:schemeClr val="tx1"/>
                  </a:solidFill>
                  <a:latin typeface="+mn-lt"/>
                </a:rPr>
                <a:t> convection </a:t>
              </a:r>
              <a:r>
                <a:rPr lang="en-US" sz="1600" dirty="0">
                  <a:latin typeface="+mn-lt"/>
                </a:rPr>
                <a:t>c</a:t>
              </a:r>
              <a:r>
                <a:rPr lang="en-US" sz="1600" baseline="0" dirty="0">
                  <a:solidFill>
                    <a:schemeClr val="tx1"/>
                  </a:solidFill>
                  <a:latin typeface="+mn-lt"/>
                </a:rPr>
                <a:t>ooling SMPS</a:t>
              </a:r>
              <a:r>
                <a:rPr lang="en-US" sz="1600" dirty="0">
                  <a:latin typeface="+mj-lt"/>
                </a:rPr>
                <a:t> (fan less)</a:t>
              </a: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In </a:t>
              </a:r>
              <a:r>
                <a:rPr lang="en-US" sz="1600" kern="0" dirty="0">
                  <a:latin typeface="Arial"/>
                  <a:cs typeface="Arial" panose="020B0604020202020204" pitchFamily="34" charset="0"/>
                </a:rPr>
                <a:t>industrial chargers</a:t>
              </a:r>
              <a:r>
                <a:rPr lang="en-US" sz="1600" dirty="0">
                  <a:latin typeface="+mj-lt"/>
                </a:rPr>
                <a:t>,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erdana" pitchFamily="34" charset="0"/>
                  <a:cs typeface="Verdana" pitchFamily="34" charset="0"/>
                </a:rPr>
                <a:t>CoolGaN</a:t>
              </a:r>
              <a:r>
                <a:rPr lang="en-US" sz="1600" dirty="0"/>
                <a:t>™</a:t>
              </a:r>
              <a:r>
                <a:rPr lang="en-US" sz="1600" dirty="0">
                  <a:latin typeface="+mj-lt"/>
                </a:rPr>
                <a:t> reduces </a:t>
              </a:r>
              <a:r>
                <a:rPr lang="en-US" sz="1600" dirty="0">
                  <a:latin typeface="Arial"/>
                  <a:cs typeface="Arial" panose="020B0604020202020204" pitchFamily="34" charset="0"/>
                </a:rPr>
                <a:t>power losses caused by increased power rating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945232" y="1533819"/>
              <a:ext cx="8473481" cy="1233370"/>
            </a:xfrm>
            <a:prstGeom prst="rect">
              <a:avLst/>
            </a:prstGeom>
            <a:solidFill>
              <a:srgbClr val="B8DED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72000" tIns="46800" rIns="72000" bIns="46800" anchor="ctr"/>
            <a:lstStyle>
              <a:lvl1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1pPr>
              <a:lvl2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2pPr>
              <a:lvl3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3pPr>
              <a:lvl4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4pPr>
              <a:lvl5pPr>
                <a:buClr>
                  <a:schemeClr val="tx2"/>
                </a:buClr>
                <a:buSzPct val="100000"/>
                <a:buFont typeface="Arial" panose="020B0604020202020204" pitchFamily="34" charset="0"/>
                <a:buChar char="‒"/>
              </a:lvl5pPr>
              <a:lvl6pPr>
                <a:buClr>
                  <a:schemeClr val="tx2"/>
                </a:buClr>
                <a:buFont typeface="Arial" panose="020B0604020202020204" pitchFamily="34" charset="0"/>
                <a:buChar char="‒"/>
              </a:lvl6pPr>
              <a:lvl7pPr>
                <a:buClr>
                  <a:schemeClr val="tx2"/>
                </a:buClr>
                <a:buFont typeface="Arial" panose="020B0604020202020204" pitchFamily="34" charset="0"/>
                <a:buChar char="‒"/>
              </a:lvl7pPr>
              <a:lvl8pPr>
                <a:buClr>
                  <a:schemeClr val="tx2"/>
                </a:buClr>
                <a:buFont typeface="Arial" panose="020B0604020202020204" pitchFamily="34" charset="0"/>
                <a:buChar char="‒"/>
              </a:lvl8pPr>
              <a:lvl9pPr>
                <a:buClr>
                  <a:schemeClr val="tx2"/>
                </a:buClr>
                <a:buFont typeface="Arial" panose="020B0604020202020204" pitchFamily="34" charset="0"/>
                <a:buChar char="‒"/>
              </a:lvl9pPr>
            </a:lstStyle>
            <a:p>
              <a:pPr marL="285750" indent="-285750" defTabSz="914377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Server SMPS reaching</a:t>
              </a:r>
              <a:r>
                <a:rPr lang="en-US" sz="1600" dirty="0">
                  <a:latin typeface="+mj-lt"/>
                  <a:ea typeface="Verdana" pitchFamily="34" charset="0"/>
                  <a:cs typeface="Arial" panose="020B0604020202020204" pitchFamily="34" charset="0"/>
                </a:rPr>
                <a:t> 5.5, 8 and 12 kW, with </a:t>
              </a:r>
              <a:r>
                <a:rPr lang="en-US" sz="1600" dirty="0">
                  <a:latin typeface="+mj-lt"/>
                </a:rPr>
                <a:t>densities &gt; </a:t>
              </a:r>
              <a:r>
                <a:rPr lang="en-US" sz="1600" kern="0" dirty="0">
                  <a:latin typeface="+mj-lt"/>
                  <a:cs typeface="Arial" panose="020B0604020202020204" pitchFamily="34" charset="0"/>
                </a:rPr>
                <a:t>100 W/in³</a:t>
              </a: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Telecom SMPS reaching 5 – 6 kW in thin form factor (height typ. 22 - 27 mm)</a:t>
              </a: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BBU power and density reaching up to 25 kW </a:t>
              </a:r>
              <a:r>
                <a:rPr lang="en-US" sz="1600" dirty="0">
                  <a:latin typeface="Arial"/>
                  <a:cs typeface="Arial" panose="020B0604020202020204" pitchFamily="34" charset="0"/>
                </a:rPr>
                <a:t>&gt; 300 W/in3 </a:t>
              </a: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latin typeface="Arial"/>
                  <a:cs typeface="Arial" panose="020B0604020202020204" pitchFamily="34" charset="0"/>
                </a:rPr>
                <a:t>Industrial chargers increase charging rate beyond 3C</a:t>
              </a:r>
              <a:r>
                <a:rPr lang="en-US" sz="1600" kern="0" dirty="0">
                  <a:latin typeface="Arial"/>
                  <a:cs typeface="Arial" panose="020B0604020202020204" pitchFamily="34" charset="0"/>
                  <a:sym typeface="Wingdings" panose="05000000000000000000" pitchFamily="2" charset="2"/>
                </a:rPr>
                <a:t> doubling </a:t>
              </a:r>
              <a:r>
                <a:rPr lang="en-US" sz="1600" dirty="0">
                  <a:latin typeface="+mj-lt"/>
                </a:rPr>
                <a:t>SMPS </a:t>
              </a:r>
              <a:r>
                <a:rPr lang="en-US" sz="1600" kern="0" dirty="0">
                  <a:latin typeface="Arial"/>
                  <a:cs typeface="Arial" panose="020B0604020202020204" pitchFamily="34" charset="0"/>
                  <a:sym typeface="Wingdings" panose="05000000000000000000" pitchFamily="2" charset="2"/>
                </a:rPr>
                <a:t>power and density</a:t>
              </a:r>
            </a:p>
            <a:p>
              <a:pPr marL="285750" indent="-285750" defTabSz="914377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+mj-lt"/>
                </a:rPr>
                <a:t>Titanium efficiency standard </a:t>
              </a:r>
              <a:r>
                <a:rPr lang="en-US" sz="1600" dirty="0">
                  <a:latin typeface="+mj-lt"/>
                  <a:sym typeface="Wingdings" panose="05000000000000000000" pitchFamily="2" charset="2"/>
                </a:rPr>
                <a:t>96%</a:t>
              </a:r>
              <a:endParaRPr lang="en-US" sz="1600" kern="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91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04C0B-9F41-CF88-D137-83734234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/>
              <a:t> 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21372-463F-470B-5776-EBB9AE25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05860A8-0C38-4BE6-3AF7-74DB86281CF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34434" y="1268413"/>
            <a:ext cx="11521020" cy="5113338"/>
            <a:chOff x="334434" y="1268413"/>
            <a:chExt cx="11521020" cy="5113338"/>
          </a:xfrm>
        </p:grpSpPr>
        <p:sp>
          <p:nvSpPr>
            <p:cNvPr id="5" name="MIO_AGENDA_ELEMENT_TITEL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9310CAF4-74B6-781A-1EE4-5E7A643EDD4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235076" y="1268413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SMPS application description and trends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6" name="MIO_AGENDA_ELEMENT_ELEMENT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D06E69EF-1C57-CFB2-48E9-406F16BD840B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34434" y="1268413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1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MIO_AGENDA_ELEMENT_PAGENUMBER_1">
              <a:hlinkClick r:id="rId41" action="ppaction://hlinksldjump"/>
              <a:extLst>
                <a:ext uri="{FF2B5EF4-FFF2-40B4-BE49-F238E27FC236}">
                  <a16:creationId xmlns:a16="http://schemas.microsoft.com/office/drawing/2014/main" id="{87DA0511-7946-3091-DAD7-46157D2789FC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1026666" y="1268413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8" name="MIO_AGENDA_ELEMENT_TITEL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3E59AB60-6666-4B46-74EB-F6D15410AA2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235075" y="1722931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 b="1">
                  <a:solidFill>
                    <a:schemeClr val="tx2"/>
                  </a:solidFill>
                  <a:latin typeface="+mn-lt"/>
                </a:rPr>
                <a:t>CoolGaN™ in current &amp; next-generation SMPS applications</a:t>
              </a:r>
              <a:endParaRPr lang="de-DE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MIO_AGENDA_ELEMENT_ELEMENT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93C34AF9-C5CA-0DB4-36F9-C1918DE3EB8A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34434" y="1722931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2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MIO_AGENDA_ELEMENT_PAGENUMBER_2">
              <a:hlinkClick r:id="rId42" action="ppaction://hlinksldjump"/>
              <a:extLst>
                <a:ext uri="{FF2B5EF4-FFF2-40B4-BE49-F238E27FC236}">
                  <a16:creationId xmlns:a16="http://schemas.microsoft.com/office/drawing/2014/main" id="{EEE9D87C-05EF-8C95-7E87-858209A2EDE5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11026666" y="1722931"/>
              <a:ext cx="828785" cy="397704"/>
            </a:xfrm>
            <a:prstGeom prst="rect">
              <a:avLst/>
            </a:prstGeom>
            <a:noFill/>
          </p:spPr>
          <p:txBody>
            <a:bodyPr wrap="none" lIns="0" tIns="36000" rIns="216000" bIns="36000" rtlCol="0" anchor="ctr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800" b="1">
                  <a:solidFill>
                    <a:schemeClr val="tx2"/>
                  </a:solidFill>
                  <a:latin typeface="+mn-lt"/>
                  <a:cs typeface="Segoe UI Semibold" panose="020B0702040204020203" pitchFamily="34" charset="0"/>
                </a:rPr>
                <a:t>8</a:t>
              </a:r>
              <a:endParaRPr lang="de-DE" sz="1800" b="1" dirty="0">
                <a:solidFill>
                  <a:schemeClr val="tx2"/>
                </a:solidFill>
                <a:latin typeface="+mn-lt"/>
                <a:cs typeface="Segoe UI Semibold" panose="020B0702040204020203" pitchFamily="34" charset="0"/>
              </a:endParaRPr>
            </a:p>
          </p:txBody>
        </p:sp>
        <p:sp>
          <p:nvSpPr>
            <p:cNvPr id="11" name="MIO_AGENDA_ELEMENT_TITEL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0F4BCB67-3A96-E2D3-3BD3-CF54BDFD37C4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235076" y="2177450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 application boards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2" name="MIO_AGENDA_ELEMENT_ELEMENT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3706577-3204-69B0-AF39-8166A5A64712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34434" y="2177450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3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MIO_AGENDA_ELEMENT_PAGENUMBER_3">
              <a:hlinkClick r:id="rId43" action="ppaction://hlinksldjump"/>
              <a:extLst>
                <a:ext uri="{FF2B5EF4-FFF2-40B4-BE49-F238E27FC236}">
                  <a16:creationId xmlns:a16="http://schemas.microsoft.com/office/drawing/2014/main" id="{3F190615-CB71-7FB2-0E84-CCCF9CD68F41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1026666" y="2177450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14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4" name="MIO_AGENDA_ELEMENT_TITEL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DD982AA4-0CA0-8E25-5810-3FB65B106352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1235076" y="263196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800">
                  <a:latin typeface="+mn-lt"/>
                </a:rPr>
                <a:t>System-level key takeaways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5" name="MIO_AGENDA_ELEMENT_ELEMENT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100A3811-B2FD-B375-50A5-5C12E04A674A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334434" y="263196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MIO_AGENDA_ELEMENT_PAGENUMBER_4">
              <a:hlinkClick r:id="rId44" action="ppaction://hlinksldjump"/>
              <a:extLst>
                <a:ext uri="{FF2B5EF4-FFF2-40B4-BE49-F238E27FC236}">
                  <a16:creationId xmlns:a16="http://schemas.microsoft.com/office/drawing/2014/main" id="{0AC5954B-3363-A0D3-81F1-008F02A0572E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11026666" y="263196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18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7" name="MIO_AGENDA_ELEMENT_TITEL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AC094AEB-7B81-3E35-900D-700D7A824687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>
            <a:xfrm>
              <a:off x="1235076" y="3086489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800">
                  <a:latin typeface="+mn-lt"/>
                </a:rPr>
                <a:t>High voltage CoolGaN™ (650 - 700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18" name="MIO_AGENDA_ELEMENT_ELEMENT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AA44B943-2520-69A1-CD8B-6BC4860B7B22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334434" y="3086489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5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MIO_AGENDA_ELEMENT_PAGENUMBER_5">
              <a:hlinkClick r:id="rId45" action="ppaction://hlinksldjump"/>
              <a:extLst>
                <a:ext uri="{FF2B5EF4-FFF2-40B4-BE49-F238E27FC236}">
                  <a16:creationId xmlns:a16="http://schemas.microsoft.com/office/drawing/2014/main" id="{9834D79B-14B8-A955-C710-3A1CCFE41B13}"/>
                </a:ext>
              </a:extLst>
            </p:cNvPr>
            <p:cNvSpPr txBox="1">
              <a:spLocks/>
            </p:cNvSpPr>
            <p:nvPr>
              <p:custDataLst>
                <p:tags r:id="rId17"/>
              </p:custDataLst>
            </p:nvPr>
          </p:nvSpPr>
          <p:spPr>
            <a:xfrm>
              <a:off x="11026666" y="3086489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20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20" name="MIO_AGENDA_ELEMENT_TITEL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866ACA2A-63A2-604C-9303-E6B70CE4539D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>
            <a:xfrm>
              <a:off x="1235076" y="3541007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1" name="MIO_AGENDA_ELEMENT_ELEMENT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DF6F128C-CDBE-BC2B-ED9A-4D7F91F3D79C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334435" y="3541007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MIO_AGENDA_ELEMENT_PAGENUMBER_5_1">
              <a:hlinkClick r:id="rId46" action="ppaction://hlinksldjump"/>
              <a:extLst>
                <a:ext uri="{FF2B5EF4-FFF2-40B4-BE49-F238E27FC236}">
                  <a16:creationId xmlns:a16="http://schemas.microsoft.com/office/drawing/2014/main" id="{7DE1E38D-39ED-F969-619E-CD4015C9D7C0}"/>
                </a:ext>
              </a:extLst>
            </p:cNvPr>
            <p:cNvSpPr txBox="1">
              <a:spLocks/>
            </p:cNvSpPr>
            <p:nvPr>
              <p:custDataLst>
                <p:tags r:id="rId20"/>
              </p:custDataLst>
            </p:nvPr>
          </p:nvSpPr>
          <p:spPr>
            <a:xfrm>
              <a:off x="11026666" y="3541007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21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3" name="MIO_AGENDA_ELEMENT_TITEL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28717C75-383C-7703-32C6-5199DAE0D34F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>
            <a:xfrm>
              <a:off x="1235076" y="393871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HV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4" name="MIO_AGENDA_ELEMENT_ELEMENT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2C650ADA-70A4-EB1D-22FF-6DCB5BA0C789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334435" y="393871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MIO_AGENDA_ELEMENT_PAGENUMBER_5_2">
              <a:hlinkClick r:id="rId47" action="ppaction://hlinksldjump"/>
              <a:extLst>
                <a:ext uri="{FF2B5EF4-FFF2-40B4-BE49-F238E27FC236}">
                  <a16:creationId xmlns:a16="http://schemas.microsoft.com/office/drawing/2014/main" id="{C62EB95C-1E43-C03A-F165-5485283722AA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>
            <a:xfrm>
              <a:off x="11026666" y="393871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26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6" name="MIO_AGENDA_ELEMENT_TITEL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3E96B32F-85AB-65C7-9320-6C4A7E673599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1235076" y="4336415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7" name="MIO_AGENDA_ELEMENT_ELEMENT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79D169C7-ECC7-8685-295B-75CD7B39E64E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334435" y="4336415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5.3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8" name="MIO_AGENDA_ELEMENT_PAGENUMBER_5_3">
              <a:hlinkClick r:id="rId48" action="ppaction://hlinksldjump"/>
              <a:extLst>
                <a:ext uri="{FF2B5EF4-FFF2-40B4-BE49-F238E27FC236}">
                  <a16:creationId xmlns:a16="http://schemas.microsoft.com/office/drawing/2014/main" id="{8ABB9FBF-1054-A3D5-1DC3-168492B1A8B4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>
            <a:xfrm>
              <a:off x="11026666" y="4336415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29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29" name="MIO_AGENDA_ELEMENT_TITEL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3785D3B6-C6E4-E73A-21C0-846A0A747E1F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>
            <a:xfrm>
              <a:off x="1235076" y="4790935"/>
              <a:ext cx="9791589" cy="39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pt-BR" sz="1800">
                  <a:latin typeface="+mn-lt"/>
                </a:rPr>
                <a:t>Medium voltage CoolGaN™ (60 - 200 V)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0" name="MIO_AGENDA_ELEMENT_ELEMENT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D67D4915-6EA4-96ED-8764-A604728226E8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34434" y="4790935"/>
              <a:ext cx="397654" cy="397704"/>
            </a:xfrm>
            <a:prstGeom prst="ellipse">
              <a:avLst/>
            </a:prstGeom>
            <a:solidFill>
              <a:schemeClr val="accent1"/>
            </a:solidFill>
          </p:spPr>
          <p:txBody>
            <a:bodyPr vert="horz" wrap="none" lIns="0" tIns="36000" rIns="0" bIns="36000" rtlCol="0" anchor="ctr">
              <a:normAutofit lnSpcReduction="10000"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6</a:t>
              </a:r>
              <a:endParaRPr lang="de-DE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MIO_AGENDA_ELEMENT_PAGENUMBER_6">
              <a:hlinkClick r:id="rId49" action="ppaction://hlinksldjump"/>
              <a:extLst>
                <a:ext uri="{FF2B5EF4-FFF2-40B4-BE49-F238E27FC236}">
                  <a16:creationId xmlns:a16="http://schemas.microsoft.com/office/drawing/2014/main" id="{B8D991E0-62CD-30BD-090C-1763F5AE1EE5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>
            <a:xfrm>
              <a:off x="11026666" y="4790935"/>
              <a:ext cx="828785" cy="397704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lvl="1" algn="r"/>
              <a:r>
                <a:rPr lang="de-DE" sz="1800">
                  <a:latin typeface="+mn-lt"/>
                </a:rPr>
                <a:t>31</a:t>
              </a:r>
              <a:endParaRPr lang="de-DE" sz="1800" dirty="0">
                <a:latin typeface="+mn-lt"/>
              </a:endParaRPr>
            </a:p>
          </p:txBody>
        </p:sp>
        <p:sp>
          <p:nvSpPr>
            <p:cNvPr id="32" name="MIO_AGENDA_ELEMENT_TITEL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239AC758-FDA5-A900-3325-52AC52528924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>
            <a:xfrm>
              <a:off x="1235076" y="5245454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Technology overview &amp; power device comparison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3" name="MIO_AGENDA_ELEMENT_ELEMENT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7DF9CDE2-028E-15AA-BF3D-6AC5544C5E33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34435" y="5245454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6.1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MIO_AGENDA_ELEMENT_PAGENUMBER_6_1">
              <a:hlinkClick r:id="rId50" action="ppaction://hlinksldjump"/>
              <a:extLst>
                <a:ext uri="{FF2B5EF4-FFF2-40B4-BE49-F238E27FC236}">
                  <a16:creationId xmlns:a16="http://schemas.microsoft.com/office/drawing/2014/main" id="{014E2C0C-438D-7C48-8D7B-51328072FE9F}"/>
                </a:ext>
              </a:extLst>
            </p:cNvPr>
            <p:cNvSpPr txBox="1">
              <a:spLocks/>
            </p:cNvSpPr>
            <p:nvPr>
              <p:custDataLst>
                <p:tags r:id="rId32"/>
              </p:custDataLst>
            </p:nvPr>
          </p:nvSpPr>
          <p:spPr>
            <a:xfrm>
              <a:off x="11026666" y="5245454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32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5" name="MIO_AGENDA_ELEMENT_TITEL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7CB1C0F7-EE0A-3C72-813C-EFB1E5337F7E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>
            <a:xfrm>
              <a:off x="1235076" y="5643158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US" sz="1600">
                  <a:latin typeface="+mn-lt"/>
                </a:rPr>
                <a:t>Value proposition of MV GaN in SMPS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6" name="MIO_AGENDA_ELEMENT_ELEMENT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CECDFD8B-D29A-5123-3B2E-FACAF7C6B05B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334435" y="5643158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6.2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MIO_AGENDA_ELEMENT_PAGENUMBER_6_2">
              <a:hlinkClick r:id="rId51" action="ppaction://hlinksldjump"/>
              <a:extLst>
                <a:ext uri="{FF2B5EF4-FFF2-40B4-BE49-F238E27FC236}">
                  <a16:creationId xmlns:a16="http://schemas.microsoft.com/office/drawing/2014/main" id="{815DFD61-381B-EE5D-E58B-4B39C011A217}"/>
                </a:ext>
              </a:extLst>
            </p:cNvPr>
            <p:cNvSpPr txBox="1">
              <a:spLocks/>
            </p:cNvSpPr>
            <p:nvPr>
              <p:custDataLst>
                <p:tags r:id="rId35"/>
              </p:custDataLst>
            </p:nvPr>
          </p:nvSpPr>
          <p:spPr>
            <a:xfrm>
              <a:off x="11026666" y="5643158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35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8" name="MIO_AGENDA_ELEMENT_TITEL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BA8377D7-C38B-3448-BF85-CECCAEB9AAA6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>
            <a:xfrm>
              <a:off x="1235076" y="6040862"/>
              <a:ext cx="9791588" cy="340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E9E6E6"/>
                  </a:solidFill>
                </a14:hiddenFill>
              </a:ext>
            </a:extLst>
          </p:spPr>
          <p:txBody>
            <a:bodyPr vert="horz" wrap="none" lIns="0" tIns="36000" rIns="36000" bIns="36000" rtlCol="0" anchor="ctr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57600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</a:pPr>
              <a:r>
                <a:rPr lang="de-DE" sz="1600">
                  <a:latin typeface="+mn-lt"/>
                </a:rPr>
                <a:t>Portfolio leadership 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39" name="MIO_AGENDA_ELEMENT_ELEMENT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0E2769EF-0E67-6CB9-C1A8-89ABB9560A0C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334435" y="6040862"/>
              <a:ext cx="340846" cy="340889"/>
            </a:xfrm>
            <a:prstGeom prst="ellipse">
              <a:avLst/>
            </a:prstGeom>
            <a:noFill/>
            <a:ln>
              <a:noFill/>
            </a:ln>
          </p:spPr>
          <p:txBody>
            <a:bodyPr vert="horz" wrap="none" lIns="0" tIns="36000" rIns="0" bIns="36000" rtlCol="0" anchor="ctr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</a:pPr>
              <a:r>
                <a:rPr lang="de-DE" sz="1600">
                  <a:noFill/>
                  <a:latin typeface="+mn-lt"/>
                  <a:cs typeface="Arial" panose="020B0604020202020204" pitchFamily="34" charset="0"/>
                </a:rPr>
                <a:t>6.3</a:t>
              </a:r>
              <a:endParaRPr lang="de-DE" sz="1600" dirty="0">
                <a:noFill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MIO_AGENDA_ELEMENT_PAGENUMBER_6_3">
              <a:hlinkClick r:id="rId52" action="ppaction://hlinksldjump"/>
              <a:extLst>
                <a:ext uri="{FF2B5EF4-FFF2-40B4-BE49-F238E27FC236}">
                  <a16:creationId xmlns:a16="http://schemas.microsoft.com/office/drawing/2014/main" id="{1FD61D01-3931-643B-EEEC-57E7C8ED0074}"/>
                </a:ext>
              </a:extLst>
            </p:cNvPr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11026666" y="6040862"/>
              <a:ext cx="828788" cy="340889"/>
            </a:xfrm>
            <a:prstGeom prst="rect">
              <a:avLst/>
            </a:prstGeom>
            <a:noFill/>
          </p:spPr>
          <p:txBody>
            <a:bodyPr vert="horz" wrap="none" lIns="0" tIns="36000" rIns="216000" bIns="36000" rtlCol="0" anchor="ctr">
              <a:normAutofit/>
            </a:bodyPr>
            <a:lstStyle>
              <a:defPPr>
                <a:defRPr lang="en-US"/>
              </a:defPPr>
              <a:lvl1pPr algn="l" rtl="0" fontAlgn="auto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09585" lvl="1" algn="ctr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600">
                  <a:latin typeface="+mn-lt"/>
                </a:rPr>
                <a:t>42</a:t>
              </a:r>
              <a:endParaRPr lang="de-DE" sz="1600" dirty="0"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E0EC5A-57E4-F0E6-15B8-E20B8CF760C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370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4D1A8-5EBA-3FA3-8FD3-B9E48B4F6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A201CE-E0F3-A097-7085-888B9C4CF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720"/>
            <a:ext cx="10332640" cy="720000"/>
          </a:xfrm>
        </p:spPr>
        <p:txBody>
          <a:bodyPr/>
          <a:lstStyle/>
          <a:p>
            <a:r>
              <a:rPr lang="en-US" dirty="0"/>
              <a:t>CoolGaN™ in current &amp; </a:t>
            </a:r>
            <a:r>
              <a:rPr lang="en-US" dirty="0">
                <a:cs typeface="Times New Roman" panose="02020603050405020304" pitchFamily="18" charset="0"/>
              </a:rPr>
              <a:t>n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 generation e</a:t>
            </a:r>
            <a:r>
              <a:rPr lang="en-US" dirty="0"/>
              <a:t>nterprise AI server </a:t>
            </a:r>
            <a:br>
              <a:rPr lang="en-US" dirty="0"/>
            </a:br>
            <a:r>
              <a:rPr lang="en-US" dirty="0"/>
              <a:t>with M-CRPS SMPS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1E176-27D6-2B28-E089-F6C586573962}"/>
              </a:ext>
            </a:extLst>
          </p:cNvPr>
          <p:cNvSpPr txBox="1"/>
          <p:nvPr/>
        </p:nvSpPr>
        <p:spPr bwMode="auto">
          <a:xfrm>
            <a:off x="3684311" y="2826178"/>
            <a:ext cx="3440188" cy="261610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+mn-lt"/>
              </a:rPr>
              <a:t>Full-bridge LLC  Fres = 100 - 500 kHz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A8083-14EB-9CCE-5EE1-54EBE3FCDC80}"/>
              </a:ext>
            </a:extLst>
          </p:cNvPr>
          <p:cNvSpPr txBox="1"/>
          <p:nvPr/>
        </p:nvSpPr>
        <p:spPr bwMode="auto">
          <a:xfrm>
            <a:off x="425272" y="3156206"/>
            <a:ext cx="260333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b="1" i="0" dirty="0">
                <a:solidFill>
                  <a:schemeClr val="accent6"/>
                </a:solidFill>
                <a:effectLst/>
                <a:latin typeface="+mn-lt"/>
              </a:rPr>
              <a:t>CoolGaN</a:t>
            </a:r>
            <a:r>
              <a:rPr lang="en-US" sz="1100" b="1" kern="0" baseline="3000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100" b="1" kern="0" dirty="0">
                <a:solidFill>
                  <a:srgbClr val="9C216E"/>
                </a:solidFill>
                <a:sym typeface="Wingdings" panose="05000000000000000000" pitchFamily="2" charset="2"/>
              </a:rPr>
              <a:t>Transistors</a:t>
            </a:r>
            <a:r>
              <a:rPr lang="en-US" sz="1100" b="1" kern="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100" b="1" dirty="0">
                <a:solidFill>
                  <a:schemeClr val="accent6"/>
                </a:solidFill>
                <a:latin typeface="+mn-lt"/>
              </a:rPr>
              <a:t>650 V G5</a:t>
            </a:r>
          </a:p>
          <a:p>
            <a:pPr algn="ctr"/>
            <a:r>
              <a:rPr lang="de-AT" sz="1100" dirty="0">
                <a:solidFill>
                  <a:schemeClr val="accent6"/>
                </a:solidFill>
                <a:latin typeface="+mj-lt"/>
                <a:ea typeface="Gulim" panose="020B0600000101010101" pitchFamily="34" charset="-127"/>
                <a:cs typeface="Calibri" panose="020F0502020204030204" pitchFamily="34" charset="0"/>
              </a:rPr>
              <a:t>IGT65R035D2 </a:t>
            </a:r>
          </a:p>
          <a:p>
            <a:pPr algn="ctr"/>
            <a:r>
              <a:rPr lang="de-AT" sz="1100" dirty="0">
                <a:solidFill>
                  <a:schemeClr val="accent6"/>
                </a:solidFill>
                <a:latin typeface="+mj-lt"/>
                <a:ea typeface="Gulim" panose="020B0600000101010101" pitchFamily="34" charset="-127"/>
                <a:cs typeface="Calibri" panose="020F0502020204030204" pitchFamily="34" charset="0"/>
              </a:rPr>
              <a:t>IGT65R055D2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094678-BEAF-7812-1D35-C38C01F49EB5}"/>
              </a:ext>
            </a:extLst>
          </p:cNvPr>
          <p:cNvSpPr txBox="1"/>
          <p:nvPr/>
        </p:nvSpPr>
        <p:spPr bwMode="auto">
          <a:xfrm>
            <a:off x="3482888" y="3202393"/>
            <a:ext cx="2271950" cy="69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i="0" dirty="0">
                <a:solidFill>
                  <a:schemeClr val="accent6"/>
                </a:solidFill>
                <a:effectLst/>
                <a:latin typeface="+mn-lt"/>
              </a:rPr>
              <a:t>CoolGaN</a:t>
            </a:r>
            <a:r>
              <a:rPr lang="en-US" sz="1100" b="1" kern="0" baseline="30000" dirty="0">
                <a:solidFill>
                  <a:schemeClr val="accent6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100" b="1" kern="0" dirty="0">
                <a:solidFill>
                  <a:srgbClr val="9C216E"/>
                </a:solidFill>
                <a:sym typeface="Wingdings" panose="05000000000000000000" pitchFamily="2" charset="2"/>
              </a:rPr>
              <a:t>Transistors</a:t>
            </a:r>
            <a:r>
              <a:rPr lang="en-US" sz="1100" b="1" kern="0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100" b="1" dirty="0">
                <a:solidFill>
                  <a:schemeClr val="accent6"/>
                </a:solidFill>
                <a:latin typeface="+mn-lt"/>
              </a:rPr>
              <a:t>650 V G5 </a:t>
            </a:r>
          </a:p>
          <a:p>
            <a:pPr algn="ctr" fontAlgn="ctr"/>
            <a:r>
              <a:rPr lang="de-AT" sz="1000" i="0" u="none" strike="noStrike" dirty="0">
                <a:solidFill>
                  <a:schemeClr val="accent6"/>
                </a:solidFill>
                <a:effectLst/>
                <a:latin typeface="+mn-lt"/>
              </a:rPr>
              <a:t>IGOT65R025D2</a:t>
            </a:r>
          </a:p>
          <a:p>
            <a:pPr algn="ctr" fontAlgn="ctr"/>
            <a:r>
              <a:rPr lang="de-AT" sz="1000" i="0" u="none" strike="noStrike" dirty="0">
                <a:solidFill>
                  <a:schemeClr val="accent6"/>
                </a:solidFill>
                <a:effectLst/>
                <a:latin typeface="+mn-lt"/>
              </a:rPr>
              <a:t>IGLT65R017D2</a:t>
            </a:r>
          </a:p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endParaRPr lang="en-US" sz="1100" b="1" kern="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C8726-2CE6-8DAA-7932-3140E41A0273}"/>
              </a:ext>
            </a:extLst>
          </p:cNvPr>
          <p:cNvSpPr txBox="1"/>
          <p:nvPr/>
        </p:nvSpPr>
        <p:spPr bwMode="auto">
          <a:xfrm>
            <a:off x="5770942" y="3191888"/>
            <a:ext cx="2168555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R="0" algn="ctr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i="0" dirty="0">
                <a:solidFill>
                  <a:srgbClr val="9C216E"/>
                </a:solidFill>
                <a:effectLst/>
                <a:latin typeface="+mn-lt"/>
              </a:rPr>
              <a:t>CoolGaN</a:t>
            </a:r>
            <a:r>
              <a:rPr lang="en-US" sz="1100" b="1" kern="0" baseline="30000" dirty="0">
                <a:solidFill>
                  <a:srgbClr val="9C216E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TM </a:t>
            </a:r>
            <a:r>
              <a:rPr lang="en-US" sz="1100" b="1" kern="0" dirty="0">
                <a:solidFill>
                  <a:srgbClr val="9C216E"/>
                </a:solidFill>
                <a:sym typeface="Wingdings" panose="05000000000000000000" pitchFamily="2" charset="2"/>
              </a:rPr>
              <a:t>Transistors </a:t>
            </a:r>
            <a:r>
              <a:rPr lang="en-US" sz="1100" b="1" dirty="0">
                <a:solidFill>
                  <a:srgbClr val="9C216E"/>
                </a:solidFill>
                <a:latin typeface="+mn-lt"/>
              </a:rPr>
              <a:t>80 V G3 </a:t>
            </a:r>
          </a:p>
          <a:p>
            <a:pPr algn="ctr" fontAlgn="ctr"/>
            <a:r>
              <a:rPr lang="de-AT" sz="1000" i="0" u="none" strike="noStrike" dirty="0">
                <a:solidFill>
                  <a:srgbClr val="9C216E"/>
                </a:solidFill>
                <a:effectLst/>
                <a:latin typeface="+mn-lt"/>
              </a:rPr>
              <a:t>IGC019S08S1</a:t>
            </a:r>
          </a:p>
          <a:p>
            <a:pPr algn="ctr" fontAlgn="ctr"/>
            <a:r>
              <a:rPr lang="de-AT" sz="1000" i="0" u="none" strike="noStrike" dirty="0">
                <a:solidFill>
                  <a:srgbClr val="9C216E"/>
                </a:solidFill>
                <a:effectLst/>
                <a:latin typeface="+mn-lt"/>
              </a:rPr>
              <a:t>IGC025S08S1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23CFC-8C97-EECA-D672-E16D357745B3}"/>
              </a:ext>
            </a:extLst>
          </p:cNvPr>
          <p:cNvSpPr txBox="1"/>
          <p:nvPr/>
        </p:nvSpPr>
        <p:spPr bwMode="auto">
          <a:xfrm>
            <a:off x="542792" y="2826178"/>
            <a:ext cx="2989793" cy="261610"/>
          </a:xfrm>
          <a:prstGeom prst="rect">
            <a:avLst/>
          </a:prstGeom>
          <a:solidFill>
            <a:srgbClr val="B8DED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R="0" algn="ctr" defTabSz="576000" eaLnBrk="0" fontAlgn="auto" latinLnBrk="0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baseline="0" dirty="0">
                <a:latin typeface="+mn-lt"/>
                <a:ea typeface="+mn-ea"/>
                <a:cs typeface="+mn-cs"/>
              </a:rPr>
              <a:t>Interleaved totem-pole PFC 2 x 70 kHz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8622EB6-E96C-F481-4059-314A6E958442}"/>
              </a:ext>
            </a:extLst>
          </p:cNvPr>
          <p:cNvGrpSpPr/>
          <p:nvPr/>
        </p:nvGrpSpPr>
        <p:grpSpPr>
          <a:xfrm>
            <a:off x="272267" y="3993441"/>
            <a:ext cx="7144830" cy="2029969"/>
            <a:chOff x="955110" y="2084454"/>
            <a:chExt cx="7144830" cy="175377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2961759-B04A-2CA1-BFBA-7F3A86ACD36B}"/>
                </a:ext>
              </a:extLst>
            </p:cNvPr>
            <p:cNvGrpSpPr/>
            <p:nvPr/>
          </p:nvGrpSpPr>
          <p:grpSpPr>
            <a:xfrm>
              <a:off x="955110" y="2084454"/>
              <a:ext cx="7144830" cy="1753775"/>
              <a:chOff x="423248" y="2589625"/>
              <a:chExt cx="8565985" cy="194729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CFD5947-727D-A267-3E28-81BCAD458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248" y="3002359"/>
                <a:ext cx="8523650" cy="1534559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C1B1B9B-25C3-F936-17D3-7FD90255BD4D}"/>
                  </a:ext>
                </a:extLst>
              </p:cNvPr>
              <p:cNvSpPr/>
              <p:nvPr/>
            </p:nvSpPr>
            <p:spPr bwMode="auto">
              <a:xfrm>
                <a:off x="8328341" y="2681189"/>
                <a:ext cx="495338" cy="218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54000" tIns="54000" rIns="54000" bIns="54000"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endParaRPr lang="en-US" sz="1050" dirty="0">
                  <a:latin typeface="+mn-lt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55" name="TextBox 338">
                <a:extLst>
                  <a:ext uri="{FF2B5EF4-FFF2-40B4-BE49-F238E27FC236}">
                    <a16:creationId xmlns:a16="http://schemas.microsoft.com/office/drawing/2014/main" id="{153E6B2E-A115-D2D9-9E9F-B8FBE4948C67}"/>
                  </a:ext>
                </a:extLst>
              </p:cNvPr>
              <p:cNvSpPr txBox="1"/>
              <p:nvPr/>
            </p:nvSpPr>
            <p:spPr bwMode="auto">
              <a:xfrm>
                <a:off x="1310235" y="2589625"/>
                <a:ext cx="2016203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R="0" defTabSz="914400" eaLnBrk="0" fontAlgn="auto" latinLnBrk="0" hangingPunct="0">
                  <a:spcBef>
                    <a:spcPts val="0"/>
                  </a:spcBef>
                  <a:spcAft>
                    <a:spcPts val="300"/>
                  </a:spcAft>
                  <a:buClr>
                    <a:schemeClr val="accent1"/>
                  </a:buClr>
                  <a:buSzTx/>
                  <a:tabLst/>
                </a:pPr>
                <a:endParaRPr lang="en-US" sz="1000" b="1" kern="0" dirty="0">
                  <a:solidFill>
                    <a:srgbClr val="0A827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58" name="TextBox 340">
                <a:extLst>
                  <a:ext uri="{FF2B5EF4-FFF2-40B4-BE49-F238E27FC236}">
                    <a16:creationId xmlns:a16="http://schemas.microsoft.com/office/drawing/2014/main" id="{A5796553-4E27-DC07-811F-F091A4E45800}"/>
                  </a:ext>
                </a:extLst>
              </p:cNvPr>
              <p:cNvSpPr txBox="1"/>
              <p:nvPr/>
            </p:nvSpPr>
            <p:spPr bwMode="auto">
              <a:xfrm>
                <a:off x="3727847" y="2637694"/>
                <a:ext cx="1202560" cy="273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R="0" defTabSz="914400" eaLnBrk="0" fontAlgn="auto" latinLnBrk="0" hangingPunct="0">
                  <a:spcBef>
                    <a:spcPts val="0"/>
                  </a:spcBef>
                  <a:spcAft>
                    <a:spcPts val="200"/>
                  </a:spcAft>
                  <a:buClr>
                    <a:schemeClr val="accent1"/>
                  </a:buClr>
                  <a:buSzTx/>
                  <a:tabLst/>
                </a:pPr>
                <a:r>
                  <a:rPr lang="en-US" sz="800" b="1" kern="0" dirty="0">
                    <a:solidFill>
                      <a:schemeClr val="tx2"/>
                    </a:solidFill>
                    <a:latin typeface="Arial" panose="020B0604020202020204" pitchFamily="34" charset="0"/>
                    <a:ea typeface="Verdana" pitchFamily="34" charset="0"/>
                    <a:cs typeface="Verdana" pitchFamily="34" charset="0"/>
                  </a:rPr>
                  <a:t>Hold-up time extension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448A0E9-7DFF-F8B4-1046-445AE50C29A4}"/>
                  </a:ext>
                </a:extLst>
              </p:cNvPr>
              <p:cNvSpPr/>
              <p:nvPr/>
            </p:nvSpPr>
            <p:spPr bwMode="auto">
              <a:xfrm>
                <a:off x="3686767" y="2904683"/>
                <a:ext cx="855512" cy="16133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square" lIns="72000" tIns="72000" rIns="72000" bIns="72000"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defTabSz="576000" eaLnBrk="0" hangingPunct="0">
                  <a:lnSpc>
                    <a:spcPct val="120000"/>
                  </a:lnSpc>
                </a:pPr>
                <a:endParaRPr lang="en-US" sz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TextBox 347">
                <a:extLst>
                  <a:ext uri="{FF2B5EF4-FFF2-40B4-BE49-F238E27FC236}">
                    <a16:creationId xmlns:a16="http://schemas.microsoft.com/office/drawing/2014/main" id="{5CAFA928-CBB1-19B4-2BB4-549136EFF195}"/>
                  </a:ext>
                </a:extLst>
              </p:cNvPr>
              <p:cNvSpPr txBox="1"/>
              <p:nvPr/>
            </p:nvSpPr>
            <p:spPr bwMode="auto">
              <a:xfrm>
                <a:off x="8638434" y="2908938"/>
                <a:ext cx="350799" cy="2048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1100" b="1" kern="0" baseline="0" dirty="0">
                    <a:latin typeface="+mn-lt"/>
                    <a:ea typeface="+mn-ea"/>
                    <a:cs typeface="+mn-cs"/>
                  </a:rPr>
                  <a:t>50 V</a:t>
                </a:r>
              </a:p>
            </p:txBody>
          </p:sp>
          <p:sp>
            <p:nvSpPr>
              <p:cNvPr id="64" name="TextBox 348">
                <a:extLst>
                  <a:ext uri="{FF2B5EF4-FFF2-40B4-BE49-F238E27FC236}">
                    <a16:creationId xmlns:a16="http://schemas.microsoft.com/office/drawing/2014/main" id="{23B6C71C-EB0E-ED45-A561-CBCAF0579185}"/>
                  </a:ext>
                </a:extLst>
              </p:cNvPr>
              <p:cNvSpPr txBox="1"/>
              <p:nvPr/>
            </p:nvSpPr>
            <p:spPr bwMode="auto">
              <a:xfrm>
                <a:off x="4577339" y="2956664"/>
                <a:ext cx="565466" cy="20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1100" b="1" kern="0" dirty="0">
                    <a:latin typeface="+mn-lt"/>
                  </a:rPr>
                  <a:t>400 </a:t>
                </a:r>
                <a:r>
                  <a:rPr lang="en-US" sz="1100" b="1" kern="0" baseline="0" dirty="0">
                    <a:latin typeface="+mn-lt"/>
                    <a:ea typeface="+mn-ea"/>
                    <a:cs typeface="+mn-cs"/>
                  </a:rPr>
                  <a:t>V</a:t>
                </a:r>
              </a:p>
            </p:txBody>
          </p:sp>
          <p:sp>
            <p:nvSpPr>
              <p:cNvPr id="65" name="TextBox 349">
                <a:extLst>
                  <a:ext uri="{FF2B5EF4-FFF2-40B4-BE49-F238E27FC236}">
                    <a16:creationId xmlns:a16="http://schemas.microsoft.com/office/drawing/2014/main" id="{46F080FE-2276-C3A1-AF3F-E2CFEE0C2C5F}"/>
                  </a:ext>
                </a:extLst>
              </p:cNvPr>
              <p:cNvSpPr txBox="1"/>
              <p:nvPr/>
            </p:nvSpPr>
            <p:spPr bwMode="auto">
              <a:xfrm>
                <a:off x="423248" y="3267523"/>
                <a:ext cx="795659" cy="20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14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R="0" algn="l" defTabSz="57600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</a:pPr>
                <a:r>
                  <a:rPr lang="en-US" sz="1100" b="1" kern="0" dirty="0">
                    <a:latin typeface="+mn-lt"/>
                  </a:rPr>
                  <a:t>230 V</a:t>
                </a:r>
                <a:r>
                  <a:rPr lang="en-US" sz="1100" b="1" kern="0" baseline="-25000" dirty="0">
                    <a:latin typeface="+mn-lt"/>
                  </a:rPr>
                  <a:t>AC</a:t>
                </a:r>
                <a:endParaRPr lang="en-US" sz="1100" b="1" kern="0" baseline="-25000" dirty="0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A79D750-D0F3-3D1C-6E9F-F8F5784D75A3}"/>
                </a:ext>
              </a:extLst>
            </p:cNvPr>
            <p:cNvSpPr/>
            <p:nvPr/>
          </p:nvSpPr>
          <p:spPr bwMode="auto">
            <a:xfrm>
              <a:off x="5593080" y="3733800"/>
              <a:ext cx="627719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B281FA3-9D46-7983-C054-E71CA081F7C5}"/>
                </a:ext>
              </a:extLst>
            </p:cNvPr>
            <p:cNvSpPr/>
            <p:nvPr/>
          </p:nvSpPr>
          <p:spPr bwMode="auto">
            <a:xfrm>
              <a:off x="5593079" y="2569719"/>
              <a:ext cx="627719" cy="45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1" name="Content Placeholder 1">
            <a:extLst>
              <a:ext uri="{FF2B5EF4-FFF2-40B4-BE49-F238E27FC236}">
                <a16:creationId xmlns:a16="http://schemas.microsoft.com/office/drawing/2014/main" id="{3DD595B1-09F8-7D2A-BD99-5CDEB5B7AA06}"/>
              </a:ext>
            </a:extLst>
          </p:cNvPr>
          <p:cNvSpPr txBox="1">
            <a:spLocks/>
          </p:cNvSpPr>
          <p:nvPr/>
        </p:nvSpPr>
        <p:spPr>
          <a:xfrm>
            <a:off x="8309498" y="2626231"/>
            <a:ext cx="3627600" cy="720001"/>
          </a:xfrm>
          <a:prstGeom prst="rect">
            <a:avLst/>
          </a:prstGeom>
        </p:spPr>
        <p:txBody>
          <a:bodyPr/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1008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kern="0" dirty="0"/>
              <a:t>3 kW CRPS PSU (3+3 redundancy)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AD31107-CFC4-10D8-C6C5-78D6C3C9C1C2}"/>
              </a:ext>
            </a:extLst>
          </p:cNvPr>
          <p:cNvGrpSpPr/>
          <p:nvPr/>
        </p:nvGrpSpPr>
        <p:grpSpPr>
          <a:xfrm>
            <a:off x="8339358" y="2969073"/>
            <a:ext cx="3425462" cy="3124200"/>
            <a:chOff x="8235697" y="3294496"/>
            <a:chExt cx="3425462" cy="31242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E0A4119-3682-AC46-5431-AA7F2FC7B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35697" y="3294496"/>
              <a:ext cx="3425462" cy="3124200"/>
            </a:xfrm>
            <a:prstGeom prst="rect">
              <a:avLst/>
            </a:prstGeom>
          </p:spPr>
        </p:pic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CC6EDE10-F9EC-BD06-495C-5D8C683AB800}"/>
                </a:ext>
              </a:extLst>
            </p:cNvPr>
            <p:cNvSpPr/>
            <p:nvPr/>
          </p:nvSpPr>
          <p:spPr bwMode="auto">
            <a:xfrm>
              <a:off x="8235697" y="4553635"/>
              <a:ext cx="704942" cy="1143000"/>
            </a:xfrm>
            <a:prstGeom prst="roundRect">
              <a:avLst/>
            </a:prstGeom>
            <a:noFill/>
            <a:ln w="57150" cap="flat" cmpd="sng" algn="ctr">
              <a:solidFill>
                <a:schemeClr val="tx2"/>
              </a:solidFill>
              <a:prstDash val="sysDash"/>
              <a:miter lim="800000"/>
              <a:headEnd type="none" w="med" len="med"/>
              <a:tailEnd type="none" w="med" len="med"/>
            </a:ln>
          </p:spPr>
          <p:txBody>
            <a:bodyPr wrap="square" lIns="72000" tIns="72000" rIns="72000" bIns="72000" rtlCol="0" anchor="ctr"/>
            <a:lstStyle/>
            <a:p>
              <a:pPr algn="ctr" defTabSz="576000" eaLnBrk="0" hangingPunct="0">
                <a:lnSpc>
                  <a:spcPct val="120000"/>
                </a:lnSpc>
              </a:pPr>
              <a:endParaRPr lang="en-US" sz="1600" baseline="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401A28A-D673-2EB9-29C8-F61581DEB07C}"/>
              </a:ext>
            </a:extLst>
          </p:cNvPr>
          <p:cNvSpPr/>
          <p:nvPr/>
        </p:nvSpPr>
        <p:spPr bwMode="auto">
          <a:xfrm>
            <a:off x="11076461" y="4390072"/>
            <a:ext cx="704942" cy="1151905"/>
          </a:xfrm>
          <a:prstGeom prst="roundRect">
            <a:avLst/>
          </a:prstGeom>
          <a:noFill/>
          <a:ln w="57150" cap="flat" cmpd="sng" algn="ctr">
            <a:solidFill>
              <a:schemeClr val="tx2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wrap="square" lIns="72000" tIns="72000" rIns="72000" bIns="72000" rtlCol="0" anchor="ctr"/>
          <a:lstStyle/>
          <a:p>
            <a:pPr algn="ctr" defTabSz="576000" eaLnBrk="0" hangingPunct="0">
              <a:lnSpc>
                <a:spcPct val="120000"/>
              </a:lnSpc>
            </a:pPr>
            <a:endParaRPr lang="en-US" sz="16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6" name="Content Placeholder 5">
            <a:extLst>
              <a:ext uri="{FF2B5EF4-FFF2-40B4-BE49-F238E27FC236}">
                <a16:creationId xmlns:a16="http://schemas.microsoft.com/office/drawing/2014/main" id="{99B521B2-CEFA-22CF-578F-91C14921E3E9}"/>
              </a:ext>
            </a:extLst>
          </p:cNvPr>
          <p:cNvSpPr txBox="1">
            <a:spLocks/>
          </p:cNvSpPr>
          <p:nvPr/>
        </p:nvSpPr>
        <p:spPr>
          <a:xfrm>
            <a:off x="8349351" y="6031613"/>
            <a:ext cx="2475129" cy="2482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252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756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3pPr>
            <a:lvl4pPr marL="1008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4pPr>
            <a:lvl5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5pPr>
            <a:lvl6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 baseline="0">
                <a:solidFill>
                  <a:schemeClr val="tx1"/>
                </a:solidFill>
                <a:latin typeface="+mn-lt"/>
                <a:cs typeface="+mn-cs"/>
              </a:defRPr>
            </a:lvl6pPr>
            <a:lvl7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1260000" indent="-252000" algn="l" defTabSz="576000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5760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A827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cs typeface="Arial"/>
              </a:rPr>
              <a:t>Source: </a:t>
            </a: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OCP Global Summit, </a:t>
            </a:r>
            <a:r>
              <a:rPr kumimoji="0" lang="en-US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October 2024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C3198A2-5500-62A5-561D-6FB21589EB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6821" y="1458057"/>
            <a:ext cx="800748" cy="93929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344DD07-59E4-4A54-01DF-6A5B71D58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0260" y="1082284"/>
            <a:ext cx="2930545" cy="1357354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E40EA49-53FD-D76E-EC69-0DCF2685618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5359" y="1398790"/>
            <a:ext cx="3708103" cy="95579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t"/>
          <a:lstStyle/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3 - 3.2 kW / 12 V </a:t>
            </a:r>
          </a:p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73 x 40 x 185 mm</a:t>
            </a:r>
          </a:p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~100 W/inch</a:t>
            </a:r>
            <a:r>
              <a:rPr kumimoji="0" lang="en-US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 &amp; 96% efficiency</a:t>
            </a:r>
          </a:p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CoolGaN</a:t>
            </a:r>
            <a:r>
              <a:rPr kumimoji="0" lang="en-US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 Transistors in PFC and LLC</a:t>
            </a: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lang="en-US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algn="ctr" defTabSz="914377">
              <a:spcBef>
                <a:spcPts val="300"/>
              </a:spcBef>
              <a:buClr>
                <a:schemeClr val="tx1"/>
              </a:buClr>
            </a:pPr>
            <a:endParaRPr lang="en-US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90" name="Rectangle 94">
            <a:extLst>
              <a:ext uri="{FF2B5EF4-FFF2-40B4-BE49-F238E27FC236}">
                <a16:creationId xmlns:a16="http://schemas.microsoft.com/office/drawing/2014/main" id="{4B9495B2-C97B-2499-52C2-E1E9006ED59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2826" y="1050237"/>
            <a:ext cx="2933692" cy="3218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dk2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dk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eaLnBrk="0" hangingPunct="0"/>
            <a:r>
              <a:rPr lang="en-US" sz="1600" b="1" u="sng" dirty="0">
                <a:solidFill>
                  <a:schemeClr val="tx2"/>
                </a:solidFill>
                <a:latin typeface="Arial"/>
                <a:ea typeface="Verdana" pitchFamily="34" charset="0"/>
                <a:cs typeface="Arial" panose="020B0604020202020204" pitchFamily="34" charset="0"/>
              </a:rPr>
              <a:t>Current generation PSU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1915125-0513-D9AA-B79F-A5AE2C3253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106153" y="1398791"/>
            <a:ext cx="3857447" cy="955792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t"/>
          <a:lstStyle/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3.6 - 4 kW / 12 V </a:t>
            </a:r>
          </a:p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73 x 40 x 185 mm </a:t>
            </a:r>
          </a:p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&gt;120 W/inch</a:t>
            </a:r>
            <a:r>
              <a:rPr kumimoji="0" lang="en-US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3 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&amp; 96% efficiency</a:t>
            </a:r>
          </a:p>
          <a:p>
            <a:pPr marL="285750" indent="-285750" defTabSz="914377">
              <a:spcBef>
                <a:spcPts val="300"/>
              </a:spcBef>
              <a:buClr>
                <a:srgbClr val="0A8276"/>
              </a:buClr>
              <a:buFont typeface="Arial" panose="020B0604020202020204" pitchFamily="34" charset="0"/>
              <a:buChar char="–"/>
            </a:pP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 CoolGaN</a:t>
            </a:r>
            <a:r>
              <a:rPr kumimoji="0" lang="en-US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Transistors in </a:t>
            </a:r>
            <a:r>
              <a:rPr kumimoji="0" lang="en-US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</a:rPr>
              <a:t>PFC and LLC</a:t>
            </a: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defTabSz="914377">
              <a:spcBef>
                <a:spcPts val="300"/>
              </a:spcBef>
              <a:buClr>
                <a:schemeClr val="tx1"/>
              </a:buClr>
            </a:pPr>
            <a:endParaRPr kumimoji="0" lang="en-US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ctr"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algn="ctr"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  <a:p>
            <a:pPr algn="ctr" defTabSz="914377">
              <a:spcBef>
                <a:spcPts val="300"/>
              </a:spcBef>
              <a:buClr>
                <a:schemeClr val="tx1"/>
              </a:buClr>
            </a:pPr>
            <a:endParaRPr lang="en-GB" i="1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92" name="Rectangle 94">
            <a:extLst>
              <a:ext uri="{FF2B5EF4-FFF2-40B4-BE49-F238E27FC236}">
                <a16:creationId xmlns:a16="http://schemas.microsoft.com/office/drawing/2014/main" id="{C90256E2-FDEF-7736-4E45-4ADFE809106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06154" y="1050238"/>
            <a:ext cx="2879584" cy="3278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dk2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dk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eaLnBrk="0" hangingPunct="0"/>
            <a:r>
              <a:rPr lang="en-US" sz="1600" b="1" u="sng" dirty="0">
                <a:solidFill>
                  <a:schemeClr val="tx2"/>
                </a:solidFill>
                <a:latin typeface="Arial"/>
                <a:ea typeface="Verdana" pitchFamily="34" charset="0"/>
                <a:cs typeface="Arial" panose="020B0604020202020204" pitchFamily="34" charset="0"/>
              </a:rPr>
              <a:t>Next generation PSU 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4E913C4-DB48-4B7B-B575-B19CB251F938}"/>
              </a:ext>
            </a:extLst>
          </p:cNvPr>
          <p:cNvSpPr/>
          <p:nvPr/>
        </p:nvSpPr>
        <p:spPr>
          <a:xfrm>
            <a:off x="1478447" y="3823535"/>
            <a:ext cx="508127" cy="503220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</p:txBody>
      </p:sp>
      <p:sp>
        <p:nvSpPr>
          <p:cNvPr id="36" name="TextBox 348">
            <a:extLst>
              <a:ext uri="{FF2B5EF4-FFF2-40B4-BE49-F238E27FC236}">
                <a16:creationId xmlns:a16="http://schemas.microsoft.com/office/drawing/2014/main" id="{5B489CD7-6301-4561-91F4-3BC525FBCFA6}"/>
              </a:ext>
            </a:extLst>
          </p:cNvPr>
          <p:cNvSpPr txBox="1"/>
          <p:nvPr/>
        </p:nvSpPr>
        <p:spPr bwMode="auto">
          <a:xfrm>
            <a:off x="1526370" y="4352375"/>
            <a:ext cx="471651" cy="1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dirty="0">
                <a:latin typeface="+mn-lt"/>
              </a:rPr>
              <a:t>650 </a:t>
            </a:r>
            <a:r>
              <a:rPr lang="en-US" sz="1100" b="1" kern="0" baseline="0" dirty="0">
                <a:latin typeface="+mn-lt"/>
                <a:ea typeface="+mn-ea"/>
                <a:cs typeface="+mn-cs"/>
              </a:rPr>
              <a:t>V</a:t>
            </a:r>
          </a:p>
        </p:txBody>
      </p:sp>
      <p:sp>
        <p:nvSpPr>
          <p:cNvPr id="37" name="TextBox 348">
            <a:extLst>
              <a:ext uri="{FF2B5EF4-FFF2-40B4-BE49-F238E27FC236}">
                <a16:creationId xmlns:a16="http://schemas.microsoft.com/office/drawing/2014/main" id="{4558AA5C-8113-43A7-96F5-F239E12250C2}"/>
              </a:ext>
            </a:extLst>
          </p:cNvPr>
          <p:cNvSpPr txBox="1"/>
          <p:nvPr/>
        </p:nvSpPr>
        <p:spPr bwMode="auto">
          <a:xfrm>
            <a:off x="4398041" y="4370654"/>
            <a:ext cx="471651" cy="1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dirty="0">
                <a:latin typeface="+mn-lt"/>
              </a:rPr>
              <a:t>650 </a:t>
            </a:r>
            <a:r>
              <a:rPr lang="en-US" sz="1100" b="1" kern="0" baseline="0" dirty="0">
                <a:latin typeface="+mn-lt"/>
                <a:ea typeface="+mn-ea"/>
                <a:cs typeface="+mn-cs"/>
              </a:rPr>
              <a:t>V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47B5BEE-910B-470B-99E2-B560F7B3DE55}"/>
              </a:ext>
            </a:extLst>
          </p:cNvPr>
          <p:cNvSpPr/>
          <p:nvPr/>
        </p:nvSpPr>
        <p:spPr>
          <a:xfrm>
            <a:off x="4329832" y="3850525"/>
            <a:ext cx="508127" cy="503220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955B48-8313-8A87-2A0C-A220541E94A3}"/>
              </a:ext>
            </a:extLst>
          </p:cNvPr>
          <p:cNvCxnSpPr>
            <a:cxnSpLocks/>
          </p:cNvCxnSpPr>
          <p:nvPr/>
        </p:nvCxnSpPr>
        <p:spPr>
          <a:xfrm>
            <a:off x="294042" y="2444589"/>
            <a:ext cx="7669558" cy="0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4">
            <a:extLst>
              <a:ext uri="{FF2B5EF4-FFF2-40B4-BE49-F238E27FC236}">
                <a16:creationId xmlns:a16="http://schemas.microsoft.com/office/drawing/2014/main" id="{B6D6CF71-8F8F-4CAE-E2F4-F302D4D472E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59590" y="2440866"/>
            <a:ext cx="2933692" cy="3218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dk2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dk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 eaLnBrk="0" hangingPunct="0"/>
            <a:r>
              <a:rPr lang="en-US" sz="1600" b="1" u="sng" dirty="0">
                <a:solidFill>
                  <a:schemeClr val="tx2"/>
                </a:solidFill>
                <a:latin typeface="Arial"/>
                <a:ea typeface="Verdana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40" name="TextBox 348">
            <a:extLst>
              <a:ext uri="{FF2B5EF4-FFF2-40B4-BE49-F238E27FC236}">
                <a16:creationId xmlns:a16="http://schemas.microsoft.com/office/drawing/2014/main" id="{EAFBCC91-31AB-4DD1-AE75-A1BCF6689BC2}"/>
              </a:ext>
            </a:extLst>
          </p:cNvPr>
          <p:cNvSpPr txBox="1"/>
          <p:nvPr/>
        </p:nvSpPr>
        <p:spPr bwMode="auto">
          <a:xfrm>
            <a:off x="5697665" y="4388708"/>
            <a:ext cx="441913" cy="1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R="0" algn="l" defTabSz="5760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tabLst/>
            </a:pPr>
            <a:r>
              <a:rPr lang="en-US" sz="1100" b="1" kern="0" dirty="0">
                <a:latin typeface="+mn-lt"/>
              </a:rPr>
              <a:t>80 </a:t>
            </a:r>
            <a:r>
              <a:rPr lang="en-US" sz="1100" b="1" kern="0" baseline="0" dirty="0">
                <a:latin typeface="+mn-lt"/>
                <a:ea typeface="+mn-ea"/>
                <a:cs typeface="+mn-cs"/>
              </a:rPr>
              <a:t>V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C13AFB1-FB8B-45B2-BEA6-F36AC170D30A}"/>
              </a:ext>
            </a:extLst>
          </p:cNvPr>
          <p:cNvSpPr/>
          <p:nvPr/>
        </p:nvSpPr>
        <p:spPr>
          <a:xfrm>
            <a:off x="5597841" y="3852644"/>
            <a:ext cx="508127" cy="503220"/>
          </a:xfrm>
          <a:prstGeom prst="ellipse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</a:p>
        </p:txBody>
      </p:sp>
      <p:sp>
        <p:nvSpPr>
          <p:cNvPr id="42" name="Pentagon 58">
            <a:extLst>
              <a:ext uri="{FF2B5EF4-FFF2-40B4-BE49-F238E27FC236}">
                <a16:creationId xmlns:a16="http://schemas.microsoft.com/office/drawing/2014/main" id="{045218BD-8254-448D-BAAB-B5E0166071D8}"/>
              </a:ext>
            </a:extLst>
          </p:cNvPr>
          <p:cNvSpPr/>
          <p:nvPr/>
        </p:nvSpPr>
        <p:spPr bwMode="auto">
          <a:xfrm>
            <a:off x="146285" y="6021007"/>
            <a:ext cx="8020795" cy="547690"/>
          </a:xfrm>
          <a:prstGeom prst="homePlate">
            <a:avLst/>
          </a:prstGeom>
          <a:solidFill>
            <a:schemeClr val="tx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72000" rIns="72000" bIns="72000" rtlCol="0" anchor="ctr"/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CoolGaN™ enables power density &gt;120 W/in</a:t>
            </a:r>
            <a:r>
              <a:rPr lang="en-US" sz="1800" b="1" baseline="30000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3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and efficiency &gt;96% in next generation power supplies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50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CLMASTER" val="0"/>
  <p:tag name="SLIDESPERROW" val="4"/>
  <p:tag name="THUMBWIDTH" val="220"/>
  <p:tag name="INFINEON_CATEGORY" val="{&quot;CategoryList&quot;:[],&quot;CategoryDictionary&quot;:{}}"/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0GBAEGmsRCrWeMKWDzcgcEAAAAAAADAAAAAAADAAAAAwADAAIA////////BQAAAAMAEAAL1tOUau8zpU2NYkRIb9lDWQQAAAABAAMAAAACAAMAAAAEAAMAAAAAAAMAAAAEAAQAAgD///////8FAAAABAAQAAtU0aCsIfNqT7UjuaR5MIJh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+DAIMAAAAFX2lkABAAAAAEXQYEAQaaxEKtZ4wpYPNyBwNEYXRhABsAAAAETGlua2VkU2hhcGVEYXRhAAUAAAAAAAJOYW1lABkAAABMaW5rZWRTaGFwZXNEYXRhUHJvcGVydHkAEFZlcnNpb24AAAAAAAlMYXN0V3JpdGUAQe86A4IBAAAAAQD/////gwCDAAAABV9pZAAQAAAABNbTlGrvM6VNjWJESG/ZQ1kDRGF0YQAbAAAABExpbmtlZFNoYXBlRGF0YQAFAAAAAAACTmFtZQAZAAAATGlua2VkU2hhcGVzRGF0YVByb3BlcnR5ABBWZXJzaW9uAAEAAAAJTGFzdFdyaXRlAPjPZFaOAQAAAAIA/////8YAxgAAAAVfaWQAEAAAAARU0aCsIfNqT7UjuaR5MIJhA0RhdGEAUwAAAAhQcmVzZW50YXRpb25TY2FubmVkRm9yTGlua2VkU2hhcGVzAAECTnVtYmVyRm9ybWF0U2VwYXJhdG9yTW9kZQAKAAAAQXV0b21hdGljAAACTmFtZQAkAAAATGlua2VkU2hhcGVQcmVzZW50YXRpb25TZXR0aW5nc0RhdGEAEFZlcnNpb24AAAAAAAlMYXN0V3JpdGUAWe86A4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VCwAAAAAAAAAAAAAgAf///////////////wAAAP////////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GgAGTGlua2VkU2hhcGVzRGF0YVByb3BlcnR5XzAEAAAAAAAFAAAABAAFAAAAAwADAAIBAwAAAAMA////////GgAGTGlua2VkU2hhcGVzRGF0YVByb3BlcnR5XzEEAAAAAQAFAAAAAgAFAAAAAQAFAAAABAD///////8EAAIBAwAAAAQA////////JQAGTGlua2VkU2hhcGVQcmVzZW50YXRpb25TZXR0aW5nc0RhdGFfMAQAAAACAAUAAAAAAAUAAAACAAUAAAAAAAUAAAAD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464432312502879"/>
  <p:tag name="EMPOWERCHARTSPROPERTIES_A_LENGTH" val="24576"/>
  <p:tag name="MIO_PRESENTATION_LANGUAGE" val="10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9039aebd-ffcf-4f2a-ba40-ff52003449e7"/>
  <p:tag name="MIO_UPDATE" val="True"/>
  <p:tag name="MIO_VERSION" val="05.03.2023 11:19:10"/>
  <p:tag name="MIO_DBID" val="FDE84254-54DB-49E3-9A0E-CDE72035D530"/>
  <p:tag name="MIO_LASTDOWNLOADED" val="05.11.2024 11:20:44.700"/>
  <p:tag name="MIO_OBJECTNAME" val="Web"/>
  <p:tag name="MIO_CONTENTTAG" val="Eo8aF8IMekW6ALAKr2ztFN3D8LJB1HxCt+HhRlGmv4Y="/>
  <p:tag name="MIO_LASTEDITORNAME" val="Verena Kohl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9039aebd-ffcf-4f2a-ba40-ff52003449e7"/>
  <p:tag name="MIO_UPDATE" val="True"/>
  <p:tag name="MIO_VERSION" val="05.03.2023 11:19:10"/>
  <p:tag name="MIO_DBID" val="FDE84254-54DB-49E3-9A0E-CDE72035D530"/>
  <p:tag name="MIO_LASTDOWNLOADED" val="05.11.2024 11:20:44.700"/>
  <p:tag name="MIO_OBJECTNAME" val="Web"/>
  <p:tag name="MIO_CONTENTTAG" val="Eo8aF8IMekW6ALAKr2ztFN3D8LJB1HxCt+HhRlGmv4Y="/>
  <p:tag name="MIO_LASTEDITORNAME" val="Verena Kohl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fa6463a-692a-4976-9543-d330499a8049"/>
  <p:tag name="MIO_GUID" val="9039aebd-ffcf-4f2a-ba40-ff52003449e7"/>
  <p:tag name="MIO_UPDATE" val="True"/>
  <p:tag name="MIO_VERSION" val="05.03.2023 11:19:10"/>
  <p:tag name="MIO_DBID" val="FDE84254-54DB-49E3-9A0E-CDE72035D530"/>
  <p:tag name="MIO_LASTDOWNLOADED" val="05.11.2024 11:20:44.700"/>
  <p:tag name="MIO_OBJECTNAME" val="Web"/>
  <p:tag name="MIO_CONTENTTAG" val="Eo8aF8IMekW6ALAKr2ztFN3D8LJB1HxCt+HhRlGmv4Y="/>
  <p:tag name="MIO_LASTEDITORNAME" val="Verena Kohl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4"/>
  <p:tag name="MIO_AGENDA_ELEMENTNAME" val="System-level key takeaways"/>
  <p:tag name="MIO_AGENDA_EXPLICIT_ITEM_LEVEL_TAG" val="0"/>
  <p:tag name="MIO_AGENDA_NUMBER_STRING_TAG" val="4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885e9195-b26f-4c38-960a-4e778130288f"/>
  <p:tag name="MIO_VERSION" val="31.12.9999 23:59:59"/>
  <p:tag name="MIO_DBID" val="FDE84254-54DB-49E3-9A0E-CDE72035D530"/>
  <p:tag name="MIO_LASTDOWNLOADED" val="24.03.2025 08:31:06.516"/>
  <p:tag name="MIO_UPDATE" val="Fals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5"/>
  <p:tag name="MIO_AGENDA_ELEMENTNAME" val="High voltage CoolGaN™ (650 - 700 V)"/>
  <p:tag name="MIO_AGENDA_EXPLICIT_ITEM_LEVEL_TAG" val="0"/>
  <p:tag name="MIO_AGENDA_NUMBER_STRING_TAG" val="5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33bef227-bf88-448f-a714-99afc2347775"/>
  <p:tag name="MIO_VERSION" val="31.12.9999 23:59:59"/>
  <p:tag name="MIO_DBID" val="FDE84254-54DB-49E3-9A0E-CDE72035D530"/>
  <p:tag name="MIO_LASTDOWNLOADED" val="24.03.2025 08:31:08.478"/>
  <p:tag name="MIO_UPDATE" val="False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5_1"/>
  <p:tag name="MIO_AGENDA_ELEMENTNAME" val="Technology overview &amp; power device comparison"/>
  <p:tag name="MIO_AGENDA_EXPLICIT_ITEM_LEVEL_TAG" val="1"/>
  <p:tag name="MIO_AGENDA_NUMBER_STRING_TAG" val="5.1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0ab83c1d-a45d-4341-a419-d1dceafe30b5"/>
  <p:tag name="MIO_VERSION" val="31.12.9999 23:59:59"/>
  <p:tag name="MIO_DBID" val="FDE84254-54DB-49E3-9A0E-CDE72035D530"/>
  <p:tag name="MIO_LASTDOWNLOADED" val="24.03.2025 08:31:10.103"/>
  <p:tag name="MIO_UPDATE" val="Fals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NUMBER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PAGENUMB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ELECTION_PROXY" val="7fffff0a-002b-0000-2408-045e00000000"/>
  <p:tag name="MIO_SKIP_CDCHECK" val="true"/>
  <p:tag name="EMPOWER_OVERLAY_IGNORE" val="Yes please.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ELECTION_PROXY" val="7fffff0a-0028-0000-2408-045e00000000"/>
  <p:tag name="MIO_SKIP_CDCHECK" val="true"/>
  <p:tag name="EMPOWER_OVERLAY_IGNORE" val="Yes please.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  <p:tag name="EMPOWER_OVERLAY_IGNORE" val="Yes please."/>
  <p:tag name="MIO_SELECTION_PROXY" val="7fffff0a-001f-0000-2408-045e00000000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  <p:tag name="EMPOWER_OVERLAY_IGNORE" val="Yes please."/>
  <p:tag name="MIO_SELECTION_PROXY" val="00000102-001f-0000-78d0-4c0700000000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kgsAAAAAAAAAAAAAIAD///////////////8AAAD////////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+x70z+6Ld5NgoCsm9nLmg8EAAAAAAADAAAAAAADAAAABAADAAAAAAADAAAABAADAAAAAAADAAAABAADAAAAAAADAAAABAADAAAAAAADAAAABAADAAAAAAADAAAABAADAAIA////////BQAAAAMAEAALLPqzxJC80kWvH3o2TkgANAQAAAABAAMAAAAEAAMAAAABAAMAAAAEAP///////wQABgD///////8FAAAABAAQAAvsuiyJ3dSvQakI9SqqXlPiBAAAAAIAAwAAAAIAAwAAAAMAAwAAAAIAAwAAAAMAAwAAAAIA////////AwAAAAIA////////AwAAAAI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7HvTP7ot3k2CgKyb2cuaDwREYXRhAAUAAAAAAk5hbWUADQAAAExpbmtEYXRhTGlzdAAQVmVyc2lvbgAAAAAACUxhc3RXcml0ZQBXZHHXkgEAAAABAP////9hAGEAAAAFX2lkABAAAAAELPqzxJC80kWvH3o2TkgANAREYXRhAAUAAAAAAk5hbWUADQAAAExpbmtEYXRhTGlzdAAQVmVyc2lvbgABAAAACUxhc3RXcml0ZQBYZHHXkgEAAAACAP////9wAHAAAAAFX2lkABAAAAAE7Losid3Ur0GpCPUqql5T4gNEYXRhABYAAAACUGVyc29uYWxJZAABAAAAAAACTmFtZQALAAAAUGVyc29uYWxJZAAQVmVyc2lvbgAAAAAACUxhc3RXcml0ZQBoZHHX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AFAAAAAwAFAAAAAAD///////8FAAAAAAD///////8FAAAAAAD///////8FAAAAAAD///////8DAAIBAwAAAAMA////////DgAGTGlua0RhdGFMaXN0XzEEAAAAAQAFAAAAAgAFAAAABAAFAAAAAgAFAAAABAA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57881857233624"/>
  <p:tag name="EMPOWERCHARTSPROPERTIES_B_LENGTH" val="24576"/>
  <p:tag name="DOWN_MIGRATION_INITIAL_LAYOUT_REQUIRED" val="9.2.99"/>
  <p:tag name="RUNTIME_ID" val="f0f69020-a46c-4045-ab3e-c13c5d13c763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lbZCJtGKZOhIsRe0AF1TcEAAAAAAADAAAAAAADAAAABAADAAEA////////BQAAAAMAEAALgiV1/C4WZkSDDqvduS2WUwQAAAABAAMAAAAEAAMAAAABAAQAAwD///////8FAAAABAAQAAv/xHRAZ3VmQbHiZ5iYSwgSBAAAAAIAAwAAAAI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VtkIm0Ypk6EixF7QAXVNwREYXRhAAUAAAAAAk5hbWUADQAAAExpbmtEYXRhTGlzdAAQVmVyc2lvbgAAAAAACUxhc3RXcml0ZQAwfSDqkQEAAAABAP////9hAGEAAAAFX2lkABAAAAAEgiV1/C4WZkSDDqvduS2WUwREYXRhAAUAAAAAAk5hbWUADQAAAExpbmtEYXRhTGlzdAAQVmVyc2lvbgABAAAACUxhc3RXcml0ZQAwfSDqkQEAAAACAP////9wAHAAAAAFX2lkABAAAAAE/8R0QGd1ZkGx4meYmEsIEgNEYXRhABYAAAACUGVyc29uYWxJZAABAAAAAAACTmFtZQALAAAAUGVyc29uYWxJZAAQVmVyc2lvbgAAAAAACUxhc3RXcml0ZQBD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4721671"/>
  <p:tag name="EMPOWERCHARTSPROPERTIES_B_LENGTH" val="24576"/>
  <p:tag name="DOWN_MIGRATION_INITIAL_LAYOUT_REQUIRED" val="9.2.99"/>
  <p:tag name="RUNTIME_ID" val="c1b48584-dc8b-4268-ac81-03b748001fd6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lbZCJtGKZOhIsRe0AF1TcEAAAAAAADAAAAAAADAAAABAADAAEA////////BQAAAAMAEAALgiV1/C4WZkSDDqvduS2WUwQAAAABAAMAAAAEAAMAAAABAAQAAwD///////8FAAAABAAQAAv/xHRAZ3VmQbHiZ5iYSwgSBAAAAAIAAwAAAAI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VtkIm0Ypk6EixF7QAXVNwREYXRhAAUAAAAAAk5hbWUADQAAAExpbmtEYXRhTGlzdAAQVmVyc2lvbgAAAAAACUxhc3RXcml0ZQAwfSDqkQEAAAABAP////9hAGEAAAAFX2lkABAAAAAEgiV1/C4WZkSDDqvduS2WUwREYXRhAAUAAAAAAk5hbWUADQAAAExpbmtEYXRhTGlzdAAQVmVyc2lvbgABAAAACUxhc3RXcml0ZQAwfSDqkQEAAAACAP////9wAHAAAAAFX2lkABAAAAAE/8R0QGd1ZkGx4meYmEsIEgNEYXRhABYAAAACUGVyc29uYWxJZAABAAAAAAACTmFtZQALAAAAUGVyc29uYWxJZAAQVmVyc2lvbgAAAAAACUxhc3RXcml0ZQBD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4721671"/>
  <p:tag name="EMPOWERCHARTSPROPERTIES_B_LENGTH" val="24576"/>
  <p:tag name="DOWN_MIGRATION_INITIAL_LAYOUT_REQUIRED" val="9.2.99"/>
  <p:tag name="RUNTIME_ID" val="4d7af7cd-0e89-4cc2-912e-c93365186379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618066833299753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7tOQaMazREuZ+6IvnfWr8EAAAAAAADAAAAAAADAAAAAwADAAEA////////BQAAAAMAEAALZYo03KWtfkS0ZtWLgFlQowQAAAABAAMAAAACAAMAAAAEAAQAAgD///////8FAAAABAAQAAuz9nP4T2DmRIQG6wnuxeiABAAAAAIAAwAAAAMAAwAAAAE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3u05BoxrNES5n7oi+d9avwREYXRhAAUAAAAAAk5hbWUADQAAAExpbmtEYXRhTGlzdAAQVmVyc2lvbgAAAAAACUxhc3RXcml0ZQA0fCDqkQEAAAABAP////9hAGEAAAAFX2lkABAAAAAEZYo03KWtfkS0ZtWLgFlQowREYXRhAAUAAAAAAk5hbWUADQAAAExpbmtEYXRhTGlzdAAQVmVyc2lvbgABAAAACUxhc3RXcml0ZQBEfCDqkQEAAAACAP////9wAHAAAAAFX2lkABAAAAAEs/Zz+E9g5kSEBusJ7sXogANEYXRhABYAAAACUGVyc29uYWxJZAABAAAAAAACTmFtZQALAAAAUGVyc29uYWxJZAAQVmVyc2lvbgAAAAAACUxhc3RXcml0ZQDB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QBAwAAAAQA////////DAAGUGVyc29uYWxJZF8wBAAAAAIABQAAAAMABQAAAAEA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DOWN_MIGRATION_INITIAL_LAYOUT_REQUIRED" val="9.2.99"/>
  <p:tag name="RUNTIME_ID" val="98bd5067-0fd5-4a40-80b1-a3653fc29500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5gsAAAAAAAAAAAAAIAD///////////////8AAAD///////////////8DAAAAAgD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wlyqYnIHk9CqBedkN7UV78EAAAAAAADAAAAAAADAAAAAwADAAAAAAADAAAAAwADAAIA////////BQAAAAMAEAALlBQxvH76H06j4QajufqSGAQAAAABAAMAAAACAAMAAAAEAAMAAAACAAMAAAAEAAQAAwD///////8FAAAABAAQAAsTT/3SOHfkQ5jo3CJ9GIftBAAAAAIAAwAAAAMAAwAAAAEAAwAAAAM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CXKpicgeT0KoF52Q3tRXvwREYXRhAAUAAAAAAk5hbWUADQAAAExpbmtEYXRhTGlzdAAQVmVyc2lvbgABAAAACUxhc3RXcml0ZQDRfCDqkQEAAAABAP////9hAGEAAAAFX2lkABAAAAAElBQxvH76H06j4QajufqSGAREYXRhAAUAAAAAAk5hbWUADQAAAExpbmtEYXRhTGlzdAAQVmVyc2lvbgAAAAAACUxhc3RXcml0ZQDRfCDqkQEAAAACAP////9wAHAAAAAFX2lkABAAAAAEE0/90jh35EOY6NwifRiH7QNEYXRhABYAAAACUGVyc29uYWxJZAABAAAAAAACTmFtZQALAAAAUGVyc29uYWxJZAAQVmVyc2lvbgAAAAAACUxhc3RXcml0ZQDh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3932004"/>
  <p:tag name="EMPOWERCHARTSPROPERTIES_B_LENGTH" val="24576"/>
  <p:tag name="DOWN_MIGRATION_INITIAL_LAYOUT_REQUIRED" val="9.2.99"/>
  <p:tag name="RUNTIME_ID" val="5fad2d64-a251-4a8e-907a-6467a19be105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8gsAAAAAAAAAAAAAIAD///////////////8AAAD////////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3f54QZAh5Nr3IQyTqzw8EEAAAAAAADAAAABAADAAAAAwADAAAABAADAAAAAwADAAIA////////BQAAAAMAEAALAijOkuTl1Em9WFQUwWPU7QQAAAABAAMAAAACAAMAAAABAAMAAAACAP///////wQAAgD///////8FAAAABAAQAAtXx2B83cOuRJuzyIMZGqIt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d/nhBkCHk2vchDJOrPDwQREYXRhAAUAAAAAAk5hbWUADQAAAExpbmtEYXRhTGlzdAAQVmVyc2lvbgAAAAAACUxhc3RXcml0ZQBgOzXqkQEAAAABAP////9hAGEAAAAFX2lkABAAAAAEAijOkuTl1Em9WFQUwWPU7QREYXRhAAUAAAAAAk5hbWUADQAAAExpbmtEYXRhTGlzdAAQVmVyc2lvbgABAAAACUxhc3RXcml0ZQBgOzXqkQEAAAACAP////9wAHAAAAAFX2lkABAAAAAEV8dgfN3DrkSbs8iDGRqiLQNEYXRhABYAAAACUGVyc29uYWxJZAABAAAAAAACTmFtZQALAAAAUGVyc29uYWxJZAAQVmVyc2lvbgAAAAAACUxhc3RXcml0ZQBvOz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28793402"/>
  <p:tag name="EMPOWERCHARTSPROPERTIES_B_LENGTH" val="24576"/>
  <p:tag name="DOWN_MIGRATION_INITIAL_LAYOUT_REQUIRED" val="9.2.99"/>
  <p:tag name="RUNTIME_ID" val="a9310315-605e-42fc-b9d1-8eedf9389694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ZtnT/lFj1BhB++eUojwDAEAAAAAAADAAAABAADAAAAAwADAAIA////////BQAAAAMAEAAL65lV/W82BEe+WCF2Wo7zmgQAAAABAAMAAAACAAMAAAABAAMAAAAEAP///////wQABAD///////8FAAAABAAQAAsGdBwoqeJXQ7vG+i78y9TdBAAAAAIAAwAAAAAAAwAAAAIAAwAAAAA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m2dP+UWPUGEH755SiPAMAREYXRhAAUAAAAAAk5hbWUADQAAAExpbmtEYXRhTGlzdAAQVmVyc2lvbgABAAAACUxhc3RXcml0ZQCqPjXqkQEAAAABAP////9hAGEAAAAFX2lkABAAAAAE65lV/W82BEe+WCF2Wo7zmgREYXRhAAUAAAAAAk5hbWUADQAAAExpbmtEYXRhTGlzdAAQVmVyc2lvbgAAAAAACUxhc3RXcml0ZQCqPjXqkQEAAAACAP////9wAHAAAAAFX2lkABAAAAAEBnQcKKniV0O7xvou/MvU3QNEYXRhABYAAAACUGVyc29uYWxJZAABAAAAAAACTmFtZQALAAAAUGVyc29uYWxJZAAQVmVyc2lvbgAAAAAACUxhc3RXcml0ZQDCPj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QBAwAAAAQA////////DAAGUGVyc29uYWxJZF8wBAAAAAIABQAAAAIABQAAAAEA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37208930"/>
  <p:tag name="EMPOWERCHARTSPROPERTIES_B_LENGTH" val="24576"/>
  <p:tag name="DOWN_MIGRATION_INITIAL_LAYOUT_REQUIRED" val="9.2.99"/>
  <p:tag name="RUNTIME_ID" val="01b15598-2e0b-4b71-a9f0-8a93853a9155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cBAQEBAQEBAQEBAQEBAQMAAAAAAAAAAwAAAAMAAAAA/////wUA8gsAAAAAAAAAAAAAIAD///////////////8AAAD///////////////8DAAAABA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64IaT89SzBGkLDCH7VkkJIEAAAAAAADAAAABAADAAAAAwADAAAAAAD///////8DAAAAAAD///////8DAAAAAAD///////8DAAEA////////BQAAAAMAEAALcxYjgpOnaUOVqgZ3hgNrKQQAAAABAAMAAAACAAMAAAABAAQAAQD///////8FAAAABAAQAAtdvEI/I4qnS7VJaMrqp4W2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ghpPz1LMEaQsMIftWSQkgREYXRhAAUAAAAAAk5hbWUADQAAAExpbmtEYXRhTGlzdAAQVmVyc2lvbgAAAAAACUxhc3RXcml0ZQAwOzXqkQEAAAABAP////9hAGEAAAAFX2lkABAAAAAEcxYjgpOnaUOVqgZ3hgNrKQREYXRhAAUAAAAAAk5hbWUADQAAAExpbmtEYXRhTGlzdAAQVmVyc2lvbgABAAAACUxhc3RXcml0ZQAwOzXqkQEAAAACAP////9wAHAAAAAFX2lkABAAAAAEXbxCPyOKp0u1SWjK6qeFtgNEYXRhABYAAAACUGVyc29uYWxJZAABAAAAAAACTmFtZQALAAAAUGVyc29uYWxJZAAQVmVyc2lvbgAAAAAACUxhc3RXcml0ZQBAOz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yCwAAAAAAAAAAAAAgAf///////////////wAAAP///////////////wUAAAACAP///////wUAAAACAP///////wUAAAACAP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BAAFAAAAAAAFAAAABAAFAAAAAAAFAAAABAADAAEBAwAAAAMA////////DgAGTGlua0RhdGFMaXN0XzEEAAAAAQAFAAAAAgAFAAAABAAEAAcBAwAAAAQA////////DAAGUGVyc29uYWxJZF8wBAAAAAIABQAAAAMABQAAAAEABQAAAAIA////////BQAAAAIA////////BQAAAAI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28325709"/>
  <p:tag name="EMPOWERCHARTSPROPERTIES_B_LENGTH" val="24576"/>
  <p:tag name="DOWN_MIGRATION_INITIAL_LAYOUT_REQUIRED" val="9.2.99"/>
  <p:tag name="RUNTIME_ID" val="2993898e-3a6d-42ed-af7c-8f9c5c2ba88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lbZCJtGKZOhIsRe0AF1TcEAAAAAAADAAAAAAADAAAABAADAAEA////////BQAAAAMAEAALgiV1/C4WZkSDDqvduS2WUwQAAAABAAMAAAAEAAMAAAABAAQAAwD///////8FAAAABAAQAAv/xHRAZ3VmQbHiZ5iYSwgSBAAAAAIAAwAAAAI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VtkIm0Ypk6EixF7QAXVNwREYXRhAAUAAAAAAk5hbWUADQAAAExpbmtEYXRhTGlzdAAQVmVyc2lvbgAAAAAACUxhc3RXcml0ZQAwfSDqkQEAAAABAP////9hAGEAAAAFX2lkABAAAAAEgiV1/C4WZkSDDqvduS2WUwREYXRhAAUAAAAAAk5hbWUADQAAAExpbmtEYXRhTGlzdAAQVmVyc2lvbgABAAAACUxhc3RXcml0ZQAwfSDqkQEAAAACAP////9wAHAAAAAFX2lkABAAAAAE/8R0QGd1ZkGx4meYmEsIEgNEYXRhABYAAAACUGVyc29uYWxJZAABAAAAAAACTmFtZQALAAAAUGVyc29uYWxJZAAQVmVyc2lvbgAAAAAACUxhc3RXcml0ZQBD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4721671"/>
  <p:tag name="EMPOWERCHARTSPROPERTIES_B_LENGTH" val="24576"/>
  <p:tag name="DOWN_MIGRATION_INITIAL_LAYOUT_REQUIRED" val="9.2.99"/>
  <p:tag name="RUNTIME_ID" val="df05ee84-0f83-4592-b23d-7cd53675b9a6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0lB5i8NbulLgGzgQ66/h+8EAAAAAAADAAAAAAADAAAABAADAAEA////////BQAAAAMAEAALv1BbpXI3lUOuBLAjTZSDywQAAAABAAMAAAAEAAMAAAABAAQAAQD///////8FAAAABAAQAAtKcDA1PeALTYVt8Go17HUz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SUHmLw1u6UuAbOBDrr+H7wREYXRhAAUAAAAAAk5hbWUADQAAAExpbmtEYXRhTGlzdAAQVmVyc2lvbgABAAAACUxhc3RXcml0ZQDWeyDqkQEAAAABAP////9hAGEAAAAFX2lkABAAAAAEv1BbpXI3lUOuBLAjTZSDywREYXRhAAUAAAAAAk5hbWUADQAAAExpbmtEYXRhTGlzdAAQVmVyc2lvbgAAAAAACUxhc3RXcml0ZQDGeyDqkQEAAAACAP////9wAHAAAAAFX2lkABAAAAAESnAwNT3gC02FbfBqNex1MwNEYXRhABYAAAACUGVyc29uYWxJZAABAAAAAAACTmFtZQALAAAAUGVyc29uYWxJZAAQVmVyc2lvbgAAAAAACUxhc3RXcml0ZQAF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1410513"/>
  <p:tag name="EMPOWERCHARTSPROPERTIES_B_LENGTH" val="24576"/>
  <p:tag name="DOWN_MIGRATION_INITIAL_LAYOUT_REQUIRED" val="9.2.99"/>
  <p:tag name="RUNTIME_ID" val="8e01536b-945e-4ed9-983e-0b13a2574879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cBAQEBAQEBAQEBAQEBAQMAAAAAAAAAAwAAAAMAAAAA/////wUA8gsAAAAAAAAAAAAAIAD///////////////8AAAD///////////////8DAAAABA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64IaT89SzBGkLDCH7VkkJIEAAAAAAADAAAABAADAAAAAwADAAAAAAD///////8DAAAAAAD///////8DAAAAAAD///////8DAAEA////////BQAAAAMAEAALcxYjgpOnaUOVqgZ3hgNrKQQAAAABAAMAAAACAAMAAAABAAQAAQD///////8FAAAABAAQAAtdvEI/I4qnS7VJaMrqp4W2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ghpPz1LMEaQsMIftWSQkgREYXRhAAUAAAAAAk5hbWUADQAAAExpbmtEYXRhTGlzdAAQVmVyc2lvbgAAAAAACUxhc3RXcml0ZQAwOzXqkQEAAAABAP////9hAGEAAAAFX2lkABAAAAAEcxYjgpOnaUOVqgZ3hgNrKQREYXRhAAUAAAAAAk5hbWUADQAAAExpbmtEYXRhTGlzdAAQVmVyc2lvbgABAAAACUxhc3RXcml0ZQAwOzXqkQEAAAACAP////9wAHAAAAAFX2lkABAAAAAEXbxCPyOKp0u1SWjK6qeFtgNEYXRhABYAAAACUGVyc29uYWxJZAABAAAAAAACTmFtZQALAAAAUGVyc29uYWxJZAAQVmVyc2lvbgAAAAAACUxhc3RXcml0ZQBAOz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yCwAAAAAAAAAAAAAgAf///////////////wAAAP///////////////wUAAAACAP///////wUAAAACAP///////wUAAAACAP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BAAFAAAAAAAFAAAABAAFAAAAAAAFAAAABAADAAEBAwAAAAMA////////DgAGTGlua0RhdGFMaXN0XzEEAAAAAQAFAAAAAgAFAAAABAAEAAcBAwAAAAQA////////DAAGUGVyc29uYWxJZF8wBAAAAAIABQAAAAMABQAAAAEABQAAAAIA////////BQAAAAIA////////BQAAAAI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28325709"/>
  <p:tag name="EMPOWERCHARTSPROPERTIES_B_LENGTH" val="24576"/>
  <p:tag name="DOWN_MIGRATION_INITIAL_LAYOUT_REQUIRED" val="9.2.99"/>
  <p:tag name="RUNTIME_ID" val="8196354d-e1a2-4621-ae24-8924467a12e4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618066833299753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7tOQaMazREuZ+6IvnfWr8EAAAAAAADAAAAAAADAAAAAwADAAEA////////BQAAAAMAEAALZYo03KWtfkS0ZtWLgFlQowQAAAABAAMAAAACAAMAAAAEAAQAAgD///////8FAAAABAAQAAuz9nP4T2DmRIQG6wnuxeiABAAAAAIAAwAAAAMAAwAAAAE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3u05BoxrNES5n7oi+d9avwREYXRhAAUAAAAAAk5hbWUADQAAAExpbmtEYXRhTGlzdAAQVmVyc2lvbgAAAAAACUxhc3RXcml0ZQA0fCDqkQEAAAABAP////9hAGEAAAAFX2lkABAAAAAEZYo03KWtfkS0ZtWLgFlQowREYXRhAAUAAAAAAk5hbWUADQAAAExpbmtEYXRhTGlzdAAQVmVyc2lvbgABAAAACUxhc3RXcml0ZQBEfCDqkQEAAAACAP////9wAHAAAAAFX2lkABAAAAAEs/Zz+E9g5kSEBusJ7sXogANEYXRhABYAAAACUGVyc29uYWxJZAABAAAAAAACTmFtZQALAAAAUGVyc29uYWxJZAAQVmVyc2lvbgAAAAAACUxhc3RXcml0ZQDB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QBAwAAAAQA////////DAAGUGVyc29uYWxJZF8wBAAAAAIABQAAAAMABQAAAAEA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DOWN_MIGRATION_INITIAL_LAYOUT_REQUIRED" val="9.2.99"/>
  <p:tag name="RUNTIME_ID" val="81adb32e-5f54-4366-bc34-97f43423f142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lbZCJtGKZOhIsRe0AF1TcEAAAAAAADAAAAAAADAAAABAADAAEA////////BQAAAAMAEAALgiV1/C4WZkSDDqvduS2WUwQAAAABAAMAAAAEAAMAAAABAAQAAwD///////8FAAAABAAQAAv/xHRAZ3VmQbHiZ5iYSwgSBAAAAAIAAwAAAAI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VtkIm0Ypk6EixF7QAXVNwREYXRhAAUAAAAAAk5hbWUADQAAAExpbmtEYXRhTGlzdAAQVmVyc2lvbgAAAAAACUxhc3RXcml0ZQAwfSDqkQEAAAABAP////9hAGEAAAAFX2lkABAAAAAEgiV1/C4WZkSDDqvduS2WUwREYXRhAAUAAAAAAk5hbWUADQAAAExpbmtEYXRhTGlzdAAQVmVyc2lvbgABAAAACUxhc3RXcml0ZQAwfSDqkQEAAAACAP////9wAHAAAAAFX2lkABAAAAAE/8R0QGd1ZkGx4meYmEsIEgNEYXRhABYAAAACUGVyc29uYWxJZAABAAAAAAACTmFtZQALAAAAUGVyc29uYWxJZAAQVmVyc2lvbgAAAAAACUxhc3RXcml0ZQBD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4721671"/>
  <p:tag name="EMPOWERCHARTSPROPERTIES_B_LENGTH" val="24576"/>
  <p:tag name="DOWN_MIGRATION_INITIAL_LAYOUT_REQUIRED" val="9.2.99"/>
  <p:tag name="RUNTIME_ID" val="c1b48584-dc8b-4268-ac81-03b748001fd6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EMPOWERCHARTSPROPERTIES_B_0" val="AAAAAAH//////////wEAAAAAAAAAAAAAACoqIFRoaXMgaXMgYSBMaXRlREIgZmlsZSAqKgeeA0AAAABj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9AM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/////woGCgYAAAVfaWQAEAAAAASk8g4SnvJ6R4tqEiGav/SqA0RhdGEAnAUAAARQb2ludENvbG9yc1N0eWxlAJUEAAADMADC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NCb3JkZXJDb2xvclN0eWxlAKsAAAACQ29sb3JQcm9wZXJ0eVRhcmdldAAHAAAAQm9yZGVyAANDb2xvck9yVGhlbWVDb2xvcgBzAAAAEFRoZW1lQ29sb3IAAAAAAAFUaW50QW5kU2hhZGUAAAAAAAAAAAAQVGludEluZGV4AP////8QU2NoZW1lQ29sb3IAAAAAAANDb2xvcgAhAAAAEEEA/wAAABBSAP8AAAAQRwD/AAAAEEIA/wAAAAAAAAADMQADAQAAA1BvaW50QWRkcmVzcwAzAAAAEFNlcmllc0luZGV4AAEAAAAQUG9pbnRJbmRleAACAAAACElzUG9pbnRTdW0AAAADQm9yZGVyQ29sb3JTdHlsZQCrAAAAAkNvbG9yUHJvcGVydHlUYXJnZXQABwAAAEJvcmRlcgADQ29sb3JPclRoZW1lQ29sb3IAcwAAABBUaGVtZUNvbG9yAAAAAAABVGludEFuZFNoYWRlAAAAAAAAAAAAEFRpbnRJbmRleAD/////EFNjaGVtZUNvbG9yAAAAAAADQ29sb3IAIQAAABBBAP8AAAAQUgD/AAAAEEcA/wAAABBCAP8AAAAAAAAAAzIAwgEAAANQb2ludEFkZHJlc3MAMwAAABBTZXJpZXNJbmRleAABAAAAEFBvaW50SW5kZXgAAwAAAAhJc1BvaW50U3VtAAAAA1ByaW1hcnlDb2xvclN0eWxlAKwAAAACQ29sb3JQcm9wZXJ0eVRhcmdldAAIAAAAUHJpbWFyeQADQ29sb3JPclRoZW1lQ29sb3IAcwAAABBUaGVtZUNvbG9yAAAAAAABVGludEFuZFNoYWRlAAAAAAAAAAAAEFRpbnRJbmRleAD/////EFNjaGVtZUNvbG9yAAAAAAADQ29sb3IAIQAAABBBAP8AAAAQUgCNAAAAEEcAhwAAABBCAIYAAAAAAAADQm9yZGVyQ29sb3JTdHlsZQCrAAAAAkNvbG9yUHJvcGVydHlUYXJnZXQABwAAAEJvcmRlcgADQ29sb3JPclRoZW1lQ29sb3IAcwAAABBUaGVtZUNvbG9yAAAAAAABVGludEFuZFNoYWRlAAAAAAAAAAAAEFRpbnRJbmRleAD/////EFNjaGVtZUNvbG9yAAAAAAADQ29sb3IAIQAAABBBAP8AAAAQUgD/AAAAEEcA/wAAABBCAP8AAAA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D5AAAAEEcAdAAAABBCABQAAAAAAAAAAAACTmFtZQAfAAAAUG9pbnRBbmRTZXJpZXNTdHlsZURlZmluaXRpb25zABBWZXJzaW9uAAAAAAAJTGFzdFdyaXRlAAoyy7iSAQAAAAUA/////5ECkQIAAAVfaWQAEAAAAARw0YYTBb1ZTro7UTyOPspyA0RhdGEANAIAAANOdW1iZXJGb3JtYXRWYWx1ZVN0cmluZ3MAFQIAAAJOdW1iZXJGb3JtYXRJZFByaW1hcnlDYXRlZ29yeQAlAAAAMDAwMDAwMDAtMDAwMC0wMDAwLTAwMDAtMDAwMDAwMDAwMDAwAAJBcml0aG1ldGljT3BlcmF0aW9uSWRQcmltYXJ5Q2F0ZWdvcnkAJQAAADllODFlNDQxLTU3NTAtNGJmYy1iZTZhLTExZTI0MTg3NzIxZgACUGVyY2VudEZvcm1hdElkUHJpbWFyeUNhdGVnb3J5AAMAAAAwJQACTnVtYmVyRm9ybWF0SWRQcmltYXJ5ACUAAAAwMDAwMDAwMC0wMDAwLTAwMDAtMDAwMC0wMDAwMDAwMDAwMDAAAkFyaXRobWV0aWNPcGVyYXRpb25JZFByaW1hcnkAJQAAADllODFlNDQxLTU3NTAtNGJmYy1iZTZhLTExZTI0MTg3NzIxZgACUGVyY2VudEZvcm1hdElkUHJpbWFyeQADAAAAMCUAAk51bWJlckZvcm1hdElkU2Vjb25kYXJ5ACUAAAAwMDAwMDAwMC0wMDAwLTAwMDAtMDAwMC0wMDAwMDAwMDAwMDAAAkFyaXRobWV0aWNPcGVyYXRpb25JZFNlY29uZGFyeQAlAAAAOWU4MWU0NDEtNTc1MC00YmZjLWJlNmEtMTFlMjQxODc3MjFmAAJQZXJjZW50Rm9ybWF0SWRTZWNvbmRhcnkAAwAAADAlAAAAAk5hbWUADgAAAE51bWJlckZvcm1hdHMAEFZlcnNpb24AAgAAAAlMYXN0V3JpdGUAJT6rQpIBAAAABgAOAAAAAAAHAP////9hAGEAAAAFX2lkABAAAAAEq1qjJPuwlESLvTtm3JP2XgREYXRhAAUAAAAAAk5hbWUADQAAAExpbmtEYXRhTGlzdAAQVmVyc2lvbgABAAAACUxhc3RXcml0ZQB29VloiQEAAAAIAP////+uAK4AAAAFX2lkABAAAAAE3Af3JNXDX0GXSRbv5EWH2gREYXRhAFQAAAADMABMAAAAEFNlcmllc0luZGV4AAEAAAAEWFZhbHVlcwAtAAAAAjAADAAAAElHVDY1UjAzNUQyAAIxAAQAAABTaUMAAjIAAwAAAFNpAAAAAAJOYW1lAAsAAABTZXJpZXNEYXRhABBWZXJzaW9uAAAAAAAJTGFzdFdyaXRlABcQr4SVAQAAAAkAWAAAAAAACgD/////tQC1AAAABV9pZAAQAAAABFlgji3BvjBJunK/6d/G45gDRGF0YQBXAAAAAUxlZnQAAAAAAAAAAAABVG9wAAAAAAAAAAAAAVJpZ2h0AAAAAAAAAAAAAUJvdHRvbQAAAAAAAAAAAAFNYXJnaW5Ub0xlZ2VuZAAAAAAAAAAAAAACTmFtZQAPAAAAUGxvdEFyZWFCb3JkZXIAEFZlcnNpb24AAAAAAAlMYXN0V3JpdGUAQsq+92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wgAAADnDwAAAAAAAAAAAABqawAABV9pZAAQAAAABDoiyxA0TtVEi5tRnkHL1aMERGF0YQASawAAAzAAeSkAAAVfaWQAEAAAAARUCApxg296TYgKsaJw+9iRAl90eXBlAFkAAABlbXBvd2VyLkNoYXJ0cy5EYXRhLkRhdGFDaGFydHMuT3ZlcmxheXMuRGF0YS5Hcm93dGhBcnJvd092ZXJsYXlEYXRhLCBlbXBvd2VyLkNoYXJ0cy5EYXRhAANTdGFydExpbmUAEgcAAANTdGFydAAbAAAAAVgAAAAAICYZZEABWQAAAACAMVIeQAADRW5kABsAAAABWAAAAAAgJhlkQAFZAAAAAIAGUEZAAAJTdGFydEFycm93SGVhZAARAAAAbXNvQXJyb3doZWFkTm9uZQACRW5kQXJyb3dIZWFkABEAAABtc29BcnJvd2hlYWROb25lAAVNYW5hZ2VkSWQAEAAAAAQVtl7jsFqMToOSrpvEDCyS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EDAhUJAAVdpZHRoAAAAAAAAAAAAAVRvcAAAAACAMVIeQAFMZWZ0AAAAACAmGWR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EDyXDpAAVkAAAAAgDFSHkAAA0VuZAAbAAAAAVgAAAAAQPJcOkABWQAAAADAYTxKQAACU3RhcnRBcnJvd0hlYWQAEQAAAG1zb0Fycm93aGVhZE5vbmUAAkVuZEFycm93SGVhZAAVAAAAbXNvQXJyb3doZWFkVHJpYW5nbGUABU1hbmFnZWRJZAAQAAAABEb3xyZzXkxDvx4s48irmss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RkABV2lkdGgAAAAAAAAAAAABVG9wAAAAAIAxUh5AAUxlZnQAAAAAQPJc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ICYZZEABRGVmYXVsdE1pZGRsZUxpbmVTdGFydFBvaW50WQBwyqeJMVIeQAFEZWZhdWx0TWlkZGxlTGluZUVuZFBvaW50WAAAAABA8lw6QAFEZWZhdWx0TWlkZGxlTGluZUVuZFBvaW50WQBwyqeJMVIeQAVNZXJnZWRXaXRoABAAAAAEAAAAAAAAAAAAAAAAAAAAAAhJc1N0YXJ0TGluZVZpc2libGUAAQhJc0VuZExpbmVWaXNpYmxlAAEDRnJvbQAzAAAAEFNlcmllc0luZGV4AP////8QUG9pbnQIAAAABQcAAAAQAAAA5w8AAAAAAAAAAAAA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AYAAAJBdXRvU2hhcGVUeXBlAAUAAABPdmFsAARBZGp1c3RtZW50cwAFAAAAAAVNYW5hZ2VkSWQAEAAAAAQgFVp4boHNSon04uGT8Pxw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BAkZpbGxQYXR0ZXJuABAAAABtc29QYXR0ZXJuTWl4ZWQAAlRleHQABAAAAC05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QAAAAtOSUAAUhlaWdodAAAAAAgbsgtQAFXaWR0aAAAAAAgVlI1QAFUb3AAAAAAQG04wT8BTGVmdAAAAACgebpU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EDyXDpAAVkAAAAAgDFSHkAAA0VuZAAbAAAAAVgAAAAAICYZZEABWQAAAACAMVIeQAACU3RhcnRBcnJvd0hlYWQAEQAAAG1zb0Fycm93aGVhZE5vbmUAAkVuZEFycm93SGVhZAARAAAAbXNvQXJyb3doZWFkTm9uZQAFTWFuYWdlZElkABAAAAAEUEdeZMXyzkOwWFirujJlf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CQAAAAVHAAAAXwAAAOcPAAAAAAAAAAAA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oC0eWEABWQAAAAAAVANCQAADRW5kABsAAAABWAAAAACgLR5YQAFZAAAAAOB7IEtAAAJTdGFydEFycm93SGVhZAARAAAAbXNvQXJyb3doZWFkTm9uZQACRW5kQXJyb3dIZWFkABUAAABtc29BcnJvd2hlYWRUcmlhbmdsZQAFTWFuYWdlZElkABAAAAAEbc3hIcodoUCu8gc9VQsYq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TzoyQAFXaWR0aAAAAAAAAAAAAAFUb3AAAAAAAFQDQkABTGVmdAAAAACgLR5Y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DgwvlCQAFEZWZhdWx0TWlkZGxlTGluZVN0YXJ0UG9pbnRZAE75NPVTA0JAAURlZmF1bHRNaWRkbGVMaW5lRW5kUG9pbnRYAAAAAKAtHlhAAURlZmF1bHRNaWRkbGVMaW5lRW5kUG9pbnRZAE75NPVTA0JABU1lcmdlZFdpdGgAEAAAAAQAAAAAAAAAAAAAAAAAAAAACElzU3RhcnRMaW5lVmlzaWJsZQABCElzRW5kTGluZVZpc2libGUAAQNGcm9tADMAAAAQU2VyaWVzSW5kZXgA/////xBQb2ludEluZGV4AAEAAAAISXNQb2ludFN1bQABAANUbwAzAAAAEFNlcmllc0luZGV4AP////8QUG9pbnRJbmRleAAC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gGAAACQXV0b1NoYXBlVHlwZQAFAAAAT3ZhbAAEQWRqdXN0bWVudHMABQAAAAAFTWFuYWdlZElkABAAAAAEEpfGQO7/SEKs33WXm1Tk2w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AoAAAAF/////wsAAADnDwAAAAAAAAAAAAD1cAAABV9pZAAQAAAABITBdBFFCARFr8zK1ILUqcYERGF0YQCdcAAAAzAA3Qk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KRIlR4WhwJFkzDDe6F0kWc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QDdCQ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ALAAAABQoAAABVAAAA5w8AAAAAAAAAAAA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KRIlR4WhwJFkzDDe6F0kWc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gDdCQAABV9pZAAQAAAABMxV6G/qJ8hNqFzs2ffRZ9ECX3R5cGUAVwAAAGVtcG93ZXIuQ2hhcnRzLkRhdGEuRGF0YUNoYXJ0cy5PdmVybGF5cy5EYXRhLkNvbHVtblN1bU92ZXJsYXlEYXRhLCBlbXBvd2VyLkNoYXJ0cy5EYXRhABBDb2x1bW4AAwAAABBTZXJpZXMA/////wNUZXh0RWxlbWVudADqBgAAAkF1dG9TaGFwZVR5cGUACgAAAFJlY3RhbmdsZQAEQWRqdXN0bWVudHMABQAAAAAFTWFuYWdlZElkABAAAAAEED9n6HZo8k+XighfLiI0n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pEiVHhaHAkWTMMN7oXSRZw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BhAAAMzAHkpAAAFX2lkABAAAAAEVAgKcYNvek2ICrGicPvYkQJfdHlwZQBZAAAAZW1wb3dlci5DaGFydHMuRGF0YS5EYXRhQ2hhcnRzLk92ZXJsYXlzLkRhdGEuR3Jvd3RoQXJyb3dPdmVybGF5RGF0YSwgZW1wb3dlci5DaGFydHMuRGF0YQADU3RhcnRMaW5lABIHAAADU3RhcnQAGwAAAAFYAAAAACAmGWRAAVkAAAAAgDFSHkAAA0VuZAAbAAAAAVgAAAAAICYZZEABWQAAAACABlBGQAACU3RhcnRBcnJvd0hlYWQAEQAAAG1zb0Fycm93aGVhZE5vbmUAAkVuZEFycm93SGVhZAARAAAAbXNvQXJyb3doZWFkTm9uZQAFTWFuYWdlZElkABAAAAAEFbZe47BajE6Dkq6bxAwskghIYXNDaGFuZ2VzAAAIVXNlTmFtZUluc3RlYWRPZlRhZ0FzSWQAAQhTaGFwZVByZXZpb3VzbHlDcmVhdGVkAAADRmlsbENvbG9yAFUAAAAQQQAAAAAAEFIAAAAAABBHAAAAAAAQQgAAAAAAAVNjQQAAAAAAAADwvwFTY1IAAAAAAAAA8L8BU2NHAAAAAAAAAPC/AVNjQgAAAAAAAADwvwAQRmlsbFRoZW1lQ29sb3IAAAAAAAFGaWxsVGludEFuZFNoYWRlAAAADAAAAAUNAAAA/////wAM5wMAAAAAAAAAA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NAAECAAABV9pZAAQAAAABMxV6G/qJ8hNqFzs2ffRZ9ECX3R5cGUAVwAAAGVtcG93ZXIuQ2hhcnRzLkRhdGEuRGF0YUNoYXJ0cy5PdmVybGF5cy5EYXRhLkNvbHVtblN1bU92ZXJsYXlEYXRhLCBlbXBvd2VyLkNoYXJ0cy5EYXRhABBDb2x1bW4AAwAAABBTZXJpZXMA/////wNUZXh0RWxlbWVudADqBgAAAkF1dG9TaGFwZVR5cGUACgAAAFJlY3RhbmdsZQAEQWRqdXN0bWVudHMABQAAAAAFTWFuYWdlZElkABAAAAAEED9n6HZo8k+XighfLiI0n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YQAAAAk5hbWUACQAAAE92ZXJsYXlzABBWZXJzaW9uAAUAAAAJTGFzdFdyaXRlAF4Qr4S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0AAAAFUwAAAAwAAADnDw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4BxDM0ABVG9wAAAAAABtA0JAAUxlZnQAAAAAYGZNU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BAg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MABAgAAAVfaWQAEAAAAASE/r6/goAzRrpRe9G1F2CiAl90eXBlAFcAAABlbXBvd2VyLkNoYXJ0cy5EYXRhLkRhdGFDaGFydHMuT3ZlcmxheXMuRGF0YS5Db2x1bW5TdW1PdmVybGF5RGF0YSwgZW1wb3dlci5DaGFydHMuRGF0YQAQQ29sdW1uAAIAAAAQU2VyaWVzAP////8DVGV4dEVsZW1lbnQA6gYAAAJBdXRvU2hhcGVUeXBlAAoAAABSZWN0YW5nbGUABEFkanVzdG1lbnRzAAUAAAAABU1hbmFnZWRJZAAQAAAABBU5+GMc6VREmKulXh5bmf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QOAAAABf////8PAAAA5w8AAAAAAAAAAAAAamsAAAVfaWQAEAAAAASM6IUa/nqnT7DW5SR5QDpnBERhdGEAEmsAAAMwAHkpAAAFX2lkABAAAAAEVAgKcYNvek2ICrGicPvYkQJfdHlwZQBZAAAAZW1wb3dlci5DaGFydHMuRGF0YS5EYXRhQ2hhcnRzLk92ZXJsYXlzLkRhdGEuR3Jvd3RoQXJyb3dPdmVybGF5RGF0YSwgZW1wb3dlci5DaGFydHMuRGF0YQADU3RhcnRMaW5lABIHAAADU3RhcnQAGwAAAAFYAAAAACAmGWRAAVkAAAAAgDFSHkAAA0VuZAAbAAAAAVgAAAAAICYZZEABWQAAAACABlBGQAACU3RhcnRBcnJvd0hlYWQAEQAAAG1zb0Fycm93aGVhZE5vbmUAAkVuZEFycm93SGVhZAARAAAAbXNvQXJyb3doZWFkTm9uZQAFTWFuYWdlZElkABAAAAAEFbZe47BajE6Dkq6bxAwsk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AwIVCQAFXaWR0aAAAAAAAAAAAAAFUb3AAAAAAgDFSHkABTGVmdAAAAAAgJhl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BA8lw6QAFZAAAAAIAxUh5AAANFbmQAGwAAAAFYAAAAAEDyXDpAAVkAAAAAwGE8SkAAAlN0YXJ0QXJyb3dIZWFkABEAAABtc29BcnJvd2hlYWROb25lAAJFbmRBcnJvd0hlYWQAFQAAAG1zb0Fycm93aGVhZFRyaWFuZ2xlAAVNYW5hZ2VkSWQAEAAAAARG98cmc15MQ78eLOPIq5rL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kZAAVdpZHRoAAAAAAAAAAAAAVRvcAAAAACAMVIeQAFMZWZ0AAAAAEDyXD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CAmGWRAAURlZmF1bHRNaWRkbGVMaW5lU3RhcnRQb2ludFkAcMqniTFSHkABRGVmYXVsdE1pZGRsZUxpbmVFbmRQb2ludFgAAAAAQPJcOkABRGVmYXVsdE1pZGRsZUxpbmVFbmRQb2ludFkAcMqniTFSHkAFTWVyZ2VkV2l0aAAQAAAABAAAAAAAAAAAAAAAAAAAAAAISXNTdGFydExpbmVWaXNpYmxlAAEISXNFbmRMaW5lVmlzaWJsZQABA0Zyb20AMwAAABBTZXJpZXNJbmRleAD/////EFBvaW50DwAAAAUOAAAAGwAAAOcPAAAAAAAAAAAAAEluZGV4AAM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gGAAACQXV0b1NoYXBlVHlwZQAFAAAAT3ZhbAAEQWRqdXN0bWVudHMABQAAAAAFTWFuYWdlZElkABAAAAAEIBVaeG6BzUqJ9OLhk/D8c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QJGaWxsUGF0dGVybgAQAAAAbXNvUGF0dGVybk1peGVkAAJUZXh0AAQAAAAtO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EAAAALTklAAFIZWlnaHQAAAAAIG7ILUABV2lkdGgAAAAAIFZSNUABVG9wAAAAAEBtOME/AUxlZnQAAAAAoHm6V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BA8lw6QAFZAAAAAIAxUh5AAANFbmQAGwAAAAFYAAAAACAmGWRAAVkAAAAAgDFSHkAAAlN0YXJ0QXJyb3dIZWFkABEAAABtc29BcnJvd2hlYWROb25lAAJFbmRBcnJvd0hlYWQAEQAAAG1zb0Fycm93aGVhZE5vbmUABU1hbmFnZWRJZAAQAAAABFBHXmTF8s5DsFhYq7oyZX4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BAAAAAFCAAAAB0AAADnDwAAAAAAAAAAAAB0AAAAAAAAAAAAAUJvdHRvbQAAAAAAAAAAAAACRGlzcGxheVRleHQAAQAAAAABSGVpZ2h0AAAAAAAAAAAAAVdpZHRoAAAAAOCHzWBAAVRvcAAAAACAMVIeQAFMZWZ0AAAAAEDyXD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CADJ5aQAFZAAAAAABr3x5AAANFbmQAGwAAAAFYAAAAACAmGWRAAVkAAAAAAGvfHkAAAlN0YXJ0QXJyb3dIZWFkABEAAABtc29BcnJvd2hlYWROb25lAAJFbmRBcnJvd0hlYWQAEQAAAG1zb0Fycm93aGVhZE5vbmUABU1hbmFnZWRJZAAQAAAABKNArY2OgMlIglJWYu8gerM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H8oS0ABVG9wAAAAAABr3x5AAUxlZnQAAAAAgAyeW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EAeSkAAAVfaWQAEAAAAASONHsRV9mqTL8kvo/p1fHEAl90eXBlAFkAAABlbXBvd2VyLkNoYXJ0cy5EYXRhLkRhdGFDaGFydHMuT3ZlcmxheXMuRGF0YS5Hcm93dGhBcnJvd092ZXJsYXlEYXRhLCBlbXBvd2VyLkNoYXJ0cy5EYXRhAANTdGFydExpbmUAEgcAAANTdGFydAAbAAAAAVgAAAAA4ML5QkABWQAAAAAAVANCQAADRW5kABsAAAABWAAAAADgwvlCQAFZAAAAAMBhPEpAAAJTdGFydEFycm93SGVhZAARAAAAbXNvQXJyb3doZWFkTm9uZQACRW5kQXJyb3dIZWFkABEAAABtc29BcnJvd2hlYWROb25lAAVNYW5hZ2VkSWQAEAAAAASWd6U3nXzdQ6XG4IgRLPF4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jBAAVdpZHRoAAAAAAAAAAAAAVRvcAAAAAAAVANCQAFMZWZ0AAAAAODC+UJACEZsaXBIb3Jpem9udGFsbHkAAAhGbGlwSG9yaXpvbnRhbGx5QXBwbGllZAAACEZsaXBWZXJ0aWNhbGx5AAAIRmxpcFZlcnRpY2FsbHlBcHBsaWVkAAABUm90YXRpb24AAAAAAAAAAAABWk9yZGVyAAAAAAAAAADAA0JvcmRlckNvbG9yAFUAAAAQQQD/AAAAEFIAHQAAABBHAB0AAAAQQgARAAAABP//////////AgDfAg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DA8LkjQAFMZWZ0AAAAAMDwuSN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LwavhJUBAAAAAQD/////CgYKBgAABV9pZAAQAAAABK+QnDTqqtxBnBeGzIFS4QEDRGF0YQCcBQAABFBvaW50Q29sb3JzU3R5bGUAlQQAAAMwAMIBAAADUG9pbnRBZGRyZXNzADMAAAAQU2VyaWVzSW5kZXgAAQAAABBQb2ludEluZGV4AAEAAAAISXNQb2ludFN1bQAAAANQcmltYXJ5Q29sb3JTdHlsZQCsAAAAAkNvbG9yUHJvcGVydHlUYXJnZXQACAAAAFByaW1hcnkAA0NvbG9yT3JUaGVtZUNvbG9yAHMAAAAQVGhlbWVDb2xvcgAAAAAAAVRpbnRBbmRTaGFkZQAAAAAAAAAAABBUaW50SW5kZXgA/////xBTY2hlbWVDb2xvcgAAAAAAA0NvbG9yACEAAAAQQQD/AAAAEFIAnAAAABBHACEAAAAQQgBuAAAAAAAAA0JvcmRlckNvbG9yU3R5bGUAqwAAAAJDb2xvclByb3BlcnR5VGFyZ2V0AAcAAABCb3JkZXIAA0NvbG9yT3JUaGVtZUNvbG9yAHMAAAAQVGhlbWVDb2xvcgAAAAAAAVRpbnRBbmRTaGFkZQAAAAAAAAAAABBUaW50SW5kZXgA/////xBTY2hlbWVDb2xvcgAAAAAAA0NvbG9yACEAAAAQQQD/AAAAEFIA/wAAABBHAP8AAAAQQgD/AAAAAAAAAAMxAAMBAAADUG9pbnRBZGRyZXNzADMAAAAQU2VyaWVzSW5kZXgAAQAAABBQb2ludEluZGV4AAIAAAAISXNQb2ludFN1bQAAAANCb3JkZXJDb2xvclN0eWxlAKsAAAACQ29sb3JQcm9wZXJ0eVRhcmdldAAHAAAAQm9yZGVyAANDb2xvck9yVGhlbWVDb2xvcgBzAAAAEFRoZW1lQ29sb3IAAAAAAAFUaW50QW5kU2hhZGUAAAAAAAAAAAAQVGludEluZGV4AP////8QU2NoZW1lQ29sb3IAAAAAAANDb2xvcgAhAAAAEEEA/wAAABBSAP8AAAAQRwD/AAAAEEIA/wAAAAAAAAADMgDCAQAAA1BvaW50QWRkcmVzcwAzAAAAEFNlcmllc0luZGV4AAEAAAAQUG9pbnRJbmRleAADAAAACElzUG9pbnRTdW0AAAADUHJpbWFyeUNvbG9yU3R5bGUArAAAAAJDb2xvclByb3BlcnR5VGFyZ2V0AAgAAABQcmltYXJ5AANDb2xvck9yVGhlbWVDb2xvcgBzAAAAEFRoZW1lQ29sb3IAAAAAAAFUaW50QW5kU2hhZGUAAAAAAAAAAAAQVGludEluZGV4AP////8QU2NoZW1lQ29sb3IAAAAAAANDb2xvcgAhAAAAEEEA/wAAABBSAI0AAAAQRwCHAAAAEEIAhgAAAAAAAANCb3JkZXJDb2xvclN0eWxlAKsAAAACQ29sb3JQcm9wZXJ0eVRhcmdldAAHAAAAQm9yZGVyAANDb2xvck9yVGhlbWVDb2xvcgBzAAAAEFRoZW1lQ29sb3IAAAAAAAFUaW50QW5kU2hhZGUAAAAAAAAAAAAQVGludEluZGV4AP////8QU2NoZW1lQ29sb3IAAAAAAANDb2xvcgAhAAAAEEEA/wAAABBSAP8AAAAQRwD/AAAAEEIA/wAAAAAAAAAAA1Nlcmllc0NvbG9yc1N0eWxlAN0AAAADMQDVAAAAEFNlcmllc0luZGV4AAEAAAADUHJpbWFyeUNvbG9yU3R5bGUArAAAAAJDb2xvclByb3BlcnR5VGFyZ2V0AAgAAABQcmltYXJ5AANDb2xvck9yVGhlbWVDb2xvcgBzAAAAEFRoZW1lQ29sb3IAAAAAAAFUaW50QW5kU2hhZGUAAAAAAAAAAAAQVGludEluZGV4AP////8QU2NoZW1lQ29sb3IAAAAAAANDb2xvcgAhAAAAEEEA/wAAABBSAPkAAAAQRwB0AAAAEEIAFAAAAAAAAAAAAAJOYW1lAB8AAABQb2ludEFuZFNlcmllc1N0eWxlRGVmaW5pdGlvbnMAEFZlcnNpb24AAQAAAAlMYXN0V3JpdGUAIzLLuJ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FlOTU0OGE0LTg3MTYtNDUwMi05MzMwLWMzN2JhMTc0OTE2Nw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FT6rQpI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OAtHmhAAUxhc3RTZWVuSGVpZ2h0AAAAAIAlQmNACE1pZ3JhdGlvblRvUGVyZm9ybWFuY2VNb2RlRG9uZQABAAJOYW1lABQAAABHbG9iYWxDaGFydFNldHRpbmdzABBWZXJzaW9uAAUAAAAJTGFzdFdyaXRlAI1ahb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AQAAAAAAAAAAAAAABQAAAAAAAEA/////woGCgYAAAVfaWQAEAAAAASR8HZE4kE5So9qkPA1yyaAA0RhdGEAnAUAAARQb2ludENvbG9yc1N0eWxlAJUEAAADMADC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NCb3JkZXJDb2xvclN0eWxlAKsAAAACQ29sb3JQcm9wZXJ0eVRhcmdldAAHAAAAQm9yZGVyAANDb2xvck9yVGhlbWVDb2xvcgBzAAAAEFRoZW1lQ29sb3IAAAAAAAFUaW50QW5kU2hhZGUAAAAAAAAAAAAQVGludEluZGV4AP////8QU2NoZW1lQ29sb3IAAAAAAANDb2xvcgAhAAAAEEEA/wAAABBSAP8AAAAQRwD/AAAAEEIA/wAAAAAAAAADMQADAQAAA1BvaW50QWRkcmVzcwAzAAAAEFNlcmllc0luZGV4AAEAAAAQUG9pbnRJbmRleAACAAAACElzUG9pbnRTdW0AAAADQm9yZGVyQ29sb3JTdHlsZQCrAAAAAkNvbG9yUHJvcGVydHlUYXJnZXQABwAAAEJvcmRlcgADQ29sb3JPclRoZW1lQ29sb3IAcwAAABBUaGVtZUNvbG9yAAAAAAABVGludEFuZFNoYWRlAAAAAAAAAAAAEFRpbnRJbmRleAD/////EFNjaGVtZUNvbG9yAAAAAAADQ29sb3IAIQAAABBBAP8AAAAQUgD/AAAAEEcA/wAAABBCAP8AAAAAAAAAAzIAwgEAAANQb2ludEFkZHJlc3MAMwAAABBTZXJpZXNJbmRleAABAAAAEFBvaW50SW5kZXgAAwAAAAhJc1BvaW50U3VtAAAAA1ByaW1hcnlDb2xvclN0eWxlAKwAAAACQ29sb3JQcm9wZXJ0eVRhcmdldAAIAAAAUHJpbWFyeQADQ29sb3JPclRoZW1lQ29sb3IAcwAAABBUaGVtZUNvbG9yAAAAAAABVGludEFuZFNoYWRlAAAAAAAAAAAAEFRpbnRJbmRleAD/////EFNjaGVtZUNvbG9yAAAAAAADQ29sb3IAIQAAABBBAP8AAAAQUgCNAAAAEEcAhwAAABBCAIYAAAAAAAADQm9yZGVyQ29sb3JTdHlsZQCrAAAAAkNvbG9yUHJvcGVydHlUYXJnZXQABwAAAEJvcmRlcgADQ29sb3JPclRoZW1lQ29sb3IAcwAAABBUaGVtZUNvbG9yAAAAAAABVGludEFuZFNoYWRlAAAAAAAAAAAAEFRpbnRJbmRleAD/////EFNjaGVtZUNvbG9yAAAAAAADQ29sb3IAIQAAABBBAP8AAAAQUgD/AAAAEEcA/wAAABBCAP8AAAA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D5AAAAEEcAdAAAABBCABQAAAAAAAAAAAACTmFtZQAfAAAAUG9pbnRBbmRTZXJpZXNTdHlsZURlZmluaXRpb25zABBWZXJzaW9uAAIAAAAJTGFzdFdyaXRlACMyy7iSAQAAAAIAFwAAAAAAAwD/////uQm5CQAABV9pZAAQAAAABCw8N0pkdZhFmB1QQ7P3qfA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OAtHmhAAUxhc3RTZWVuSGVpZ2h0AAAAAIAlQmNACE1pZ3JhdGlvblRvUGVyZm9ybWFuY2VNb2RlRG9uZQABAAJOYW1lABQAAABHbG9iYWxDaGFydFNldHRpbmdzABBWZXJzaW9uAAQAAAAJTGFzdFdyaXRlAHVahbiSAQAAAAAAAAAUAAAABf////8VAAAA5w8AAAAAAAAAAAAATGsAAAVfaWQAEAAAAARLumVBZGaRSY9f30rTSooDBERhdGEA9GoAAAMwAHkpAAAFX2lkABAAAAAEVAgKcYNvek2ICrGicPvYkQJfdHlwZQBZAAAAZW1wb3dlci5DaGFydHMuRGF0YS5EYXRhQ2hhcnRzLk92ZXJsYXlzLkRhdGEuR3Jvd3RoQXJyb3dPdmVybGF5RGF0YSwgZW1wb3dlci5DaGFydHMuRGF0YQADU3RhcnRMaW5lABIHAAADU3RhcnQAGwAAAAFYAAAAACAmGWRAAVkAAAAAgDFSHkAAA0VuZAAbAAAAAVgAAAAAICYZZEABWQAAAACABlBGQAACU3RhcnRBcnJvd0hlYWQAEQAAAG1zb0Fycm93aGVhZE5vbmUAAkVuZEFycm93SGVhZAARAAAAbXNvQXJyb3doZWFkTm9uZQAFTWFuYWdlZElkABAAAAAEFbZe47BajE6Dkq6bxAwsk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AwIVCQAFXaWR0aAAAAAAAAAAAAAFUb3AAAAAAgDFSHkABTGVmdAAAAAAgJhl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BA8lw6QAFZAAAAAIAxUh5AAANFbmQAGwAAAAFYAAAAAEDyXDpAAVkAAAAAwGE8SkAAAlN0YXJ0QXJyb3dIZWFkABEAAABtc29BcnJvd2hlYWROb25lAAJFbmRBcnJvd0hlYWQAFQAAAG1zb0Fycm93aGVhZFRyaWFuZ2xlAAVNYW5hZ2VkSWQAEAAAAARG98cmc15MQ78eLOPIq5rL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kZAAVdpZHRoAAAAAAAAAAAAAVRvcAAAAACAMVIeQAFMZWZ0AAAAAEDyXD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CAmGWRAAURlZmF1bHRNaWRkbGVMaW5lU3RhcnRQb2ludFkAcMqniTFSHkABRGVmYXVsdE1pZGRsZUxpbmVFbmRQb2ludFgAAAAAQPJcOkABRGVmYXVsdE1pZGRsZUxpbmVFbmRQb2ludFkAcMqniTFSHkAFTWVyZ2VkV2l0aAAQAAAABAAAAAAAAAAAAAAAAAAAAAAISXNTdGFydExpbmVWaXNpYmxlAAEISXNFbmRMaW5lVmlzaWJsZQABA0Zyb20AMwAAABBTZXJpZXNJbmRleAD/////EFBvaW50FQAAAAUUAAAARwAAAOcPAAAAAAAAAAAAAEluZGV4AAM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gGAAACQXV0b1NoYXBlVHlwZQAFAAAAT3ZhbAAEQWRqdXN0bWVudHMABQAAAAAFTWFuYWdlZElkABAAAAAEIBVaeG6BzUqJ9OLhk/D8c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QJGaWxsUGF0dGVybgAQAAAAbXNvUGF0dGVybk1peGVkAAJUZXh0AAQAAAAtO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EAAAALTklAAFIZWlnaHQAAAAAIG7ILUABV2lkdGgAAAAAIFZSNUABVG9wAAAAAEBtOME/AUxlZnQAAAAAoHm6V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BA8lw6QAFZAAAAAIAxUh5AAANFbmQAGwAAAAFYAAAAACAmGWRAAVkAAAAAgDFSHkAAAlN0YXJ0QXJyb3dIZWFkABEAAABtc29BcnJvd2hlYWROb25lAAJFbmRBcnJvd0hlYWQAEQAAAG1zb0Fycm93aGVhZE5vbmUABU1hbmFnZWRJZAAQAAAABFBHXmTF8s5DsFhYq7oyZX4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BYAAAAFVgAAAP////+kAUMOAAAAAAAAAAB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AJOYW1lAAkAAABPdmVybGF5cwAQVmVyc2lvbgAIAAAACUxhc3RXcml0ZQB8EK+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AAAABf////8YAAAA5w8AAAAAAAAAAAAAkEAAAAVfaWQAEAAAAARfhypFlYAASr6s8f7H/gFuA0RhdGEANkAAAANEYXRhTGFiZWxzUGVyQXhpcwD/PwAAA1ByaW1hcnkAwD0AAAREYXRhTGFiZWxzAJ87AAADMAAtFgAAEFBvaW50SW5kZXgAAQAAAAJBbGlnbm1lbnQABwAAAENlbnRlcgAQU2VyaWVzSW5kZXgAAQAAAAhSZXF1aXJlRm9udENvbG9yTWlncmF0aW9uAAAITWFudWFsRGF0YUxhYmVsQmFja2dyb3VuZFZpc2libGUAAA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OTg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OTgAAUhlaWdodAAAAACgIp4qQAFXaWR0aAAAAABgWZ0zQAFUb3AAAAAAgDDWV0ABTGVmdAAAAABAj1k2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GAAAAAUXAAAAG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PgdFEBAAVkAAAAAdu5GWUAACEhhc0xlYWRlckxpbmUAAAhJc0NlbnRlckF1dG9tYXRpY0FkanVzdGVkAAAISXNVc2VyUG9zaXRpb24AAAhBZGRQcmVmaXhTcGFjZQAACEFkZFBvc3RmaXhTcGFjZQAAAlNlcGFyYXRvcgACAAAACgACVGV4dAAEAAAAMjk4AAhSZXF1aXJlUmVsYXRpdmVQb3NpdGlvblVwZ3JhZGUAAAhJc0dlb21ldHJ5T3V0T2ZCb3VuZHMAAAhJc0xlYWRlckxpbmVJbkF1dG9Nb2RlAAEIRGVsZXRlZAAAAAMxAC0WAAAQUG9pbnRJbmRleAACAAAAAkFsaWdubWVudAAHAAAAQ2VudGVyABBTZXJpZXNJbmRleAABAAAACFJlcXVpcmVGb250Q29sb3JNaWdyYXRpb24AAAhNYW51YWxEYXRhTGFiZWxCYWNrZ3JvdW5kVmlzaWJsZQAACEhhc1dpc2hDb2xvcgAAA1RleHRCb3gAuwYAAAVNYW5hZ2VkSWQAEAAAAATHL6i1tgoqSo8TTaA5irWm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I5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I5MAABSGVpZ2h0AAAAAKAinipAAVdpZHRoAAAAAGBZnTNAAVRvcAAAAACAgg9YQAFMZWZ0AAAAAICCqlV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BkAAAAFGAAAABoAAADnDwA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rC0eWEABWQAAAAB2QIBZQAAISGFzTGVhZGVyTGluZQAACElzQ2VudGVyQXV0b21hdGljQWRqdXN0ZWQAAAhJc1VzZXJQb3NpdGlvbgAACEFkZFByZWZpeFNwYWNlAAAIQWRkUG9zdGZpeFNwYWNlAAACU2VwYXJhdG9yAAIAAAAKAAJUZXh0AAQAAAAyOTAACFJlcXVpcmVSZWxhdGl2ZVBvc2l0aW9uVXBncmFkZQAACElzR2VvbWV0cnlPdXRPZkJvdW5kcwAACElzTGVhZGVyTGluZUluQXV0b01vZGUAAQhEZWxldGVkAAAAAzIANw8AABBQb2ludEluZGV4AAMAAAACQWxpZ25tZW50AAcAAABDZW50ZXIAEFNlcmllc0luZGV4AAEAAAAIUmVxdWlyZUZvbnRDb2xvck1pZ3JhdGlvbgAACE1hbnVhbERhdGFMYWJlbEJhY2tncm91bmRWaXNpYmxlAAAISGFzV2lzaENvbG9yAAADVGV4dEJveAC5BgAABU1hbmFnZWRJZAAQAAAABFkX1cDqT8ROm9splTn7FNQ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I5AAJUZXh0SG9yaXpvbnRhbEFsaWdubWVudAAOAAAAbXNvQW5jaG9yTm9uZQACUGFyYWdyYXBoQWxpZ25tZW50AA8AAABtc29BbGlnbkNlbnRlcgACVGV4dFZlcnRpY2FsQWxpZ25tZW50ABAAAABtc29BbmNob3JNaWRkbGUAA0YaAAAABRkAAAAnAAAA5w8AAAAAAAAAAAAA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zMjkAAUhlaWdodAAAAACgIp4qQAFXaWR0aAAAAABgWZ0zQAFUb3AAAAAAwBnbVkABTGVmdAAAAACAUN9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K1Wx5/D3RBjpgyTcSjvw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WJhlkQAFZAAAAALbXS1hAAAhIYXNMZWFkZXJMaW5lAAAISXNDZW50ZXJBdXRvbWF0aWNBZGp1c3RlZAAACElzVXNlclBvc2l0aW9uAAAIQWRkUHJlZml4U3BhY2UAAAhBZGRQb3N0Zml4U3BhY2UAAAJTZXBhcmF0b3IAAgAAAAoAAlRleHQABAAAADMyOQAIUmVxdWlyZVJlbGF0aXZlUG9zaXRpb25VcGdyYWRlAAAISXNHZW9tZXRyeU91dE9mQm91bmRzAAAISXNMZWFkZXJMaW5lSW5BdXRvTW9kZQABCERlbGV0ZWQ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xhYmVsc1Zpc2libGUAAQhBdXRvbWF0aWNMYWJlbEJhY2tncm91bmRzRW5hYmxlZAABAANTZWNvbmRhcnkAJgIAAAREYXRhTGFiZWxzAAU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GwAAAAUPAAAANQAAAOcPAAAAAAAAAAAAAHQAAAAAAAAAAAABQm90dG9tAAAAAAAAAAAAAAJEaXNwbGF5VGV4dAABAAAAAAFIZWlnaHQAAAAAAAAAAAABV2lkdGgAAAAA4IfNYEABVG9wAAAAAIAxUh5AAUxlZnQAAAAAQPJc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IAMnlpAAVkAAAAAAGvfHkAAA0VuZAAbAAAAAVgAAAAAICYZZEABWQAAAAAAa98eQAACU3RhcnRBcnJvd0hlYWQAEQAAAG1zb0Fycm93aGVhZE5vbmUAAkVuZEFycm93SGVhZAARAAAAbXNvQXJyb3doZWFkTm9uZQAFTWFuYWdlZElkABAAAAAEo0CtjY6AyUiCUlZi7yB6s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fyhLQAFUb3AAAAAAAGvfHkABTGVmdAAAAACADJ5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5KQAABV9pZAAQAAAABI40exFX2apMvyS+j+nV8cQCX3R5cGUAWQAAAGVtcG93ZXIuQ2hhcnRzLkRhdGEuRGF0YUNoYXJ0cy5PdmVybGF5cy5EYXRhLkdyb3d0aEFycm93T3ZlcmxheURhdGEsIGVtcG93ZXIuQ2hhcnRzLkRhdGEAA1N0YXJ0TGluZQASBwAAA1N0YXJ0ABsAAAABWAAAAADgwvlCQAFZAAAAAABUA0JAAANFbmQAGwAAAAFYAAAAAODC+UJAAVkAAAAAwGE8SkAAAlN0YXJ0QXJyb3dIZWFkABEAAABtc29BcnJvd2hlYWROb25lAAJFbmRBcnJvd0hlYWQAEQAAAG1zb0Fycm93aGVhZE5vbmUABU1hbmFnZWRJZAAQAAAABJZ3pTedfN1DpcbgiBEs8Xg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ABUA0JAAUxlZnQAAAAA4ML5QkAIRmxpcEhvcml6b250YWxseQAACEZsaXBIb3Jpem9udGFsbHlBcHBsaWVkAAAIRmxpcFZlcnRpY2FsbHkAAAhGbGlwVmVydGljYWxseUFwcGxpZWQAAAFSb3RhdGlvbgAAAAAAAAAAAAFaT3JkZXIAAAAAAAAAAMADQm9yZGVyQ29sb3IAVQAAABBBAP8AAAAQUgAdAAAAEEcAHQAAABBCABwAAAAAPwAAAD4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AAABRAAAABTAAAA5w8AAAAAAAAAAAA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LR5YQAFZAAAAAABUA0JAAANFbmQAGwAAAAFYAAAAAKAtHlhAAVkAAAAA4HsgS0AAAlN0YXJ0QXJyb3dIZWFkABEAAABtc29BcnJvd2hlYWROb25lAAJFbmRBcnJvd0hlYWQAFQAAAG1zb0Fycm93aGVhZFRyaWFuZ2xlAAVNYW5hZ2VkSWQAEAAAAARtzeEhyh2hQK7yBz1VCxiq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POjJAAVdpZHRoAAAAAAAAAAAAAVRvcAAAAAAAVANCQAFMZWZ0AAAAAKAtHlh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ODC+UJAAURlZmF1bHRNaWRkbGVMaW5lU3RhcnRQb2ludFkATvk09VMDQkABRGVmYXVsdE1pZGRsZUxpbmVFbmRQb2ludFgAAAAAoC0eWEABRGVmYXVsdE1pZGRsZUxpbmVFbmRQb2ludFkATvk09VMDQkAFTWVyZ2VkV2l0aAAQAAAABAAAAAAAAAAAAAAAAAAAAAAISXNTdGFydExpbmVWaXNpYmxlAAEISXNFbmRMaW5lVmlzaWJsZQABA0Zyb20AMwAAABBTZXJpZXNJbmRleAD/////EFBvaW50SW5kZXgAAQAAAAhJc1BvaW50U3VtAAEAA1RvADMAAAAQU2VyaWVzSW5kZXgA/////xBQb2ludEluZGV4AAI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AYAAAJBdXRvU2hhcGVUeXBlAAUAAABPdmFsAARBZGp1c3RtZW50cwAFAAAAAAVNYW5hZ2VkSWQAEAAAAAQSl8ZA7v9IQqzfdZebVOTb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HgAAAAVfAAAAXgAAAOcPAAAAAAAA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DgHEMzQAFUb3AAAAAAAG0DQkABTGVmdAAAAABgZk1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D6BwAABV9pZAAQAAAABNRBYXUDO+JLoOUP93KSnpgCX3R5cGUAVwAAAGVtcG93ZXIuQ2hhcnRzLkRhdGEuRGF0YUNoYXJ0cy5PdmVybGF5cy5EYXRhLkNvbHVtblN1bU92ZXJsYXlEYXRhLCBlbXBvd2VyLkNoYXJ0cy5EYXRhABBDb2x1bW4AAQAAABBTZXJpZXMA/////wNUZXh0RWxlbWVudADqBgAAAkF1dG9TaGFwZVR5cGUACgAAAFJlY3RhbmdsZQAEQWRqdXN0bWVudHMABQAAAAAFTWFuYWdlZElkABAAAAAEUPZVjj7nWEiwuSuP9q4RN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BZGRQcmVmaXhTcGFjZQAACEFkZFBvc3RmaXhTcGFjZQAACERlbGV0ZWQAAQhJc05ldwABAUZvbnRTaXplAAAAAAAAACRAAAMzAPoHAAAFX2lkABAAAAAEhP6+v4KAM0a6UXvRtRdgogJfdHlwZQBXAAAAZW1wb3dlci5DaGFydHMuRGF0YS5EYXRhQ2hhcnRzLk92ZXJsYXlzLkRhdGEuQ29sdW1uU3VtT3ZlcmxheURhdGEsIGVtcG93ZXIuQ2hhcnRzLkRhdGEAEENvbHVtbgACAAAAEFNlcmllcwD/////A1RleHRFbGVtZW50AOoGAAACQXV0b1NoYXBlVHlwZQAKAAAAUmVjdGFuZ2xlAARBZGp1c3RtZW50cwAFAAAAAAVNYW5hZ2VkSWQAEAAAAAQVOfhjHOlURJirpV4eW5nw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x8AAAAE//////////8IAHgH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Fk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HQMdAwAABV9pZAAQAAAABCZoQVznEB5GvDlHyiPMH80DRGF0YQCmAgAABFBvaW50QWRkaXRpb25hbFN0eWxlcwCaAQAAAzAAhAAAAANQb2ludEFkZHJlc3MAMwAAABBTZXJpZXNJbmRleAABAAAAEFBvaW50SW5kZXgAAQAAAAhJc1BvaW50U3VtAAAAA0FkZGl0aW9uYWxTdHlsZXMALAAAAAJGaWxsUGF0dGVybgAGAAAAVW5zZXQACEJvcmRlclZpc2libGUAAQAAAzEAhAAAAANQb2ludEFkZHJlc3MAMwAAABBTZXJpZXNJbmRleAABAAAAEFBvaW50SW5kZXgAAgAAAAhJc1BvaW50U3VtAAAAA0FkZGl0aW9uYWxTdHlsZXMALAAAAAJGaWxsUGF0dGVybgAGAAAAVW5zZXQACEJvcmRlclZpc2libGUAAQAAAzIAhAAAAANQb2ludEFkZHJlc3MAMwAAABBTZXJpZXNJbmRleAABAAAAEFBvaW50SW5kZXgAAwAAAAhJc1BvaW50U3VtAAAAA0FkZGl0aW9uYWxTdHlsZXMALAAAAAJGaWxsUGF0dGVybgAGAAAAVW5zZXQACEJvcmRlclZpc2libGUAAQAAAANTZXJpZXNBZGRpdGlvbmFsU3R5bGVzANgAAAADMQDQAAAAEFNlcmllc0luZGV4AAEAAAADQWRkaXRpb25hbFN0eWxlcwCoAAAAAkZpbGxQYXR0ZXJuAAgAAABEZWZhdWx0AANGaWxsQ29sb3JPclRoZW1lQ29sb3IAcwAAABBUaGVtZUNvbG9yAAAAAAABVGludEFuZFNoYWRlAAAAAAAAAAAAEFRpbnRJbmRleAD/////EFNjaGVtZUNvbG9yAAAAAAADQ29sb3IAIQAAABBBAP8AAAAQUgAAAAAAEEcAAAAAABBCAAAAAAAAAAAAAAACTmFtZQAoAAAAUG9pbnRBbmRTZXJpZXNBZGRpdGlvblN0eWxlc0RlZmluaXRpb25zABBWZXJzaW9uAAEAAAAJTGFzdFdyaXRlACMyy7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pAAAA5w8AAAAAAAAAAAAAkBUAAAVfaWQAEAAAAATaEgxTN440R7KdQ2kucVnsA0RhdGEAKBUAAARDYXRlZ29yeUF4aXNMYWJlbERhdGEA2hQAAAMwAPoGAAADVGV4dEJveERhdGEAqw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AAAAElHVDY1UjAzNUQyAAJUZXh0SG9yaXpvbnRhbEFsaWdubWVudAAOAAAAbXNvQW5jaG9yTm9uZQACUGFyYWdyYXBoQWxpZ25tZW50AA8AAABtc29BbGlnbkNlbnRlcg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ADVGV4dE1hcmdpbgA/AAAAAUxlZnQAAAAAAAAAAAABVG9wAAAAAAAAAAAAAVJpZ2h0AAAAAAAAAAAAAUJvdHRvbQAAAAAAAAAAAAACRGlzcGxheVRleHQADAAAAElHVDY1UjAzNUQyAAFIZWlnaHQAAAAAoP++H0ABV2lkdGgAAAAAgLFkQ0ABVG9wAAAAAED6MGJAAUxlZnQAAAAAQEi6K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QDqBgAAA1RleHRCb3hEYXRhAJsGAAAFTWFuYWdlZElkABAAAAAE5mikLC6dVUenUKqgg5cktg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QAAABTaUM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EAAAAU2lDAAFIZWlnaHQAAAAAoP++H0ABV2lkdGgAAAAAgD2KI0ABVG9wAAAAAED6MGJAAUxlZnQAAAAAIPDrV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gDoBgAAA1RleHRCb3hEYXRhAJkGAAAFTWFuYWdlZElkABAAAAAETrHuYtoe3k+wHVvmM4ZoP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IQAAAAAzAAAAVw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IAAAAAYgAAAGM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AAAABf////8kAAAA5w8AAAAAAAAAAAAAkEAAAAVfaWQAEAAAAARPKhJY3QzDSb8lQRhXTQtLA0RhdGEANkAAAANEYXRhTGFiZWxzUGVyQXhpcwD/PwAAA1ByaW1hcnkAwD0AAAREYXRhTGFiZWxzAJ87AAADMAAtFgAAEFBvaW50SW5kZXgAAQAAAAJBbGlnbm1lbnQABwAAAENlbnRlcgAQU2VyaWVzSW5kZXgAAQAAAAhSZXF1aXJlRm9udENvbG9yTWlncmF0aW9uAAAITWFudWFsRGF0YUxhYmVsQmFja2dyb3VuZFZpc2libGUAAA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OTg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OTgAAUhlaWdodAAAAACgIp4qQAFXaWR0aAAAAABgWZ0zQAFUb3AAAAAAgDDWV0ABTGVmdAAAAABAj1k2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JAAAAAUjAAAAJ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PgdFEBAAVkAAAAAdu5GWUAACEhhc0xlYWRlckxpbmUAAAhJc0NlbnRlckF1dG9tYXRpY0FkanVzdGVkAAAISXNVc2VyUG9zaXRpb24AAAhBZGRQcmVmaXhTcGFjZQAACEFkZFBvc3RmaXhTcGFjZQAAAlNlcGFyYXRvcgACAAAACgACVGV4dAAEAAAAMjk4AAhSZXF1aXJlUmVsYXRpdmVQb3NpdGlvblVwZ3JhZGUAAAhJc0dlb21ldHJ5T3V0T2ZCb3VuZHMAAAhJc0xlYWRlckxpbmVJbkF1dG9Nb2RlAAEIRGVsZXRlZAAAAAMxAC0WAAAQUG9pbnRJbmRleAACAAAAAkFsaWdubWVudAAHAAAAQ2VudGVyABBTZXJpZXNJbmRleAABAAAACFJlcXVpcmVGb250Q29sb3JNaWdyYXRpb24AAAhNYW51YWxEYXRhTGFiZWxCYWNrZ3JvdW5kVmlzaWJsZQAACEhhc1dpc2hDb2xvcgAAA1RleHRCb3gAuwYAAAVNYW5hZ2VkSWQAEAAAAATHL6i1tgoqSo8TTaA5irWm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I5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I5MAABSGVpZ2h0AAAAAKAinipAAVdpZHRoAAAAAGBZnTNAAVRvcAAAAACAgg9YQAFMZWZ0AAAAAICCqlV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CUAAAAFJAAAACYAAADnDwA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rC0eWEABWQAAAAB2QIBZQAAISGFzTGVhZGVyTGluZQAACElzQ2VudGVyQXV0b21hdGljQWRqdXN0ZWQAAAhJc1VzZXJQb3NpdGlvbgAACEFkZFByZWZpeFNwYWNlAAAIQWRkUG9zdGZpeFNwYWNlAAACU2VwYXJhdG9yAAIAAAAKAAJUZXh0AAQAAAAyOTAACFJlcXVpcmVSZWxhdGl2ZVBvc2l0aW9uVXBncmFkZQAACElzR2VvbWV0cnlPdXRPZkJvdW5kcwAACElzTGVhZGVyTGluZUluQXV0b01vZGUAAQhEZWxldGVkAAAAAzIANw8AABBQb2ludEluZGV4AAMAAAACQWxpZ25tZW50AAcAAABDZW50ZXIAEFNlcmllc0luZGV4AAEAAAAIUmVxdWlyZUZvbnRDb2xvck1pZ3JhdGlvbgAACE1hbnVhbERhdGFMYWJlbEJhY2tncm91bmRWaXNpYmxlAAAISGFzV2lzaENvbG9yAAADVGV4dEJveAC5BgAABU1hbmFnZWRJZAAQAAAABFkX1cDqT8ROm9splTn7FNQ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I5AAJUZXh0SG9yaXpvbnRhbEFsaWdubWVudAAOAAAAbXNvQW5jaG9yTm9uZQACUGFyYWdyYXBoQWxpZ25tZW50AA8AAABtc29BbGlnbkNlbnRlcgACVGV4dFZlcnRpY2FsQWxpZ25tZW50ABAAAABtc29BbmNob3JNaWRkbGUAA0YmAAAABSUAAABcAAAA5w8AAAAAAAAAAAAA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zMjkAAUhlaWdodAAAAACgIp4qQAFXaWR0aAAAAABgWZ0zQAFUb3AAAAAAwBnbVkABTGVmdAAAAACAUN9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K1Wx5/D3RBjpgyTcSjvw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WJhlkQAFZAAAAALbXS1hAAAhIYXNMZWFkZXJMaW5lAAAISXNDZW50ZXJBdXRvbWF0aWNBZGp1c3RlZAAACElzVXNlclBvc2l0aW9uAAAIQWRkUHJlZml4U3BhY2UAAAhBZGRQb3N0Zml4U3BhY2UAAAJTZXBhcmF0b3IAAgAAAAoAAlRleHQABAAAADMyOQAIUmVxdWlyZVJlbGF0aXZlUG9zaXRpb25VcGdyYWRlAAAISXNHZW9tZXRyeU91dE9mQm91bmRzAAAISXNMZWFkZXJMaW5lSW5BdXRvTW9kZQABCERlbGV0ZWQ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xhYmVsc1Zpc2libGUAAQhBdXRvbWF0aWNMYWJlbEJhY2tncm91bmRzRW5hYmxlZAABAANTZWNvbmRhcnkAJgIAAAREYXRhTGFiZWxzAAU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JwAAAAUaAAAA//////QA8w4AAAAAAAAAAG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IAAAACUxhc3RXcml0ZQB/EK+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gAAAAFPAAAAP////9hA4YMAAAAAAAAAAB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FiYZZEABWQAAAAC210tYQAAISGFzTGVhZGVyTGluZQAACElzQ2VudGVyQXV0b21hdGljQWRqdXN0ZWQAAAhJc1VzZXJQb3NpdGlvbgAAAlNlcGFyYXRvcgACAAAACgACVGV4dAAEAAAAMzI5AAhSZXF1aXJlUmVsYXRpdmVQb3NpdGlvblVwZ3JhZGUAAAhJc0dlb21ldHJ5T3V0T2ZCb3VuZHMAAAhJc0xlYWRlckxpbmVJbkF1dG9Nb2RlAAEIRGVsZXRlZAAAAAAITGFiZWxzVmlzaWJsZQABCEF1dG9tYXRpY0xhYmVsQmFja2dyb3VuZHNFbmFibGVkAAEAAAhEaXNhYmxlQXV0b21hdGljRGVhY3RpdmF0aW9uAAAAAk5hbWUACwAAAERhdGFMYWJlbHMAEFZlcnNpb24ACQAAAAlMYXN0V3JpdGUAfxCvh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AAAABSAAAAD/////qQU+CgAAAAAAAAAAaWJsZQAACFZpc2libGUAAQJGaWxsUGF0dGVybgAQAAAAbXNvUGF0dGVybk1peGVkAAJUZXh0AAMAAABTaQ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MAAABTaQABSGVpZ2h0AAAAAKD/vh9AAVdpZHRoAAAAAIAlvxVAAVRvcAAAAABA+jBiQAFMZWZ0AAAAAMBcxWN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JPcmllbnRhdGlvbgAFAAAATm9uZQAITGFiZWxWaXNpYmxlAAECVGV4dEFsaWdubWVudAAFAAAATGVmdAAAAAhXYW50c1RvQmVWaXNpYmxlAAECTGFiZWxUZXh0QWxpZ25tZW50AAcAAABDZW50ZXIAAAJOYW1lABkAAABDYXRlZ29yeUF4aXNEYXRhUHJvcGVydHkAEFZlcnNpb24AAQAAAAlMYXN0V3JpdGUAFxCvh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gAAAABjAAAAMw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KRIlR4WhwJFkzDDe6F0kWc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JT6rQp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kEAAAAVfaWQAEAAAAATsrFtvuB8sRY03IKwsixRpA0RhdGEANkAAAANEYXRhTGFiZWxzUGVyQXhpcwD/PwAAA1ByaW1hcnkAwD0AAAREYXRhTGFiZWxzAJ87AAADMAAtFgAAEFBvaW50SW5kZXgAAQAAAAJBbGlnbm1lbnQABwAAAENlbnRlcgAQU2VyaWVzSW5kZXgAAQAAAAhSZXF1aXJlRm9udENvbG9yTWlncmF0aW9uAAAITWFudWFsRGF0YUxhYmVsQmFja2dyb3VuZFZpc2libGUAAA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OTg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OTgAAUhlaWdodAAAAACgIp4qQAFXaWR0aAAAAABgWZ0zQAFUb3AAAAAAgDDWV0ABTGVmdAAAAABAj1k2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MAAAAAUvAAAAM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PgdFEBAAVkAAAAAdu5GWUAACEhhc0xlYWRlckxpbmUAAAhJc0NlbnRlckF1dG9tYXRpY0FkanVzdGVkAAAISXNVc2VyUG9zaXRpb24AAAhBZGRQcmVmaXhTcGFjZQAACEFkZFBvc3RmaXhTcGFjZQAAAlNlcGFyYXRvcgACAAAACgACVGV4dAAEAAAAMjk4AAhSZXF1aXJlUmVsYXRpdmVQb3NpdGlvblVwZ3JhZGUAAAhJc0dlb21ldHJ5T3V0T2ZCb3VuZHMAAAhJc0xlYWRlckxpbmVJbkF1dG9Nb2RlAAEIRGVsZXRlZAAAAAMxAC0WAAAQUG9pbnRJbmRleAACAAAAAkFsaWdubWVudAAHAAAAQ2VudGVyABBTZXJpZXNJbmRleAABAAAACFJlcXVpcmVGb250Q29sb3JNaWdyYXRpb24AAAhNYW51YWxEYXRhTGFiZWxCYWNrZ3JvdW5kVmlzaWJsZQAACEhhc1dpc2hDb2xvcgAAA1RleHRCb3gAuwYAAAVNYW5hZ2VkSWQAEAAAAATHL6i1tgoqSo8TTaA5irWm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I5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I5MAABSGVpZ2h0AAAAAKAinipAAVdpZHRoAAAAAGBZnTNAAVRvcAAAAACAgg9YQAFMZWZ0AAAAAICCqlV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DEAAAAFMAAAADIAAADnDwA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rC0eWEABWQAAAAB2QIBZQAAISGFzTGVhZGVyTGluZQAACElzQ2VudGVyQXV0b21hdGljQWRqdXN0ZWQAAAhJc1VzZXJQb3NpdGlvbgAACEFkZFByZWZpeFNwYWNlAAAIQWRkUG9zdGZpeFNwYWNlAAACU2VwYXJhdG9yAAIAAAAKAAJUZXh0AAQAAAAyOTAACFJlcXVpcmVSZWxhdGl2ZVBvc2l0aW9uVXBncmFkZQAACElzR2VvbWV0cnlPdXRPZkJvdW5kcwAACElzTGVhZGVyTGluZUluQXV0b01vZGUAAQhEZWxldGVkAAAAAzIANw8AABBQb2ludEluZGV4AAMAAAACQWxpZ25tZW50AAcAAABDZW50ZXIAEFNlcmllc0luZGV4AAEAAAAIUmVxdWlyZUZvbnRDb2xvck1pZ3JhdGlvbgAACE1hbnVhbERhdGFMYWJlbEJhY2tncm91bmRWaXNpYmxlAAAISGFzV2lzaENvbG9yAAADVGV4dEJveAC5BgAABU1hbmFnZWRJZAAQAAAABFkX1cDqT8ROm9splTn7FNQ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I5AAJUZXh0SG9yaXpvbnRhbEFsaWdubWVudAAOAAAAbXNvQW5jaG9yTm9uZQACUGFyYWdyYXBoQWxpZ25tZW50AA8AAABtc29BbGlnbkNlbnRlcgACVGV4dFZlcnRpY2FsQWxpZ25tZW50ABAAAABtc29BbmNob3JNaWRkbGUAA0YyAAAABTEAAABbAAAA5w8AAAAAAAAAAAAA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zMjkAAUhlaWdodAAAAACgIp4qQAFXaWR0aAAAAABgWZ0zQAFUb3AAAAAAwBnbVkABTGVmdAAAAACAUN9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K1Wx5/D3RBjpgyTcSjvw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WJhlkQAFZAAAAALbXS1hAAAhIYXNMZWFkZXJMaW5lAAAISXNDZW50ZXJBdXRvbWF0aWNBZGp1c3RlZAAACElzVXNlclBvc2l0aW9uAAAIQWRkUHJlZml4U3BhY2UAAAhBZGRQb3N0Zml4U3BhY2UAAAJTZXBhcmF0b3IAAgAAAAoAAlRleHQABAAAADMyOQAIUmVxdWlyZVJlbGF0aXZlUG9zaXRpb25VcGdyYWRlAAAISXNHZW9tZXRyeU91dE9mQm91bmRzAAAISXNMZWFkZXJMaW5lSW5BdXRvTW9kZQABCERlbGV0ZWQ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xhYmVsc1Zpc2libGUAAQhBdXRvbWF0aWNMYWJlbEJhY2tncm91bmRzRW5hYmxlZAABAANTZWNvbmRhcnkAJgIAAAREYXRhTGFiZWxzAAU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MwAAAAAqAAAAI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QAAAAFNgAAAEgAAADnDwAAAAAAAAAAAABmb3JlAAAITGluZVJ1bGVXaXRoaW4AAAFSaWdodEluZGVudAAAAAAAAAAAAAFTcGFjZUFmdGVyAAAAAAAAAAAAAVNwYWNlQmVmb3JlAAAAAAAAAAAAAVNwYWNlV2l0aGluAAAAAAAAAAAAAANMaW5lU2Vjb25kUGFydAASBwAAA1N0YXJ0ABsAAAABWAAAAACADJ5aQAFZAAAAAABr3x5AAANFbmQAGwAAAAFYAAAAACAmGWRAAVkAAAAAAGvfHkAAAlN0YXJ0QXJyb3dIZWFkABEAAABtc29BcnJvd2hlYWROb25lAAJFbmRBcnJvd0hlYWQAEQAAAG1zb0Fycm93aGVhZE5vbmUABU1hbmFnZWRJZAAQAAAABKNArY2OgMlIglJWYu8gerM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H8oS0ABVG9wAAAAAABr3x5AAUxlZnQAAAAAgAyeW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QAeSkAAAVfaWQAEAAAAASONHsRV9mqTL8kvo/p1fHEAl90eXBlAFkAAABlbXBvd2VyLkNoYXJ0cy5EYXRhLkRhdGFDaGFydHMuT3ZlcmxheXMuRGF0YS5Hcm93dGhBcnJvd092ZXJsYXlEYXRhLCBlbXBvd2VyLkNoYXJ0cy5EYXRhAANTdGFydExpbmUAEgcAAANTdGFydAAbAAAAAVgAAAAA4ML5QkABWQAAAAAAVANCQAADRW5kABsAAAABWAAAAADgwvlCQAFZAAAAAMBhPEpAAAJTdGFydEFycm93SGVhZAARAAAAbXNvQXJyb3doZWFkTm9uZQACRW5kQXJyb3dIZWFkABEAAABtc29BcnJvd2hlYWROb25lAAVNYW5hZ2VkSWQAEAAAAASWd6U3nXzdQ6XG4IgRLPF4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jBAAVdpZHRoAAAAAAAAAAAAAVRvcAAAAAAAVANCQAFMZWZ0AAAAAODC+UJ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tHlhAAVkAAAAAAFQDQkAAA0VuZAAbAAAAAVgAAAAAoC0eWEABWQAAAADgeyBLQAACU3RhcnRBcnJvd0hlYWQAEQAAAG1zb0Fycm93aGVhZE5vbmUAAkVuZEFycm93SGVhZAAVAAAAbXNvQXJyb3doZWFkVHJpYW5nbGUABU01AAAABRsAAABUAAAA5w8AAAAAAAAAAAA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LR5YQAFZAAAAAABUA0JAAANFbmQAGwAAAAFYAAAAAKAtHlhAAVkAAAAA4HsgS0AAAlN0YXJ0QXJyb3dIZWFkABEAAABtc29BcnJvd2hlYWROb25lAAJFbmRBcnJvd0hlYWQAFQAAAG1zb0Fycm93aGVhZFRyaWFuZ2xlAAVNYW5hZ2VkSWQAEAAAAARtzeEhyh2hQK7yBz1VCxiq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POjJAAVdpZHRoAAAAAAAAAAAAAVRvcAAAAAAAVANCQAFMZWZ0AAAAAKAtHlh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ODC+UJAAURlZmF1bHRNaWRkbGVMaW5lU3RhcnRQb2ludFkATvk09VMDQkABRGVmYXVsdE1pZGRsZUxpbmVFbmRQb2ludFgAAAAAoC0eWEABRGVmYXVsdE1pZGRsZUxpbmVFbmRQb2ludFkATvk09VMDQkAFTWVyZ2VkV2l0aAAQAAAABAAAAAAAAAAAAAAAAAAAAAAISXNTdGFydExpbmVWaXNpYmxlAAEISXNFbmRMaW5lVmlzaWJsZQABA0Zyb20AMwAAABBTZXJpZXNJbmRleAD/////EFBvaW50SW5kZXgAAQAAAAhJc1BvaW50U3VtAAEAA1RvADMAAAAQU2VyaWVzSW5kZXgA/////xBQb2ludEluZGV4AAI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AYAAAJBdXRvU2hhcGVUeXBlAAUAAABPdmFsAARBZGp1c3RtZW50cwAFAAAAAAVNYW5hZ2VkSWQAEAAAAAQSl8ZA7v9IQqzfdZebVOTb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NgAAAAVVAAAANAAAAOcPAAAAAAAAAAAAAH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gGAAACQXV0b1NoYXBlVHlwZQAFAAAAT3ZhbAAEQWRqdXN0bWVudHMABQAAAAAFTWFuYWdlZElkABAAAAAEIBVaeG6BzUqJ9OLhk/D8c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QJGaWxsUGF0dGVybgAQAAAAbXNvUGF0dGVybk1peGVkAAJUZXh0AAQAAAAtO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EAAAALTklAAFIZWlnaHQAAAAAIG7ILUABV2lkdGgAAAAAIFZSNUABVG9wAAAAAEBtOME/AUxlZnQAAAAAoHm6V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BA8lw6QAFZAAAAAIAxUh5AAANFbmQAGwAAAAFYAAAAACAmGWRAAVkAAAAAgDFSHkAAAlN0YXJ0QXJyb3dIZWFkABEAAABtc29BcnJvd2hlYWROb25lAAJFbmRBcnJvd0hlYWQAEQAAAG1zb0Fycm93aGVhZE5vbmUABU1hbmFnZWRJZAAQAAAABFBHXmTF8s5DsFhYq7oyZX4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4IfNYEABVG9wAAAAAIAxUh5AAUxlZnQAAAAAQPJc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T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FY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P1CAAAFX2lkABAAAAAEWGDbfl0NHUmVlhsJ3XSptQNEYXRhAKNCAAADRGF0YUxhYmVsc1BlckF4aXMAbEIAAANQcmltYXJ5AF5CAAAERGF0YUxhYmVscwAaQgAAAzAAVhgAABBQb2ludEluZGV4AAE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7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jk4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jk4AAFIZWlnaHQAAAAAoCKeKkABV2lkdGgAAAAAYFmdM0ABVG9wAAAAAIAw1ldAAUxlZnQAAAAAQI9ZN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DoAAAAFOQAAADsAAADnDwAAAAAAAAAAAA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4HRRAQAFZAAAAAHbuRllAAAhIYXNMZWFkZXJMaW5lAAAISXNDZW50ZXJBdXRvbWF0aWNBZGp1c3RlZAAACElzVXNlclBvc2l0aW9uAAACU2VwYXJhdG9yAAIAAAAKAAJUZXh0AAQAAAAyOTgACFJlcXVpcmVSZWxhdGl2ZVBvc2l0aW9uVXBncmFkZQAACElzR2VvbWV0cnlPdXRPZkJvdW5kcwAACElzTGVhZGVyTGluZUluQXV0b01vZGUAAQhEZWxldGVkAAAAAzEAVhg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7BgAABU1hbmFnZWRJZAAQAAAABMcvqLW2CipKjxNNoDmKtaYISGFzQ2hhbmdlcwAACFVzZU5hbWVJbnN0ZWFkT2ZUYWdBc0lkAAEIU2hhcGVQcmV2aW91c2x5Q3JlYXRlZAABA0ZpbGxDb2xvcgBVAAAAEEEA/wAAABBSAPkAAAAQRwB0AAAAEEIAFAAAAAFTY0EAAAAAAAAA8D8BU2NSAAAAAMBVUO4/AVNjRwAAAACg2FrGPwFTY0IAAAAAQDinfD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jk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jkwAAFIZWk7AAAABToAAAA8AAAA5w8AAAAAAAAAAAAAZ2h0AAAAAKAinipAAVdpZHRoAAAAAGBZnTNAAVRvcAAAAACAgg9YQAFMZWZ0AAAAAICCqlV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PAAAAAU7AAAAKAAAAOcPAAAAAAAAAAAAAEFmdGVyAAAITGluZVJ1bGVCZWZvcmUAAAhMaW5lUnVsZVdpdGhpbgAAAVJpZ2h0SW5kZW50AAAAAAAAAAAAAVNwYWNlQWZ0ZXIAAAAAAAAAAAABU3BhY2VCZWZvcmUAAAAAAAAAAAABU3BhY2VXaXRoaW4AAAAAAAAAAAAAA0NlbnRlcgAbAAAAAVgAAAAArC0eWEABWQAAAAB2QIBZQAAISGFzTGVhZGVyTGluZQAACElzQ2VudGVyQXV0b21hdGljQWRqdXN0ZWQAAAhJc1VzZXJQb3NpdGlvbgAAAlNlcGFyYXRvcgACAAAACgACVGV4dAAEAAAAMjkwAAhSZXF1aXJlUmVsYXRpdmVQb3NpdGlvblVwZ3JhZGUAAAhJc0dlb21ldHJ5T3V0T2ZCb3VuZHMAAAhJc0xlYWRlckxpbmVJbkF1dG9Nb2RlAAEIRGVsZXRlZAAAAAMyAGARAAAQUG9pbnRJbmRleAAD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KRIlR4WhwJFkzDDe6F0kWcAA0NhdGVnb3J5QXhpc051bWJlckZvcm1hdAAfAAAABV9pZAAQAAAABAAAAAAAAAAAAAAAAAAAAAAAA1RleHRCb3gAuQYAAAVNYW5hZ2VkSWQAEAAAAARZF9XA6k/ETpvbKZU5+xTU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MyOQ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zMjkAAUhlaWdodAAAAACgIp4qQAFXaWR0aAAAAABgWZ0zQAFUb3AAAAAAwBnbVkABTGVmdAAAAACAUN9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K1Wx5/D3RBjpgyTcSjvw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T0AAAAAPgAAAGA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+AAAAABwAAAA9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wAAAABAAAAAH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AAAAAAAAAAAD8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IBit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UAAAAP////8LALEI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HQMdAwAABV9pZAAQAAAABBpp6/LEMYtOr17Se2ERkCoDRGF0YQCmAgAABFBvaW50QWRkaXRpb25hbFN0eWxlcwCaAQAAAzAAhAAAAANQb2ludEFkZHJlc3MAMwAAABBTZXJpZXNJbmRleAABAAAAEFBvaW50SW5kZXgAAQAAAAhJc1BvaW50U3VtAAAAA0FkZGl0aW9uYWxTdHlsZXMALAAAAAJGaWxsUGF0dGVybgAGAAAAVW5zZXQACEJvcmRlclZpc2libGUAAQAAAzEAhAAAAANQb2ludEFkZHJlc3MAMwAAABBTZXJpZXNJbmRleAABAAAAEFBvaW50SW5kZXgAAgAAAAhJc1BvaW50U3VtAAAAA0FkZGl0aW9uYWxTdHlsZXMALAAAAAJGaWxsUGF0dGVybgAGAAAAVW5zZXQACEJvcmRlclZpc2libGUAAQAAAzIAhAAAAANQb2ludEFkZHJlc3MAMwAAABBTZXJpZXNJbmRleAABAAAAEFBvaW50SW5kZXgAAwAAAAhJc1BvaW50U3VtAAAAA0FkZGl0aW9uYWxTdHlsZXMALAAAAAJGaWxsUGF0dGVybgAGAAAAVW5zZXQACEJvcmRlclZpc2libGUAAQAAAANTZXJpZXNBZGRpdGlvbmFsU3R5bGVzANgAAAADMQDQAAAAEFNlcmllc0luZGV4AAEAAAADQWRkaXRpb25hbFN0eWxlcwCoAAAAAkZpbGxQYXR0ZXJuAAgAAABEZWZhdWx0AANGaWxsQ29sb3JPclRoZW1lQ29sb3IAcwAAABBUaGVtZUNvbG9yAAAAAAABVGludEFuZFNoYWRlAAAAAAAAAAAAEFRpbnRJbmRleAD/////EFNjaGVtZUNvbG9yAAAAAAADQ29sb3IAIQAAABBBAP8AAAAQUgAAAAAAEEcAAAAAABBCAAAAAAAAAAAAAAACTmFtZQAoAAAAUG9pbnRBbmRTZXJpZXNBZGRpdGlvblN0eWxlc0RlZmluaXRpb25zABBWZXJzaW9uAAAAAAAJTGFzdFdyaXRlAAoyy7iSAQAAAAgA/////5EAkQAAAAVfaWQAEAAAAASsICjzFjMCQ5npNmjBLgUrA0RhdGEAOAAAAARPblRvcFNlcmllc0luZGl6ZXMABQAAAAAESGlkZGVuU2VyaWVzSW5kaXplcwAFAAAAAAACTmFtZQAKAAAAV2F0ZXJmYWxsABBWZXJzaW9uAAEAAAAJTGFzdFdyaXRlAC5vNFuNAQAAAAkATgAAAAAACgD/////cwBzAAAABV9pZAAQAAAABGAAG/ozHkpEk0/DzqBQxUwDRGF0YQAXAAAABFNlcmllTGFiZWxzAAUAAAAAAAJOYW1lAA0AAABTZXJpZXNMYWJlbHMAEFZlcnNpb24ABQAAAAlMYXN0V3JpdGUAJm80W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2SoAAAVfaWQAEAAAAAQkxTnYZvgkRq6ruOdhuOtzA0RhdGEAfioAAAVEYXRhAG4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D6hoa7rwMAAFMIAAAPAAAAeGwvd29ya2Jvb2sueG1srFZRb5s6GH2ftP/AvL5SMAGSoJIpCYlupN6pSrvtJVJkwASrgJltmvRO++/3M4Q0bffQu90oMRjj43O+73x2rj4dysJ4oEIyXoUIX9rIoFXCU1btQvTlbmmOkCEVqVJS8IqG6JFK9Gny/t3Vnov7mPN7AwAqGaJcqTqwLJnktCTykte0gpGMi5Io6IqdJWtBSSpzSlVZWI5t+1ZJWIU6hEC8BYNnGUtoxJOmpJXqQAQtiAL6Mme17NHK5C1wJRH3TW0mvKwBImYFU48tKDLKJFjtKi5IXIDsA/aMg4CvDz9sQ+P0K8HQq6VKlggueaYuAdrqSL/Sj20L42chOLyOwduQXEvQB6ZzeGIl/N9k5Z+w/CcwbP8xGgZrtV4JIHi/ieaduDlocpWxgn7trGuQuv5MSp2pAhkFkWqRMkXTEA2hy/f06QGoEk09a1gBo47tYh9Zk5Odb4QB7qcdVsSopFMRU6ZkCStQ/SYYY1ooKiqi6JxXCnx41PWnnmux5zkHhxtr+r1hgkJhgb9AK7QkCUgsb4jKjUYUIZoHmy8S5G+WpCg4FJ4iJdlM6zoiimyueUKKzR0t643j2vFwkCSODXJdnI6ysRMPY9vJ/JE3tr3NmZXJ67r5D2YmiY6QBSHqZHT3L8MFakTQG/ZGCQPuV9E1JO2WPEAKwSjpscJXkCM82FaJCPD2x3yOl7PR2DVHM29qurM5NqfeYGFGy0GE8Xzp2TP/J4gRfpBw0qj86A4NHaKB9vPLob/JIUQumESXddCw9InGD/v4MfX1RdOP/dSC9T74ldG9fPKR7hoy5/tbvd/dQeJaXYdvrEr5PkRj3waZj33Xc3V33w5+Y6nK+ze6R39RtstBQveaIvFa73hA3Gs1OZp4iJ4RjjrCS/iYunlG2Dpj3G7IwLy9GlVbRKuqbhRs/Jp7mwKomUAvIVYpblPcz0ppxiqa6noBjLPeEalkfJvkRCi5BdoF3QqtZBtzpXipSxNc2oZILwMhyFmaUn0SoUlL4sNFdOFcWWfAv1pFVDudtzXfn6a5wYX7lnm6QuD8gFIumrLqp39cL5YfXkw/JwFagXiidwu4tCEaY9sZ69jwgt6yfyi4OgvRFAeRo5/qzWpNEw5n7SNMA3fyY1frhhfoQV1L1V6hvhmkE7v2dGiD3e3FwDPd0dgxR+7AMedu5Cy84SJazDxtd30AB//HMdRuM0F/smtxOnN3giT38H9gTbMZkVCfnQOAL5R3z9rqZ03+BQAA//8DAFBLAwQUAAYACAAAACEAyVx7Yf4AAAB6AQAAFAAAAHhsL3NoYXJlZFN0cmluZ3MueG1sZJBdS8MwFIbvBf9DOPcuXaVDRpMxphXvROcPyNqsDeSj5qTF+es9bZGBhpwD73M+eJNy9+UsG3VEE7yA9SoDpn0dGuNbAR/H6u4BGCblG2WD1wIuGmEnb29KxMRo1qOALqV+yznWnXYKV6HXnirnEJ1KJGPLsY9aNdhpnZzleZZtuFPGA6vD4JOAAtjgzeegD79almhkGem+Ujpx0t9sVJY8roFUHWyILLYnAVWVzWfCsQo+LX37aJSd2Fk5Yy8LzCfA552z/S32qqZnkT/UcdQgWcnT1EIxOZgiyaeAuPAre3k+boq37L54zP+W3s3hP7oSTn8nfwAAAP//AwBQSwMEFAAGAAgAAAAhAEG/+GDZAAAAygEAACMAAAB4bC93b3Jrc2hlZXRzL19yZWxzL3NoZWV0MS54bWwucmVsc6yRwU7DMAxA70j8Q+Q7SbsDQmjpLghpVxgf4KVuG9E6UWwQ+3uCdqHTJC6cLNvy85O93X0ts/mkIjGxh9Y2YIhD6iOPHt4Oz3cPYESRe5wTk4cTCey625vtC82odUimmMVUCouHSTU/OidhogXFpkxcO0MqC2pNy+gyhnccyW2a5t6V3wzoVkyz7z2Ufb8BczjluvlvdhqGGOgphY+FWK+scIrHmSoQy0jqwdpzRc6htVUW3HWP9j89comsVF5JtR5aVkYXPXeRt/YY+UfSrT7QfQMAAP//AwBQSwMEFAAGAAgAAAAhAO8PZRRxBAAApA8AABMAAAB4bC90aGVtZS90aGVtZTEueG1szFdbj6M2FH6v1P9g8c6EO2E0mRWBoFZqVamzqz57wFx2DETYmUtX8997bBMuIdPdTrPSJi9gPh9/5+Lv2DcfnmuKHknHqrbZaOaVoSHSpG1WRQAAAAVEAAAARgAAAOcPAAAAAAAAAAAAADXFRvv0MdHXGmIcNxmmbUM22gth2ofbn3+6wde8JDVBML9h13ijlZzvr1crlsIwZlftnjTwLW+7GnN47YpV1uEnsFvTlWUY3qrGVaOhBtdg9o88r1KCPgqT2u3R+I7Ca8OZGEhpdydMk9kMic0eTIFgXXEf0Q49YrrRDPnTVrc3K3zdAyhf4hL563E9IHuwFvYcx3W8cLAnAZQvcTt/5+28wZ4E4DQFL5ZrO45vRU6PnYDU4xnbsR/b5gw/sW8vOIeu+M/wEqTsOwt8kkQQtRleghTeXeDdbbCN5/YlSOG9Bd43wtjxZ/YlqKRV87DMoOvZ0dHbAZK39Jez8MB1Et/qjY8oyP5QOWKJvG34rI62pDnwv0mXkbxqKtJxZMqiqvHntksALWZRzKsG8Zc9yXEK5XpHipagT7+K5fA1wZNPaihlJ0PAY2axrppLmx8twmKjn9Lreu602m7Sz7yi9I6/UPIbk66yllZZAoMyIXLHDZtqX8JjH+IZruiwnIO6lv9V8fKuxHsIk4pkwXrTBUP7lsHelAtLoSAntmWwD/Xvbaa2sWmKfaxiyjAfxw13GIfUcIX2/LF+B/NSAQqpIUcCYu5/ITFZbE7CPkPCPw5CFv6NhPTsIiyCMyzWwvwxVccsDqEAakNWYDchLNTedZRmIpZiSjKRJyWfx+yK5Fw0028Fk04rwIBm0VfAmOlAcH3TPeGdKrVvyPSMxKTc5iQmZVjijPTVOW0yl8x1MKZ0Rk+E4rgbRhr++nvkWojIiTbQZqoUtEFPG82zXTgzpHi/0XKQSXis91A7rCk0hGkBh4qUd2rDv0dZ9h3jMWalCrgUHaUGdcVJh2hVbzTh/lANtJEaIrmZFgjCD0suAFn50chB0udJJnlOUj5N+2RENj8JAIVXWnH2q5z+frCY2R4g3Xdl9oTu6aH7E0OJub4pAphVjEOrUdHMqm4iZGP9nTSmXnbPHBjFWpjuS9x3lKmYK7gU0YGOfFNOyy4HAZyFYP7eN8L7QjTY/911v96qhTcT0Rx75kxVRNc8L6bfr8lPWI1NdMZKSbc8YLFR64Kj1kGhnu0SX+m639AQJtTGxWbUBOOlDAvN7kfn1C54IJhEwnsjbkOPOBuJ93Z+mHdataJBHM+VchvIC+H0ztbefwbxiOHQfKCcqbPyM+8wHPrUGVzJBmyZZ95vDXhCh67aaF8MN3Qiy410Y+3udMd2DH3thrYeuq5t7lzTiLfWKzQWXtamqy6jCa4r+tJfSeX44lpaV2nXsjbnV2lbr1p57VxJ4vJaalpvX0tRBaLzxbOSwA62nh7YYaI78XatB5G31WMv8uMkjtx1kLxq6FGCndCOHG+31j0zinTHMwT9daD7jmWFjh+ud0742h9jwHMlJn0sILyS1+0/AAAA//8DAFBLAwQUAAYACAAAACEAPRtn4KoFAABxGgAADQAAAHhsL3N0eWxlcy54bWzsWVlv2zgQfl9g/wOhd0eHJUUybBe5BAToHmhSYF9pmbKJUKJB0Yndov99Z6jTbZw4brKLXcQOHJIiPw7n4sxo/GGTC3LPVMllMbHcE8cirEjlnBeLifX5NhlEFik1LeZUyIJNrC0rrQ/TX38Zl3or2M2SMU0Aoign1lLr1ci2y3TJclqeyBUr4EkmVU41dNXCLleK0XmJi3Jhe44T2jnlhVUhjPL0EJCcqrv1apDKfEU1n3HB9dZgWSRPR9eLQio6E0DqxvVpSjZuqDyyUfAXNxuZJz/slfNUyVJm+gSwbZllPGU/khzbsU3TDgnQj0NyA9vxds6/UUci+bZi9xxF2NKl4iOxwhYrtqbjTBa6JKlcF3piBYCOPB3dFfKhSPARqEw9azouv5B7KmDEtezpOJVCKqJBF0AUZqSgOatm3LCFZOTzNc7LaM7Fthr3cMDoTz0x5yBNHLSRkIqc6XiGsw7e7ExxKh7d6SBQtZhNrCRxzAdhumMciPzqpLaAhl9vwmjDmhIYzoVo5R+iqGFgOgbL00wVCXRI3b7drkDQBTiJSl5m3jOzF4puXS84fEEpBZ8jFYsLo161cM5C/CLMrH7AiznbsPnECn2D3iMYlekQ4vbsdWk+b7xXbTa+RTRHy3NOTuM4jtwwiqLYH7q+b0T/hqf9kYIAKIiHURx6QIjjR0ZsL6HAsB10aibVHC6cxqt4IM9qaDoWLNMgRcUXS/yv5QplKrUGhzwdzzldyIIK9AfNiv5KuKjgTppYegl3SuOBvtcE3KLe4aD5hhZDykHTgeSG4oPmV4d7/Gz1IYFlKRPiBg/3V9byDR3vJiPFOk9yfQ2qDlc3esmmCTpeNyseVR3kXR+twu7Botd/OSzZZC3+vtUu0FcT5VmkT1S7mtDVSmzxZsE7o+7Bmq53JviiyFk1YTqmTZcspeJfYCHeQEZmFoY1mqc4kMICVl0km2z/+XoUDt+WQtTCIwgEqhoWgrQPZuE/xbQ3FuuRTAMv2jANmh3TQNqN1j6vd+fGab1QD48kGA25NhQIuZ6Scm0aYNT7jK53+B2s/9XhjUcDH9ZzlDtusnV4BIO3ifU75iSiJ/7Zmgu4aR9xkYA53/ScrgPuEQbaULQKXB2MB3ivXWrF7+og1jxcVw+b+OgVY8KXuUCi2UZ/khpSJ0z4QNUeFF3dwqDplEvFi7tbmfCqj/kapIJ/4I2NE/D6MMd/58G7HqAZ9PXg37OBZ/KMJpRvotU6behCefux/OBxw9rj01/VrrrgFiPfR+PINj6vgmGc14uK3210x08dwE+61rKuU0DYfSw7q1y8j1XXLb7PmrtMtdbFiwS/e3PV5gRNSPuUToBPr7LGgXPiQ87mDU+d4akXDl3HMYUYu0GZjruo+ecQO5xjtHCnhFFdMnv4tltt2GPXrjdMwqtX4WXY46Xnx1EU4Ady8DA4kpfPIx7Gy+NVLTnF77Psqazg59SisaT/oNqiC4XgT2Mt2aTevYiSzFlG10Lftg8nVtf+jc35OodcqJ71J7+X2kBMrK79EWscLpbUui3q8JTlK/nAFEmXVOnSIisEMOGZmWpadUkWwnuoa4/WHPL/r1WN0nEGYOcu/EArgY/5aZ5929nwSkB5ttBEm+Ldw1IKZs4BtFepUYxq0hG4O38JwSFTn+RDOz16anrGVamhbrfOoUxd4xs13IcvaKlvIVQVF1D+aJeYOp/drQGH0xPSdAyh7McSSjzwn6wVB75cnZ/Gl1eJN4ic82jgD1kwiIPzy0HgX5xfXiax4zkX33rvBn7izYB5nQHZmOuPSgHvD1StOrUq3HRjE6vXqZTBmCSQ3ac99kLnLHBBkkPHHfghjQZROAwGSeB6l6F/fhUkQY/24Miqv2O7bvUuAokPRprnTPCi0fxG3/ujoPLQfeIQdiMJu3tXNP0bAAD//wMAUEsDBBQABgAIAAAAIQCxCdgMGwMAAGIHAAAYAAAAeGwvd29ya3NoZWV0cy9zaGVldDEueG1snFXbjtowEH2v1H+w/L65AYFEhNV20ao8tFqVXp6N44C1SZzaDpeu+u8d2ySwrFrRjSBxPOMzc8ZnnOntvirRlknFRZ3h0AswYjUVOa/XGf729eFmgpHSpM5JKWqW4QNT+Hb2/t10J+ST2jCmESDUKsMbrZvU9xXdsIooTzSsBkshZEU0vMq1rxrJSG4XVaUfBUHsV4TX2CGk8hoMURScsrmgbcVq7UAkK4mG/NWGN6pDq+g1cBWRT21zQ0XVAMSKl1wfLChGFU0X61pIsiqB9z4cEor2En4R/AddGDv/KlLFqRRKFNoDZN/l/Jp+4ic+oT3Sa/5XwYRDX7ItNxt4gorellI46rGiE9jgjWBxD2bKJdOW5xl+Do7XDTxDcwtOt872G8+mViePEoEY2WdSwR4sjdwWddNq7M+mOQcFGNZIsiLDd2E6j8y8Xfeds506GyNNVktWMqoZ5BBiZOS7EuLJOC5gKjARrYNBJFTzLbtnZZnhOXirnzYGDCGA30c4H3fRHqzgIe+cFaQt9b0of/BcbzKceGGSROFkPMKd8YvYfWR8vdGQU+wlYKCt0qLqJ6FuRnhpfpgzRUHxkKk3NFlQUUJIuKOKm84FwZK9o+bChUPTuQcjXthLh3vMxNLol4LVLoVN2nWZBsk4HsURJHSEAOM/ICCUix4PJjDuYU6EexhTQJe7LeOcaDKbSrFDIH9T6YaYwyRMTfZ2xoV1ZbUTploRuF5XKqiRgb4z2BkGVFitYLO3s2Dqb00yR48PzgMo9x7RS4975zE+8xi89LBasUn2GMPewweWPVUo+jnVowLiYXJ+/S9HA2p3u48eXnB0HrHlHyVjb3TB0NknRztIretI87wk65wH1nkQTbz4gqprFLfDDVmzT0Suea1QyQqrYyikdOIPPFNU0Rh1jyfjYRCOxl0pYoxWQkNT/MW4gW8Kgx0OPNBoIYTuXkBpJuqS6bZBDWmYXPJf0A0JRkJy6CX70chwI6SWhGvIJjUnlFzktkHgyCjZI5FawRnUmtYLgWo/e/K2x45/cgdR9V/H2R8AAAD//wMAUEsDBBQABgAIAAAAIQC5YxuHoAEAAP8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8Uk2P0zAQvSPxHyyf4JDaThe0G7VZ8aHCga4qNQuIm7Fnu2ZjO7Jnyebf4yRttkEIyQfPzHvPM2+8un6yNfkNIRrv1lQsOCXglNfGHdb0ttpkl5RElE7L2jtY0w4ivS5fvlipplA+wC74BgIaiCQpuVioZk3vEZuCsajuwcq4SAiXinc+WIkpDAfWSPUgD8Byzt8yCyi1RMl6wayZFOlRUqtJsnkM9SCgFYMaLDiMTCwEe8YiBBv/SRgqZ0hrsGvSTMd2z7W1GosT+imaCdi27aJdDm2k/gX7vv2yH0bNjOu9UkDLlVYFGqyhXLHna7rFx5+/QOGYnoJUUAEk+lBa4wfKKe6dfoCu9UHHxJpFiaYhqmAaTPsbNWeJhK5lxG1a6J0B/b4rN7KufdoMqaSVQZIbcAYlebXb78mndzfk81ey274e3vmLmUYaHBw7BU2SJ8Xo4KnybfnhY7WhZc7FRSZ4tuQV50V+WUYAAAAFRQAAAP////8LC9wEAAAAAAAAAABc5D/6oWb83qMxYY/t/Vcxf5PxZSZEJXjRn6szxZNAOXxLiXDwoRvNUvNo9mXLPwAAAP//AwBQSwMEFAAGAAgAAAAhAJEm4N7xAQAAdwQAABQAAAB4bC90YWJsZXMvdGFibGUxLnhtbJxUTW+jMBC9r7T/AflOgEDYBJVUKV2kSNUemu4PcMAEq/5AttMSrfa/7xgo6ZIcovpg4OF5b97MwN19y5nzRpSmUqQomPnIIaKQJRWHFP1+yd0lcrTBosRMCpKiE9Hofv39253Be0YciBY6RbUxTeJ5uqgJx3omGyLgTSUVxwYe1cHTjSK41DUhhjNv7vuxxzEVqGdIeHELCcfq9di4heQNNnRPGTWnjgs5vEi2ByGVzSpFrXJaFX6Qt+qCnNNCSS0rMwMyT1YVLchFjkHkKfJGbWnOVOEXueKRC/KiJdQaOFVytLd//GG5cM3s5rs5rG77ePcXOQJzMPeC94QxMkdOSXXD8OnXBFakStEmSB7hSA1VJ+pZvmfyKEyKoL9GGsw0QLtavkPTARpPPbbVFhJawClbyQepIHoAI7Tuu55JduRCO0VPOcHP5sJLd4Hfu+ssds6C3t/obtdgZggUZ5pTiLz/9DsdcAiNvkUHRs6uic7nCg0259d0opt1oqs6ED/1E1zTsTM7+on9ePUjf1i5i/kmdKMwDt3NYhO5WbjIgyyMlz+j5einb8qVuvlWx+vaOTRuKOPOnBjZikqe54qRDnyih9qs4MOHAcmp0qYP7EbFYk/4ArLjZBRtCPwNIAl7qg8a0U95rP8BAAD//wMAUEsDBBQABgAIAAAAIQD6QITMtwEAAOwEAAAnAAAAeGwvcHJpbnRlclNldHRpbmdzL3ByaW50ZXJTZXR0aW5nczEuYmlu7FOxbtRAEH3ORYiIgqNPgehPSshBSHk+29FF57Nl+xDtJjcE6za71tqOCIieT4j4EX6GFgkkSnp4NmmIEAgpBQUreXbevjczHq8nh8IZarQwOMV9xJhjhId4gkfYIc4hcChpa6IUU/KP6U2h0S1vc3DrA4ab0/fY8LCFd3fGt1fwcBfPiD3aAVUTjHv1zRjvKk23b/C5R+cb1+Es/6lMMFssH+DS+zrYxpfPnz7+rvqw6+Wa4Dq+wRb+p/oHv8Df3PclxXlcHHVtDPHWe40DRNjl1Iyxj5D7iJ7PGYp6b5fcMT2fzD7na4Q9ztGEpwfUBER7RAHn7g0zzkzVNn5pMFkWCbIwD+ZzLE3ppO68xJViGtWU1iBNsiKbzApMrdaqESRRhFhWpSouKkHqStOIC+S5anWDI3ucybm4WoK20vKyV/OwsEZcrs5/hPMgX5eVr5VZp+pU6l6WSW112xddWHemNFJVMap8JZiHRRFmuEq6SBYhSQam5F+INOyzw4lbiUPkrGkK66uTNXxr15p899adwre9pINsyLrYrgSHTl3UJ0rLn3+abUqejoP4V3f5HQAA//8DAFBLAwQUAAYACAAAACEAReW20MoBAADgAw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0Fu2zAQvBfoHwTdY8ppEBQGzSBwUqRA0hqxkp631EoiQpEEuXbtvr6k1MgyUvRQ9LY7uxgOh0N+te90tkMflDXLfD4r8gyNtJUyzTJ/Kj+dfcyzQGAq0NbgMj9gyK/E+3d87a1DTwpDFilMWOYtkVswFmSLHYRZHJs4qa3vgGLrG2brWkm8sXLboSF2XhSXDPeEpsLqzI2E+cC42NG/klZWJn3huTy4KFjwEjungVBwdixLS6BL1aEoIjw2/No5rSRQtEQ8KOltsDVlt3uJmrPpkMerbFBuvaJD4pi2fCNB4yqqEDXogJwdAX6HkBxeg/JB8B0tdijJ+iyon9Hjizz7DgGT9mW+A6/AULxDWhuavtYukBffrH8JLSIFzuLCAPbldHdaqwsx7xdi8dfFgesLdFhlj2Aa/A9HJI3DXePZpy6UijSGr/UaPP3BlPOpKb20wZJB5WfjtjR1YPTCm+YeAj3aH28M6j1PiTg9+QEMNOjjYKxWtnNgDqKDCjNlsiHInL3i/F6Zl/DkSnuTQvb7wU9BvmnBYxUzMgZiBPhdfGuvE8mqTVZXrztvBymez8OHFfPLWfGhiMmbYJwdv6b4BQAA//8DAFBLAQItABQABgAIAAAAIQA3Mb2RewEAAIQFAAATAAAAAAAAAAAAAAAAAAAAAABbQ29udGVudF9UeXBlc10ueG1sUEsBAi0AFAAGAAgAAAAhALVVMCP0AAAATAIAAAsAAAAAAAAAAAAAAAAAtAMAAF9yZWxzLy5yZWxzUEsBAi0AFAAGAAgAAAAhAIE+lJfzAAAAugIAABoAAAAAAAAAAAAAAAAA2QYAAHhsL19yZWxzL3dvcmtib29rLnhtbC5yZWxzUEsBAi0AFAAGAAgAAAAhAPqGhruvAwAAUwgAAA8AAAAAAAAAAAAAAAAADAkAAHhsL3dvcmtib29rLnhtbFBLAQItABQABgAIAAAAIQDJXHth/gAAAHoBAAAUAAAAAAAAAAAAAAAAAOgMAAB4bC9zaGFyZWRTdHJpbmdzLnhtbFBLAQItABQABgAIAAAAIQBBv/hg2QAAAMoBAAAjAAAAAAAAAAAAAAAAABgOAAB4bC93b3Jrc2hlZXRzL19yZWxzL3NoZWV0MS54bWwucmVsc1BLAQItABQABgAIAAAAIQDvD2UUcQQAAKQPAAATAAAAAAAAAAAAAAAAADIPAAB4bC90aGVtZS90aGVtZTEueG1sUEsBAi0AFAAGAAgAAAAhAD0bZ+CqBQAAcRoAAA0AAAAAAAAAAAAAAAAA1BMAAHhsL3N0eWxlcy54bWxQSwECLQAUAAYACAAAACEAsQnYDBsDAABiBwAAGAAAAAAAAAAAAAAAAACpGQAAeGwvd29ya3NoZWV0cy9zaGVldDEueG1sUEsBAi0AFAAGAAgAAAAhALljG4egAQAA/wIAABEAAAAAAAAAAAAAAAAA+hwAAGRvY1Byb3BzL2NvcmUueG1sUEsBAi0AFAAGAAgAAAAhAJEm4N7xAQAAdwQAABQAAAAAAAAAAAAAAAAA0R8AAHhsL3RhYmxlcy90YWJsZTEueG1sUEsBAi0AFAAGAAgAAAAhAPpAhMy3AQAA7AQAACcAAAAAAAAAAAAAAAAA9CEAAHhsL3ByaW50ZXJTZXR0aW5ncy9wcmludGVyU2V0dGluZ3MxLmJpblBLAQItABQABgAIAAAAIQBF5bbQygEAAOADAAAQAAAAAAAAAAAAAAAAAPAjAABkb2NQcm9wcy9hcHAueG1sUEsFBgAAAAANAA0AaAMAAPAmAAAAAAACTmFtZQAMAAAARXhjZWxNaXJyb3IAEFZlcnNpb24AAQAAAAlMYXN0V3JpdGUARw6vh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RUAAAAJAAAA5w8AAAAAAAAAAAAAdAAAAAAAAAAAAAFCb3R0b20AAAAAAAAAAAAAAkRpc3BsYXlUZXh0AAEAAAAAAUhlaWdodAAAAAAAAAAAAAFXaWR0aAAAAADgh81gQAFUb3AAAAAAgDFSHkABTGVmdAAAAABA8lw6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gAyeWkABWQAAAAAAa98eQAADRW5kABsAAAABWAAAAAAgJhlkQAFZAAAAAABr3x5AAAJTdGFydEFycm93SGVhZAARAAAAbXNvQXJyb3doZWFkTm9uZQACRW5kQXJyb3dIZWFkABEAAABtc29BcnJvd2hlYWROb25lAAVNYW5hZ2VkSWQAEAAAAASjQK2NjoDJSIJSVmLvIHqz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IB/KEtAAVRvcAAAAAAAa98eQAFMZWZ0AAAAAIAMnl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kpAAAFX2lkABAAAAAEjjR7EVfZqky/JL6P6dXxxAJfdHlwZQBZAAAAZW1wb3dlci5DaGFydHMuRGF0YS5EYXRhQ2hhcnRzLk92ZXJsYXlzLkRhdGEuR3Jvd3RoQXJyb3dPdmVybGF5RGF0YSwgZW1wb3dlci5DaGFydHMuRGF0YQADU3RhcnRMaW5lABIHAAADU3RhcnQAGwAAAAFYAAAAAODC+UJAAVkAAAAAAFQDQkAAA0VuZAAbAAAAAVgAAAAA4ML5QkABWQAAAADAYTxKQAACU3RhcnRBcnJvd0hlYWQAEQAAAG1zb0Fycm93aGVhZE5vbmUAAkVuZEFycm93SGVhZAARAAAAbXNvQXJyb3doZWFkTm9uZQAFTWFuYWdlZElkABAAAAAElnelN5183UOlxuCIESzxe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AFQDQkABTGVmdAAAAADgwvlCQAhGbGlwSG9yaXpvbnRhbGx5AAAIRmxpcEhvcml6b250YWxseUFwcGxpZWQAAAhGbGlwVmVydGljYWxseQAACEZsaXBWZXJ0aWNhbGx5QXBwbGllZAAAAVJvdGF0aW9uAAAAAAAAAAAAAVpPcmRlcgAAAAAAAAAAwANCb3JkZXJDb2xvcgBVAAAAEEEA/wAAABBSAB0AAAAQRwAdAAAAEEIASAAAAAU0AAAAVgAAAOcPAAAAAAAAAAAAAGFuYWdlZElkABAAAAAEbc3hIcodoUCu8gc9VQsYq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TzoyQAFXaWR0aAAAAAAAAAAAAAFUb3AAAAAAAFQDQkABTGVmdAAAAACgLR5Y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DgwvlCQAFEZWZhdWx0TWlkZGxlTGluZVN0YXJ0UG9pbnRZAE75NPVTA0JAAURlZmF1bHRNaWRkbGVMaW5lRW5kUG9pbnRYAAAAAKAtHlhAAURlZmF1bHRNaWRkbGVMaW5lRW5kUG9pbnRZAE75NPVTA0JABU1lcmdlZFdpdGgAEAAAAAQAAAAAAAAAAAAAAAAAAAAACElzU3RhcnRMaW5lVmlzaWJsZQABCElzRW5kTGluZVZpc2libGUAAQNGcm9tADMAAAAQU2VyaWVzSW5kZXgA/////xBQb2ludEluZGV4AAEAAAAISXNQb2ludFN1bQABAANUbwAzAAAAEFNlcmllc0luZGV4AP////8QUG9pbnRJbmRleAAC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gGAAACQXV0b1NoYXBlVHlwZQAFAAAAT3ZhbAAEQWRqdXN0bWVudHMABQAAAAAFTWFuYWdlZElkABAAAAAEEpfGQO7/SEKs33WXm1Tk2w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QJGaWxsUGF0dGVybgAQAAAAbXNvUGF0dGVybk1peGVkAAJUZXh0AAQAAAAtMi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0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SkSJUeFocCRZMww3uhdJFn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BU+q0K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Hx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BDAAAA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BXGK3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R0AAAANAAAA5w8AAAAAAAAAAAAAVmlzaWJsZQABAkZpbGxQYXR0ZXJuABAAAABtc29QYXR0ZXJuTWl4ZWQAAlRleHQABAAAAC0y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QAAAAtMiUAAUhlaWdodAAAAAAgbsgtQAFXaWR0aAAAAAAgVlI1QAFUb3AAAAAAYIyUPEABTGVmdAAAAACAeUZM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ODC+UJAAVkAAAAAAFQDQkAAA0VuZAAbAAAAAVgAAAAAoC0eWEABWQAAAAAAVANCQAACU3RhcnRBcnJvd0hlYWQAEQAAAG1zb0Fycm93aGVhZE5vbmUAAkVuZEFycm93SGVhZAARAAAAbXNvQXJyb3doZWFkTm9uZQAFTWFuYWdlZElkABAAAAAEqg5ohviLFkaKza+B8G6NF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gmEJNQAFUb3AAAAAAAFQDQkABTGVmdAAAAADgwvl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YGZNU0ABWQAAAAAAbQNCQAADRW5kABsAAAABWAAAAACgLR5YQAFZAAAAAABtA0JAAAJTdGFydEFycm93SGVhZAARAAAAbXNvQXJyb3doZWFkTm9uZQACRW5kQXJyb3dIZWFkABEAAABtc29BcnJvd2hlYWROb25lAAVNYW5hZ2VkSWQAEAAAAATknYNQRe3aTIMVAzz85zb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VAAAAAU1AAAAXQAAAOcPAAAAAAAAAAAAAFZpc2libGUAAQJGaWxsUGF0dGVybgAQAAAAbXNvUGF0dGVybk1peGVkAAJUZXh0AAQAAAAtMi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EAAAALTIlAAFIZWlnaHQAAAAAIG7ILUABV2lkdGgAAAAAIFZSNUABVG9wAAAAAGCMlDxAAUxlZnQAAAAAgHlGT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DgwvlCQAFZAAAAAABUA0JAAANFbmQAGwAAAAFYAAAAAKAtHlhAAVkAAAAAAFQDQkAAAlN0YXJ0QXJyb3dIZWFkABEAAABtc29BcnJvd2hlYWROb25lAAJFbmRBcnJvd0hlYWQAEQAAAG1zb0Fycm93aGVhZE5vbmUABU1hbmFnZWRJZAAQAAAABKoOaIb4ixZGis2vgfBujRc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YJhCTUABVG9wAAAAAABUA0JAAUxlZnQAAAAA4ML5Q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GBmTVNAAVkAAAAAAG0DQkAAA0VuZAAbAAAAAVgAAAAAoC0eWEABWQAAAAAAbQNCQAACU3RhcnRBcnJvd0hlYWQAEQAAAG1zb0Fycm93aGVhZE5vbmUAAkVuZEFycm93SGVhZAARAAAAbXNvQXJyb3doZWFkTm9uZQAFTWFuYWdlZElkABAAAAAE5J2DUEXt2kyDFQM8/Oc2z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FUAAAAFCwAAADYAAADnDwAAAAAAAAA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EDAhUJAAVdpZHRoAAAAAAAAAAAAAVRvcAAAAACAMVIeQAFMZWZ0AAAAACAmGWR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EDyXDpAAVkAAAAAgDFSHkAAA0VuZAAbAAAAAVgAAAAAQPJcOkABWQAAAADAYTxKQAACU3RhcnRBcnJvd0hlYWQAEQAAAG1zb0Fycm93aGVhZE5vbmUAAkVuZEFycm93SGVhZAAVAAAAbXNvQXJyb3doZWFkVHJpYW5nbGUABU1hbmFnZWRJZAAQAAAABEb3xyZzXkxDvx4s48irmss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RkABV2lkdGgAAAAAAAAAAAABVG9wAAAAAIAxUh5AAUxlZnQAAAAAQPJc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ICYZZEABRGVmYXVsdE1pZGRsZUxpbmVTdGFydFBvaW50WQBwyqeJMVIeQAFEZWZhdWx0TWlkZGxlTGluZUVuZFBvaW50WAAAAABA8lw6QAFEZWZhdWx0TWlkZGxlTGluZUVuZFBvaW50WQBwyqeJMVIeQAVNZXJnZWRXaXRoABAAAAAEAAAAAAAAAAAAAAAAAAAAAAhJc1N0YXJ0TGluZVZpc2libGUAAQhJc0VuZExpbmVWaXNpYmxlAAEDRnJvbQAzAAAAEFNlcmllc0luZGV4AP////8QUG9pbnRJbmRleAAD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WAAAABUgAAAAWAAAA5w8AAAAAAAAAAAAAaW4APwAAAAFMZWZ0AAAAAAAAAAAAAVRvcAAAAAAAAAAAAAFSaWdodAAAAAAAAAAAAAFCb3R0b20AAAAAAAAAAAAAAkRpc3BsYXlUZXh0AAQAAAAtMiUAAUhlaWdodAAAAAAgbsgtQAFXaWR0aAAAAAAgVlI1QAFUb3AAAAAAYIyUPEABTGVmdAAAAACAeUZM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ODC+UJAAVkAAAAAAFQDQkAAA0VuZAAbAAAAAVgAAAAAoC0eWEABWQAAAAAAVANCQAACU3RhcnRBcnJvd0hlYWQAEQAAAG1zb0Fycm93aGVhZE5vbmUAAkVuZEFycm93SGVhZAARAAAAbXNvQXJyb3doZWFkTm9uZQAFTWFuYWdlZElkABAAAAAEqg5ohviLFkaKza+B8G6NF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gmEJNQAFUb3AAAAAAAFQDQkABTGVmdAAAAADgwvl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YGZNU0ABWQAAAAAAbQNCQAADRW5kABsAAAABWAAAAACgLR5YQAFZAAAAAABtA0JAAAJTdGFydEFycm93SGVhZAARAAAAbXNvQXJyb3doZWFkTm9uZQACRW5kQXJyb3dIZWFkABEAAABtc29BcnJvd2hlYWROb25lAAVNYW5hZ2VkSWQAEAAAAATknYNQRe3aTIMVAzz85zb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OAcQzNAAVRvcAAAAAAAbQNCQAFMZWZ0AAAAAGBmTVN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VwAAAAAhAAAA/////w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gAAAAF//////////9ZCI4HAAAAAAAAAABZCAAABV9pZAAQAAAABE5EuiUIUNBCrUhne2OZoKwDRGF0YQDvBwAACEV4Y2VsQ29sb3JNb2RlQWN0aXZlAAAIQ29sb3JDYWNoZVJlcGFpcmVkRm9yTGlua2VkQ2hhcnRzAAAEQ29sb3JDYWNoZQCjBwAAAzAAiAAAAANDZWxsQWRkcmVzcwAaAAAAEFJvdwAAAAAAEENvbHVtbgAAAAAAAANDb2xvcgBVAAAAEEEA/wAAABBSAKYAAAAQRwCmAAAAEEIApgAAAAFTY0EAAAAAAAAA8D8BU2NSAAAAAGClZ9g/AVNjRwAAAABgpWfYPwFTY0IAAAAAYKVn2D8AAAMxAIgAAAADQ2VsbEFkZHJlc3MAGgAAABBSb3cAAAAAABBDb2x1bW4AAQAAAAADQ29sb3IAVQAAABBBAP8AAAAQUgDZAAAAEEcA4QAAABBCAPIAAAABU2NBAAAAAAAAAPA/AVNjUgAAAACgMjTmPwFTY0cAAAAAQBoY6D8BU2NCAAAAAMDdaew/AAADMgCIAAAAA0NlbGxBZGRyZXNzABoAAAAQUm93AAAAAAAQQ29sdW1uAAIAAAAAA0NvbG9yAFUAAAAQQQD/AAAAEFIAtAAAABBHAMYAAAAQQgDnAAAAAVNjQQAAAAAAAADwPwFTY1IAAAAAoNY13T8BU2NHAAAAAOAdEuI/AVNjQgAAAADgP5LpPwAAAzMAiAAAAANDZWxsQWRkcmVzcwAaAAAAEFJvdwAAAAAAEENvbHVtbgADAAAAAANDb2xvcgBVAAAAEEEA/wAAABBSAKYAAAAQRwCmAAAAEEIApgAAAAFTY0EAAAAAAAAA8D8BU2NSAAAAAGClZ9g/AVNjRwAAAABgpWfYPwFTY0IAAAAAYKVn2D8AAAM0AIgAAAADQ2VsbEFkZHJlc3MAGgAAABBSb3cAAAAAABBDb2x1bW4ABAAAAAADQ29sb3IAVQAAABBBAP8AAAAQUgD/AAAAEEcA8gAAABBCAMwAAAABU2NBAAAAAAAAAPA/AVNjUgAAAAAAAADwPwFTY0cAAAAAwN1p7D8BU2NCAAAAAMCNUuM/AAADNQCIAAAAA0NlbGxBZGRyZXNzABoAAAAQUm93AAAAAAAQQ29sdW1uAAUAAAAAA0NvbG9yAFUAAAAQQQD/AAAAEFIA/wAAABBHAPIAAAAQQgDMAAAAAVNjQQAAAAAAAADwPwFTY1IAAAAAAAAA8D8BU2NHAAAAAMDdaew/AVNjQgAAAADAjVLjPwAAAzYAiAAAAANDZWxsQWRkcmVzcwAaAAAAEFJvdwAAAAAAEENvbHVtbgAGAAAAAANDb2xvcgBVAAAAEEEA/wAAABBSAP8AAAAQRwDyAAAAEEIAzAAAAAFTY0EAAAAAAAAA8D8BU2NSAAAAAAAAAPA/AVNjRwAAAADA3WnsPwFTY0IAAAAAwI1S4z8AAAM3AIgAAAADQ2VsbEFkZHJlc3MAGgAAABBSb3cAAQAAABBDb2x1bW4AAAAAAAADQ29sb3IAVQAAABBBAP8AAAAQUgDdAAAAEEcA3QAAABBCAN0AAAABU2NBAAAAAAAAAPA/AVNjUgAAAACARCPnPwFTY0cAAAAAgEQj5z8BU2NCAAAAAIBEI+c/AAADOACIAAAAA0NlbGxBZGRyZXNzABoAAAAQUm93AAEAAAAQQ29sdW1uAAEAAAAAA0NvbG9yAFUAAAAQQQD/AAAAEFIAtAAAABBHAMYAAAAQQgDnAAAAAVNjQQAAAAAAAADwPwFTY1IAAAAAoNY13T8BU2NHAAAAAOAdEuI/AVNjQgAAAADgP5LpPwAAAzkAiAAAAANDZWxsQWRkcmVzcwAaAAAAEFJvdwABAAAAEENvbHVtbgACAAAAAANDb2xvcgBVAAAAEEEA/wAAABBSALQAAAAQRwDGAAAAEEIA5wAAAAFTY0EAAAAAAAAA8D8BU2NSAAAAAKDWNd0/AVNjRwAAAADgHRLiPwFTY0IAAAAA4D+S6T8AAAMxMACIAAAAA0NlbGxBZGRyZXNzABoAAAAQUm93AAEAAAAQQ29sdW1uAAMAAAAAA0NvbG9yAFUAAAAQQQAAAAAAEFIA/wAAABBHAP8AAAAQQgD/AAAAAVNjQQAAAAAAAAAAAAFTY1IAAAAAAAAA8D8BU2NHAAAAAAAAAPA/AVNjQgAAAAAAAADwPwAAAzExAIgAAAADQ2VsbEFkZHJlc3MAGgAAABBSb3cAAQAAABBDb2x1bW4ABAAAAAADQ29sb3IAVQAAABBBAAAAAAAQUgD/AAAAEEcA/wAAABBCAP8AAAABU2NBAAAAAAAAAAAAAVNjUgAAAAAAAADwPwFTY0cAAAAAAAAA8D8BU2NCAAAAAAAAAPA/AAADMTIAiAAAAANDZWxsQWRkcmVzcwAaAAAAEFJvdwABAAAAEENvbHVtbgAFAAAAAANDb2xvcgBVAAAAEEEAAAAAABBSAP8AAAAQRwD/AAAAEEIA/wAAAAFTY0EAAAAAAAAAAAABU2NSAAAAAAAAAPA/AVNjRwAAAAAAAADwPwFTY0IAAAAAAAAA8D8AAAMxMwCIAAAAA0NlbGxBZGRyZXNzABoAAAAQUm93AAEAAAAQQ29sdW1uAAYAAAAAA0NvbG9yAFUAAAAQQQAAAAAAEFIA/wAAABBHAP8AAAAQQgD/AAAAAVNjQQAAAAAAAAAAAAFTY1IAAAAAAAAA8D8BU2NHAAAAAAAAAPA/AVNjQgAAAAAAAADwPwAAAAACTmFtZQAbAAAARXhjZWxDb2xvck1vZGVEYXRhUHJvcGVydHkAEFZlcnNpb24AAgAAAAlMYXN0V3JpdGUAAELFuJ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ZAAAABf//////////WQiOBwAAAAAAAAAAWQgAAAVfaWQAEAAAAASrCK9XIrKHTbP+mdPImGenA0RhdGEA7wcAAAhFeGNlbENvbG9yTW9kZUFjdGl2ZQAACENvbG9yQ2FjaGVSZXBhaXJlZEZvckxpbmtlZENoYXJ0cwAABENvbG9yQ2FjaGUAowcAAAMwAIgAAAADQ2VsbEFkZHJlc3MAGgAAABBSb3cAAAAAABBDb2x1bW4AAAAAAAADQ29sb3IAVQAAABBBAP8AAAAQUgCmAAAAEEcApgAAABBCAKYAAAABU2NBAAAAAAAAAPA/AVNjUgAAAABgpWfYPwFTY0cAAAAAYKVn2D8BU2NCAAAAAGClZ9g/AAADMQCIAAAAA0NlbGxBZGRyZXNzABoAAAAQUm93AAAAAAAQQ29sdW1uAAEAAAAAA0NvbG9yAFUAAAAQQQD/AAAAEFIA2QAAABBHAOEAAAAQQgDyAAAAAVNjQQAAAAAAAADwPwFTY1IAAAAAoDI05j8BU2NHAAAAAEAaGOg/AVNjQgAAAADA3WnsPwAAAzIAiAAAAANDZWxsQWRkcmVzcwAaAAAAEFJvdwAAAAAAEENvbHVtbgACAAAAAANDb2xvcgBVAAAAEEEA/wAAABBSALQAAAAQRwDGAAAAEEIA5wAAAAFTY0EAAAAAAAAA8D8BU2NSAAAAAKDWNd0/AVNjRwAAAADgHRLiPwFTY0IAAAAA4D+S6T8AAAMzAIgAAAADQ2VsbEFkZHJlc3MAGgAAABBSb3cAAAAAABBDb2x1bW4AAwAAAAADQ29sb3IAVQAAABBBAP8AAAAQUgCmAAAAEEcApgAAABBCAKYAAAABU2NBAAAAAAAAAPA/AVNjUgAAAABgpWfYPwFTY0cAAAAAYKVn2D8BU2NCAAAAAGClZ9g/AAADNACIAAAAA0NlbGxBZGRyZXNzABoAAAAQUm93AAAAAAAQQ29sdW1uAAQAAAAAA0NvbG9yAFUAAAAQQQD/AAAAEFIA/wAAABBHAPIAAAAQQgDMAAAAAVNjQQAAAAAAAADwPwFTY1IAAAAAAAAA8D8BU2NHAAAAAMDdaew/AVNjQgAAAADAjVLjPwAAAzUAiAAAAANDZWxsQWRkcmVzcwAaAAAAEFJvdwAAAAAAEENvbHVtbgAFAAAAAANDb2xvcgBVAAAAEEEA/wAAABBSAP8AAAAQRwDyAAAAEEIAzAAAAAFTY0EAAAAAAAAA8D8BU2NSAAAAAAAAAPA/AVNjRwAAAADA3WnsPwFTY0IAAAAAwI1S4z8AAAM2AIgAAAADQ2VsbEFkZHJlc3MAGgAAABBSb3cAAAAAABBDb2x1bW4ABgAAAAADQ29sb3IAVQAAABBBAP8AAAAQUgD/AAAAEEcA8gAAABBCAMwAAAABU2NBAAAAAAAAAPA/AVNjUgAAAAAAAADwPwFTY0cAAAAAwN1p7D8BU2NCAAAAAMCNUuM/AAADNwCIAAAAA0NlbGxBZGRyZXNzABoAAAAQUm93AAEAAAAQQ29sdW1uAAAAAAAAA0NvbG9yAFUAAAAQQQD/AAAAEFIA3QAAABBHAN0AAAAQQgDdAAAAAVNjQQAAAAAAAADwPwFTY1IAAAAAgEQj5z8BU2NHAAAAAIBEI+c/AVNjQgAAAACARCPnPwAAAzgAiAAAAANDZWxsQWRkcmVzcwAaAAAAEFJvdwABAAAAEENvbHVtbgABAAAAAANDb2xvcgBVAAAAEEEA/wAAABBSALQAAAAQRwDGAAAAEEIA5wAAAAFTY0EAAAAAAAAA8D8BU2NSAAAAAKDWNd0/AVNjRwAAAADgHRLiPwFTY0IAAAAA4D+S6T8AAAM5AIgAAAADQ2VsbEFkZHJlc3MAGgAAABBSb3cAAQAAABBDb2x1bW4AAgAAAAADQ29sb3IAVQAAABBBAP8AAAAQUgC0AAAAEEcAxgAAABBCAOcAAAABU2NBAAAAAAAAAPA/AVNjUgAAAACg1jXdPwFTY0cAAAAA4B0S4j8BU2NCAAAAAOA/kuk/AAADMTAAiAAAAANDZWxsQWRkcmVzcwAaAAAAEFJvdwABAAAAEENvbHVtbgADAAAAAANDb2xvcgBVAAAAEEEAAAAAABBSAP8AAAAQRwD/AAAAEEIA/wAAAAFTY0EAAAAAAAAAAAABU2NSAAAAAAAAAPA/AVNjRwAAAAAAAADwPwFTY0IAAAAAAAAA8D8AAAMxMQCIAAAAA0NlbGxBZGRyZXNzABoAAAAQUm93AAEAAAAQQ29sdW1uAAQAAAAAA0NvbG9yAFUAAAAQQQAAAAAAEFIA/wAAABBHAP8AAAAQQgD/AAAAAVNjQQAAAAAAAAAAAAFTY1IAAAAAAAAA8D8BU2NHAAAAAAAAAPA/AVNjQgAAAAAAAADwPwAAAzEyAIgAAAADQ2VsbEFkZHJlc3MAGgAAABBSb3cAAQAAABBDb2x1bW4ABQAAAAADQ29sb3IAVQAAABBBAAAAAAAQUgD/AAAAEEcA/wAAABBCAP8AAAABU2NBAAAAAAAAAAAAAVNjUgAAAAAAAADwPwFTY0cAAAAAAAAA8D8BU2NCAAAAAAAAAPA/AAADMTMAiAAAAANDZWxsQWRkcmVzcwAaAAAAEFJvdwABAAAAEENvbHVtbgAGAAAAAANDb2xvcgBVAAAAEEEAAAAAABBSAP8AAAAQRwD/AAAAEEIA/wAAAAFTY0EAAAAAAAAAAAABU2NSAAAAAAAAAPA/AVNjRwAAAAAAAADwPwFTY0IAAAAAAAAA8D8AAAAAAk5hbWUAGwAAAEV4Y2VsQ29sb3JNb2RlRGF0YVByb3BlcnR5ABBWZXJzaW9uAAEAAAAJTGFzdFdyaXRlAPFBxb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gAAAAVdAAAA/////wAM5wMAAAAAAAAAA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NAAECAAABV9pZAAQAAAABMxV6G/qJ8hNqFzs2ffRZ9ECX3R5cGUAVwAAAGVtcG93ZXIuQ2hhcnRzLkRhdGEuRGF0YUNoYXJ0cy5PdmVybGF5cy5EYXRhLkNvbHVtblN1bU92ZXJsYXlEYXRhLCBlbXBvd2VyLkNoYXJ0cy5EYXRhABBDb2x1bW4AAwAAABBTZXJpZXMA/////wNUZXh0RWxlbWVudADqBgAAAkF1dG9TaGFwZVR5cGUACgAAAFJlY3RhbmdsZQAEQWRqdXN0bWVudHMABQAAAAAFTWFuYWdlZElkABAAAAAEED9n6HZo8k+XighfLiI0n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YQAAAAk5hbWUACQAAAE92ZXJsYXlzABBWZXJzaW9uAAYAAAAJTGFzdFdyaXRlAHcQr4S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sAAAAFMgAAAP/////0APMOAAAAAAAAAAB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BwAAAAlMYXN0V3JpdGUAfhCvh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cAAAABSYAAAD/////9ADzDgAAAAAAAAAAYWx1ZQAABENoaWxkcmVuAAUAAAAAAkJyYWNrZXRUeXBlAAYAAABSb3VuZAAIV3JhcEluQnJhY2tldHMAAAAAAkJyYWNrZXRUeXBlAAYAAABSb3VuZAAIV3JhcEluQnJhY2tldHMAAAAACExhYmVsc1Zpc2libGUAAAhBdXRvbWF0aWNMYWJlbEJhY2tncm91bmRzRW5hYmxlZAABAAAIRGlzYWJsZUF1dG9tYXRpY0RlYWN0aXZhdGlvbgAAAAJOYW1lAAsAAABEYXRhTGFiZWxzABBWZXJzaW9uAAYAAAAJTGFzdFdyaXRlAGEQr4S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QAAAAVUAAAAWgAAAOcPAAAAAAAA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DgHEMzQAFUb3AAAAAAAG0DQkABTGVmdAAAAABgZk1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AECAAABV9pZAAQAAAABNRBYXUDO+JLoOUP93KSnpgCX3R5cGUAVwAAAGVtcG93ZXIuQ2hhcnRzLkRhdGEuRGF0YUNoYXJ0cy5PdmVybGF5cy5EYXRhLkNvbHVtblN1bU92ZXJsYXlEYXRhLCBlbXBvd2VyLkNoYXJ0cy5EYXRhABBDb2x1bW4AAQAAABBTZXJpZXMA/////wNUZXh0RWxlbWVudADqBgAAAkF1dG9TaGFwZVR5cGUACgAAAFJlY3RhbmdsZQAEQWRqdXN0bWVudHMABQAAAAAFTWFuYWdlZElkABAAAAAEUPZVjj7nWEiwuSuP9q4RN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MwAECA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4AAAAFHgAAAP/////iCwUEAAAAAAAAAAB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BZGRQcmVmaXhTcGFjZQAACEFkZFBvc3RmaXhTcGFjZQAACERlbGV0ZWQAAQhJc05ldwABAUZvbnRTaXplAAAAAAAAACRAAAM0APoHAAAFX2lkABAAAAAEzFXob+onyE2oXOzZ99Fn0QJfdHlwZQBXAAAAZW1wb3dlci5DaGFydHMuRGF0YS5EYXRhQ2hhcnRzLk92ZXJsYXlzLkRhdGEuQ29sdW1uU3VtT3ZlcmxheURhdGEsIGVtcG93ZXIuQ2hhcnRzLkRhdGEAEENvbHVtbgADAAAAEFNlcmllcwD/////A1RleHRFbGVtZW50AOoGAAACQXV0b1NoYXBlVHlwZQAKAAAAUmVjdGFuZ2xlAARBZGp1c3RtZW50cwAFAAAAAAVNYW5hZ2VkSWQAEAAAAAQQP2fodmjyT5eKCF8uIjSf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FkZFByZWZpeFNwYWNlAAAIQWRkUG9zdGZpeFNwYWNlAAAIRGVsZXRlZAABCElzTmV3AAEBRm9udFNpemUAAAAAAAAAGEAAAAJOYW1lAAkAAABPdmVybGF5cwAQVmVyc2lvbgAHAAAACUxhc3RXcml0ZQB8EK+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fAAAABQkAAAAeAAAA5w8AAAAAAAAAAAAAVmlzaWJsZQABAkZpbGxQYXR0ZXJuABAAAABtc29QYXR0ZXJuTWl4ZWQAAlRleHQABAAAAC0y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QAAAAtMiUAAUhlaWdodAAAAAAgbsgtQAFXaWR0aAAAAAAgVlI1QAFUb3AAAAAAYIyUPEABTGVmdAAAAACAeUZM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ODC+UJAAVkAAAAAAFQDQkAAA0VuZAAbAAAAAVgAAAAAoC0eWEABWQAAAAAAVANCQAACU3RhcnRBcnJvd0hlYWQAEQAAAG1zb0Fycm93aGVhZE5vbmUAAkVuZEFycm93SGVhZAARAAAAbXNvQXJyb3doZWFkTm9uZQAFTWFuYWdlZElkABAAAAAEqg5ohviLFkaKza+B8G6NF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gmEJNQAFUb3AAAAAAAFQDQkABTGVmdAAAAADgwvl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YGZNU0ABWQAAAAAAbQNCQAADRW5kABsAAAABWAAAAACgLR5YQAFZAAAAAABtA0JAAAJTdGFydEFycm93SGVhZAARAAAAbXNvQXJyb3doZWFkTm9uZQACRW5kQXJyb3dIZWFkABEAAABtc29BcnJvd2hlYWROb25lAAVNYW5hZ2VkSWQAEAAAAATknYNQRe3aTIMVAzz85zb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YAAAAAA9AAAAY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AAAAAYAAAAGI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iAAAAAGEAAAAi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wAAAAAiAAAAK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=="/>
  <p:tag name="EMPOWERCHARTSPROPERTIES_SLOT" val="B"/>
  <p:tag name="EMPOWERCHARTSPROPERTIES_LASTWRITEDATE" val="638772846204354183"/>
  <p:tag name="EMPOWERCHARTSPROPERTIES_B_LENGTH" val="409600"/>
  <p:tag name="RUNTIME_ID" val="729de6a5-d22d-4520-8d23-63132853f36d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EMPOWERCHARTSPROPERTIES_A_0" val="AAAAAAH//////////wEAAAAAAAAAAAAAACoqIFRoaXMgaXMgYSBMaXRlREIgZmlsZSAqKgf1BBUAAABr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7AQ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/////xIFEgUAAAVfaWQAEAAAAASk8g4SnvJ6R4tqEiGav/SqA0RhdGEApAQAAARQb2ludENvbG9yc1N0eWxlABUCAAADMAAFAQAAA1BvaW50QWRkcmVzcwAzAAAAEFNlcmllc0luZGV4AAEAAAAQUG9pbnRJbmRleAACAAAACElzUG9pbnRTdW0AAAADUHJpbWFyeUNvbG9yU3R5bGUArAAAAAJDb2xvclByb3BlcnR5VGFyZ2V0AAgAAABQcmltYXJ5AANDb2xvck9yVGhlbWVDb2xvcgBzAAAAEFRoZW1lQ29sb3IAAAAAAAFUaW50QW5kU2hhZGUAAAAAAAAAAAAQVGludEluZGV4AP////8QU2NoZW1lQ29sb3IAAAAAAANDb2xvcgAhAAAAEEEA/wAAABBSAPkAAAAQRwB0AAAAEEIAFAAAAAAAAAADMQAFAQAAA1BvaW50QWRkcmVzcwAzAAAAEFNlcmllc0luZGV4AAEAAAAQUG9pbnRJbmRleAADAAAACElzUG9pbnRTdW0AAAADUHJpbWFyeUNvbG9yU3R5bGUArAAAAAJDb2xvclByb3BlcnR5VGFyZ2V0AAgAAABQcmltYXJ5AANDb2xvck9yVGhlbWVDb2xvcgBzAAAAEFRoZW1lQ29sb3IAAAAAAAFUaW50QW5kU2hhZGUAAAAAAAAAAAAQVGludEluZGV4AP////8QU2NoZW1lQ29sb3IAAAAAAANDb2xvcgAhAAAAEEEA/wAAABBSAI0AAAAQRwCHAAAAEEIAhgAAAAAAAAAAA1Nlcmllc0NvbG9yc1N0eWxlAGUCAAADMQBdAgAAEFNlcmllc0luZGV4AAEAAAADUHJpbWFyeUNvbG9yU3R5bGUArAAAAAJDb2xvclByb3BlcnR5VGFyZ2V0AAgAAABQcmltYXJ5AANDb2xvck9yVGhlbWVDb2xvcgBzAAAAEFRoZW1lQ29sb3IAAAAAAAFUaW50QW5kU2hhZGUAAAAAAAAAAAAQVGludEluZGV4AP////8QU2NoZW1lQ29sb3IAAAAAAANDb2xvcgAhAAAAEEEA/wAAABBSAJwAAAAQRwAhAAAAEEIAbgAAAAAAAANCb3JkZXJDb2xvclN0eWxlAKsAAAACQ29sb3JQcm9wZXJ0eVRhcmdldAAHAAAAQm9yZGVyAANDb2xvck9yVGhlbWVDb2xvcgBzAAAAEFRoZW1lQ29sb3IAAAAAAAFUaW50QW5kU2hhZGUAAAAAAAAAAAAQVGludEluZGV4AP////8QU2NoZW1lQ29sb3IAAAAAAANDb2xvcgAhAAAAEEEA/wAAABBSAP8AAAAQRwD/AAAAEEIA/wAAAAAAAANOZWdhdGl2ZVNlcmllc0JvcmRlckNvbG9yU3R5bGUAqwAAAAJDb2xvclByb3BlcnR5VGFyZ2V0AAcAAABCb3JkZXIAA0NvbG9yT3JUaGVtZUNvbG9yAHMAAAAQVGhlbWVDb2xvcgAAAAAAAVRpbnRBbmRTaGFkZQAAAAAAAAAAABBUaW50SW5kZXgA/////xBTY2hlbWVDb2xvcgAAAAAAA0NvbG9yACEAAAAQQQD/AAAAEFIA/wAAABBHAP8AAAAQQgD/AAAAAAAAAAAAAk5hbWUAHwAAAFBvaW50QW5kU2VyaWVzU3R5bGVEZWZpbml0aW9ucwAQVmVyc2lvbgAAAAAACUxhc3RXcml0ZQCXbsa4kgEAAAAFAP////+RApECAAAFX2lkABAAAAAEcNGGEwW9WU66O1E8jj7KcgNEYXRhADQCAAADTnVtYmVyRm9ybWF0VmFsdWVTdHJpbmdzABUCAAACTnVtYmVyRm9ybWF0SWRQcmltYXJ5Q2F0ZWdvcnkAJQAAADAwMDAwMDAwLTAwMDAtMDAwMC0wMDAwLTAwMDAwMDAwMDAwMAACQXJpdGhtZXRpY09wZXJhdGlvbklkUHJpbWFyeUNhdGVnb3J5ACUAAAA5ZTgxZTQ0MS01NzUwLTRiZmMtYmU2YS0xMWUyNDE4NzcyMWYAAlBlcmNlbnRGb3JtYXRJZFByaW1hcnlDYXRlZ29yeQADAAAAMCUAAk51bWJlckZvcm1hdElkUHJpbWFyeQAlAAAAMDAwMDAwMDAtMDAwMC0wMDAwLTAwMDAtMDAwMDAwMDAwMDAwAAJBcml0aG1ldGljT3BlcmF0aW9uSWRQcmltYXJ5ACUAAAA5ZTgxZTQ0MS01NzUwLTRiZmMtYmU2YS0xMWUyNDE4NzcyMWYAAlBlcmNlbnRGb3JtYXRJZFByaW1hcnkAAwAAADAlAAJOdW1iZXJGb3JtYXRJZFNlY29uZGFyeQAlAAAAMDAwMDAwMDAtMDAwMC0wMDAwLTAwMDAtMDAwMDAwMDAwMDAwAAJBcml0aG1ldGljT3BlcmF0aW9uSWRTZWNvbmRhcnkAJQAAADllODFlNDQxLTU3NTAtNGJmYy1iZTZhLTExZTI0MTg3NzIxZgACUGVyY2VudEZvcm1hdElkU2Vjb25kYXJ5AAMAAAAwJQAAAAJOYW1lAA4AAABOdW1iZXJGb3JtYXRzABBWZXJzaW9uAAIAAAAJTGFzdFdyaXRlAPkEDNeSAQAAAAYADgAAAAAABwD/////YQBhAAAABV9pZAAQAAAABKtaoyT7sJREi707ZtyT9l4ERGF0YQAFAAAAAAJOYW1lAA0AAABMaW5rRGF0YUxpc3QAEFZlcnNpb24AAQAAAAlMYXN0V3JpdGUAdvVZaIkBAAAACAD/////rgCuAAAABV9pZAAQAAAABNwH9yTVw19Bl0kW7+RFh9oERGF0YQBUAAAAAzAATAAAABBTZXJpZXNJbmRleAABAAAABFhWYWx1ZXMALQAAAAIwAAwAAABJR1Q2NVIwMzVEMgACMQAEAAAAU2lDAAIyAAMAAABTaQAAAAACTmFtZQALAAAAU2VyaWVzRGF0YQAQVmVyc2lvbgAAAAAACUxhc3RXcml0ZQC3Rq+ElQEAAAAJAGoAAAAAAAoA/////7UAtQAAAAVfaWQAEAAAAARZYI4twb4wSbpyv+nfxuOYA0RhdGEAVwAAAAFMZWZ0AAAAAAAAAAAAAVRvcAAAAAAAAAAAAAFSaWdodAAAAAAAAAAAAAFCb3R0b20AAAAAAAAAAAABTWFyZ2luVG9MZWdlbmQAAAAAAAAAAAAAAk5hbWUADwAAAFBsb3RBcmVhQm9yZGVyABBWZXJzaW9uAAAAAAAJTGFzdFdyaXRlAELKvvdi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0cAAADnDwAAAAAAAAAAAABuawAABV9pZAAQAAAABDoiyxA0TtVEi5tRnkHL1aMERGF0YQAWawAAAzAAeykAAAVfaWQAEAAAAATyIQmYRLntQ7ua9j4sCiaoAl90eXBlAFkAAABlbXBvd2VyLkNoYXJ0cy5EYXRhLkRhdGFDaGFydHMuT3ZlcmxheXMuRGF0YS5Hcm93dGhBcnJvd092ZXJsYXlEYXRhLCBlbXBvd2VyLkNoYXJ0cy5EYXRhAANTdGFydExpbmUAEgcAAANTdGFydAAbAAAAAVgAAAAAYDOlZEABWQAAAAAgtMgdQAADRW5kABsAAAABWAAAAABgM6VkQAFZAAAAAIBI5DdAAAJTdGFydEFycm93SGVhZAARAAAAbXNvQXJyb3doZWFkTm9uZQACRW5kQXJyb3dIZWFkABEAAABtc29BcnJvd2hlYWROb25lAAVNYW5hZ2VkSWQAEAAAAAQjsj4iQLCaTbiXrgChhcwb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jBAAVdpZHRoAAAAAAAAAAAAAVRvcAAAAAAgtMgdQAFMZWZ0AAAAAGAzpWR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hEBAAVkAAAAAILTIHUAAA0VuZAAbAAAAAVgAAAAAoCmEQEABWQAAAAAAY7xcQAACU3RhcnRBcnJvd0hlYWQAEQAAAG1zb0Fycm93aGVhZE5vbmUAAkVuZEFycm93SGVhZAAVAAAAbXNvQXJyb3doZWFkVHJpYW5nbGUABU1hbmFnZWRJZAAQAAAABKYJ4OJF1ENGpOaXm3wuA+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wNffWkABV2lkdGgAAAAAAAAAAAABVG9wAAAAACC0yB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YDOlZEABRGVmYXVsdE1pZGRsZUxpbmVTdGFydFBvaW50WQAoEokktMgdQAFEZWZhdWx0TWlkZGxlTGluZUVuZFBvaW50WAAAAACgKYRAQAFEZWZhdWx0TWlkZGxlTGluZUVuZFBvaW50WQAoEokktMgdQAVNZXJnZWRXaXRoABAAAAAEAAAAAAAAAAAAAAAAAAAAAAhJc1N0YXJ0TGluZVZpc2libGUAAQhJc0VuZExpbmVWaXNpYmxlAAEDRnJvbQAzAAAAEFNlcmllc0luZGV4AP////8QUG9pbnQIAAAAAAkAAAAq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QAAAAA1AAAAC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AAAAF/////ygAAADnDwAAAAAAAAAAAAD5cAAABV9pZAAQAAAABITBdBFFCARFr8zK1ILUqcYERGF0YQChcAAAAzAA3QkAAAVfaWQAEAAAAAQVcUEv+bsWQpcbXXfaMXp+Al90eXBlAFcAAABlbXBvd2VyLkNoYXJ0cy5EYXRhLkRhdGFDaGFydHMuT3ZlcmxheXMuRGF0YS5Db2x1bW5TdW1PdmVybGF5RGF0YSwgZW1wb3dlci5DaGFydHMuRGF0YQAQQ29sdW1uAAEAAAAQU2VyaWVzAP////8DVGV4dEVsZW1lbnQA6gYAAAJBdXRvU2hhcGVUeXBlAAoAAABSZWN0YW5nbGUABEFkanVzdG1lbnRzAAUAAAAABU1hbmFnZWRJZAAQAAAABJoEZF+5741LgkyasM22ES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KRIlR4WhwJFkzDDe6F0kWc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iQAADMQDdCQAABV9pZAAQAAAABPub4h4TVGJIg+7N8Mnuu3ICX3R5cGUAVwAAAGVtcG93ZXIuQ2hhcnRzLkRhdGEuRGF0YUNoYXJ0cy5PdmVybGF5cy5EYXRhLkNvbHVtblN1bU92ZXJsYXlEYXRhLCBlbXBvd2VyLkNoYXJ0cy5EYXRhABBDb2x1bW4AAgAAABBTZXJpZXMA/////wNUZXh0RWxlbWVudADqBgAAAkF1dG9TaGFwZVR5cGUACgAAAFJlY3RhbmdsZQAEQWRqdXN0bWVudHMABQAAAAAFTWFuYWdlZElkABAAAAAEcW4sRRTfsUaXNclw625D4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BASY8jQAFXaWR0aAAAAADgrvIyQAFUb3AAAAAA4HHkdkABTGVmdAAAAABgDiaCQAhGbGlwSG9yaXpvbnRhbGx5AAAIRmxpcEhvcml6b250YWxseUFwcGxpZWQAAAhGbGlwVmVydGljYWxseQAACEZsaXBWZXJ0aWNhbGx5QXBwbGllZAAAAVJvdGF0aW9uAAAAAAAAAAAAAVpPcmRlcgAAAAAAAAAAAANCb3JkZXJDb2xvcgBVAAAAEEEAAAAAABBSAP8AAAAQRwALAAAABRoAAABfAAAA5w8AAAAAAAAAAAAABU1hbmFnZWRJZAAQAAAABCIEPX11BIxIl/UQ91TyBBU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wNffWkABV2lkdGgAAAAAAAAAAAABVG9wAAAAACC0yB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wD3GWEABRGVmYXVsdE1pZGRsZUxpbmVTdGFydFBvaW50WQCAoUtYxBBQQAFEZWZhdWx0TWlkZGxlTGluZUVuZFBvaW50WAAAAACgKYRAQAFEZWZhdWx0TWlkZGxlTGluZUVuZFBvaW50WQCAoUtYxBBQQAVNZXJnZWRXaXRoABAAAAAE8iEJmES57UO7mvY+LAomqAhJc1N0YXJ0TGluZVZpc2libGUAAQhJc0VuZExpbmVWaXNpYmxlAAEDRnJvbQAzAAAAEFNlcmllc0luZGV4AP////8QUG9pbnR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O++lXSODUxDj7/B9BH0KDY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c1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DAAAAABhAAAAI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0AAAAFDgAAACcAAADnDwAAAAAAAAAAAABJbmRleAAD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E7gGbsjxbROna7mLf5po0Q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g5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ODklAAFIZWlnaHQAAAAAIG7ILUABV2lkdGgAAAAAoGidO0ABVG9wAAAAAEAigTE/AUxlZnQAAAAAIKWUXU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CgKYRAQAFZAAAAACC0yB1AAANFbmQAGwAAAAFYAAAAAGAzpWRAAVkAAAAAILTIHUAAAlN0YXJ0QXJyb3dIZWFkABEAAABtc29BcnJvd2hlYWROb25lAAJFbmRBcnJvd0hlYWQAEQAAAG1zb0Fycm93aGVhZE5vbmUABU1hbmFnZWRJZAAQAAAABNmQzGHKFnlErzaW3MsQays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kOAAAABf////8NAAAA5w8AAAAAAAAAAAAAbmsAAAVfaWQAEAAAAASM6IUa/nqnT7DW5SR5QDpnBERhdGEAFmsAAAMwAHspAAAFX2lkABAAAAAE8iEJmES57UO7mvY+LAomqAJfdHlwZQBZAAAAZW1wb3dlci5DaGFydHMuRGF0YS5EYXRhQ2hhcnRzLk92ZXJsYXlzLkRhdGEuR3Jvd3RoQXJyb3dPdmVybGF5RGF0YSwgZW1wb3dlci5DaGFydHMuRGF0YQADU3RhcnRMaW5lABIHAAADU3RhcnQAGwAAAAFYAAAAAGAzpWRAAVkAAAAAILTIHUAAA0VuZAAbAAAAAVgAAAAAYDOlZEABWQAAAACASOQ3QAACU3RhcnRBcnJvd0hlYWQAEQAAAG1zb0Fycm93aGVhZE5vbmUAAkVuZEFycm93SGVhZAARAAAAbXNvQXJyb3doZWFkTm9uZQAFTWFuYWdlZElkABAAAAAEI7I+IkCwmk24l64AoYXM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ILTIHUABTGVmdAAAAABgM6V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CC0yB1AAANFbmQAGwAAAAFYAAAAAKAphEBAAVkAAAAAAGO8XEAAAlN0YXJ0QXJyb3dIZWFkABEAAABtc29BcnJvd2hlYWROb25lAAJFbmRBcnJvd0hlYWQAFQAAAG1zb0Fycm93aGVhZFRyaWFuZ2xlAAVNYW5hZ2VkSWQAEAAAAASmCeDiRdRDRqTml5t8LgP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DX31pAAVdpZHRoAAAAAAAAAAA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AzpWRAAURlZmF1bHRNaWRkbGVMaW5lU3RhcnRQb2ludFkAKBKJJLTIHUABRGVmYXVsdE1pZGRsZUxpbmVFbmRQb2ludFgAAAAAoCmEQEABRGVmYXVsdE1pZGRsZUxpbmVFbmRQb2ludFkAKBKJJLTIHUAFTWVyZ2VkV2l0aAAQAAAABAAAAAAAAAAAAAAAAAAAAAAISXNTdGFydExpbmVWaXNpYmxlAAEISXNFbmRMaW5lVmlzaWJsZQABA0Zyb20AMwAAABBTZXJpZXNJbmRleAD/////EFBvaW50DwAAAAVfAAAA/////6gBPw4AAAAAAAAA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AJOYW1lAAkAAABPdmVybGF5cwAQVmVyc2lvbgAIAAAACUxhc3RXcml0ZQDhRq+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AAAAFXQAAAEAAAADnDwAAAAAAAAAAAAA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CuFC1AAVRvcAAAAABgquceQAFMZWZ0AAAAAOD6b1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yAPoHAAAFX2lkABAAAAAEFXFBL/m7FkKXG1132jF6fgJfdHlwZQBXAAAAZW1wb3dlci5DaGFydHMuRGF0YS5EYXRhQ2hhcnRzLk92ZXJsYXlzLkRhdGEuQ29sdW1uU3VtT3ZlcmxheURhdGEsIGVtcG93ZXIuQ2hhcnRzLkRhdGEAEENvbHVtbgABAAAAEFNlcmllcwD/////A1RleHRFbGVtZW50AOoGAAACQXV0b1NoYXBlVHlwZQAKAAAAUmVjdGFuZ2xlAARBZGp1c3RtZW50cwAFAAAAAAVNYW5hZ2VkSWQAEAAAAASaBGRfue+NS4JMmrDNthEg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FkZFByZWZpeFNwYWNlAAAIQWRkUG9zdGZpeFNwYWNlAAAIRGVsZXRlZAABCElzTmV3AAEBRm9udFNpemUAAAAAAAAAIkAAAzMA+gcAAAVfaWQAEAAAAAT7m+IeE1RiSIPuzfDJ7rtyAl90eXBlAFcAAABlbXBvd2VyLkNoYXJ0cy5EYXRhLkRhdGFDaGFydHMuT3ZlcmxheXMuRGF0YS5Db2x1bW5TdW1PdmVybGF5RGF0YSwgZW1wb3dlci5DaGFydHMuRGF0YQAQQ29sdW1uAAIAAAAQU2VyaWVzAP////8DVGV4dEVsZW1lbnQA6gYAAAJBdXRvU2hhcGVUeXBlAAoAAABSZWN0YW5nbGUABEFkanVzdG1lbnRzAAUAAAAABU1hbmFnZWRJZAAQAAAABHFuLEUU37FGlzXJcOtuQ+E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URAAAABP//////////AgCiBA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Agsl0iQAFMZWZ0AAAAACCyXSJ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GW7GuJIBAAAAAQD/////RwRHBAAABV9pZAAQAAAABK+QnDTqqtxBnBeGzIFS4QEDRGF0YQDZAwAABFBvaW50Q29sb3JzU3R5bGUAFQIAAAMwAAUBAAADUG9pbnRBZGRyZXNzADMAAAAQU2VyaWVzSW5kZXgAAQAAABBQb2ludEluZGV4AAIAAAAISXNQb2ludFN1bQAAAANQcmltYXJ5Q29sb3JTdHlsZQCsAAAAAkNvbG9yUHJvcGVydHlUYXJnZXQACAAAAFByaW1hcnkAA0NvbG9yT3JUaGVtZUNvbG9yAHMAAAAQVGhlbWVDb2xvcgAAAAAAAVRpbnRBbmRTaGFkZQAAAAAAAAAAABBUaW50SW5kZXgA/////xBTY2hlbWVDb2xvcgAAAAAAA0NvbG9yACEAAAAQQQD/AAAAEFIA+QAAABBHAHQAAAAQQgAUAAAAAAAAAAMxAAUBAAADUG9pbnRBZGRyZXNzADMAAAAQU2VyaWVzSW5kZXgAAQAAABBQb2ludEluZGV4AAMAAAAISXNQb2ludFN1bQAAAANQcmltYXJ5Q29sb3JTdHlsZQCsAAAAAkNvbG9yUHJvcGVydHlUYXJnZXQACAAAAFByaW1hcnkAA0NvbG9yT3JUaGVtZUNvbG9yAHMAAAAQVGhlbWVDb2xvcgAAAAAAAVRpbnRBbmRTaGFkZQAAAAAAAAAAABBUaW50SW5kZXgA/////xBTY2hlbWVDb2xvcgAAAAAAA0NvbG9yACEAAAAQQQD/AAAAEFIAjQAAABBHAIcAAAAQQgCGAAAAAAAAAAADU2VyaWVzQ29sb3JzU3R5bGUAmgEAAAMxAJIBAAAQU2VyaWVzSW5kZXgAAQAAAANQcmltYXJ5Q29sb3JTdHlsZQCsAAAAAkNvbG9yUHJvcGVydHlUYXJnZXQACAAAAFByaW1hcnkAA0NvbG9yT3JUaGVtZUNvbG9yAHMAAAAQVGhlbWVDb2xvcgAAAAAAAVRpbnRBbmRTaGFkZQAAAAAAAAAAABBUaW50SW5kZXgA/////xBTY2hlbWVDb2xvcgAAAAAAA0NvbG9yACEAAAAQQQD/AAAAEFIAnAAAABBHACEAAAAQQgBuAAAAAAAAA0JvcmRlckNvbG9yU3R5bGUAqwAAAAJDb2xvclByb3BlcnR5VGFyZ2V0AAcAAABCb3JkZXIAA0NvbG9yT3JUaGVtZUNvbG9yAHMAAAAQVGhlbWVDb2xvcgAAAAAAAVRpbnRBbmRTaGFkZQAAAAAAAAAAABBUaW50SW5kZXgA/////xBTY2hlbWVDb2xvcgAAAAAAA0NvbG9yACEAAAAQQQD/AAAAEFIA/wAAABBHAP8AAAAQQgD/AAAAAAAAAAAAAk5hbWUAHwAAAFBvaW50QW5kU2VyaWVzU3R5bGVEZWZpbml0aW9ucwAQVmVyc2lvbgABAAAACUxhc3RXcml0ZQCXbsa4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FlOTU0OGE0LTg3MTYtNDUwMi05MzMwLWMzN2JhMTc0OTE2Nw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4AQM15I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IA9xmhAAUxhc3RTZWVuSGVpZ2h0AAAAAICjF2NACE1pZ3JhdGlvblRvUGVyZm9ybWFuY2VNb2RlRG9uZQABAAJOYW1lABQAAABHbG9iYWxDaGFydFNldHRpbmdzABBWZXJzaW9uAAUAAAAJTGFzdFdyaXRlAES5xr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McBAAAAAAAAAAAAABQAAAAAAAEA/////0cERwQAAAVfaWQAEAAAAASR8HZE4kE5So9qkPA1yyaAA0RhdGEA2QMAAARQb2ludENvbG9yc1N0eWxlABUCAAADMAAFAQAAA1BvaW50QWRkcmVzcwAzAAAAEFNlcmllc0luZGV4AAEAAAAQUG9pbnRJbmRleAACAAAACElzUG9pbnRTdW0AAAADUHJpbWFyeUNvbG9yU3R5bGUArAAAAAJDb2xvclByb3BlcnR5VGFyZ2V0AAgAAABQcmltYXJ5AANDb2xvck9yVGhlbWVDb2xvcgBzAAAAEFRoZW1lQ29sb3IAAAAAAAFUaW50QW5kU2hhZGUAAAAAAAAAAAAQVGludEluZGV4AP////8QU2NoZW1lQ29sb3IAAAAAAANDb2xvcgAhAAAAEEEA/wAAABBSAPkAAAAQRwB0AAAAEEIAFAAAAAAAAAADMQAFAQAAA1BvaW50QWRkcmVzcwAzAAAAEFNlcmllc0luZGV4AAEAAAAQUG9pbnRJbmRleAADAAAACElzUG9pbnRTdW0AAAADUHJpbWFyeUNvbG9yU3R5bGUArAAAAAJDb2xvclByb3BlcnR5VGFyZ2V0AAgAAABQcmltYXJ5AANDb2xvck9yVGhlbWVDb2xvcgBzAAAAEFRoZW1lQ29sb3IAAAAAAAFUaW50QW5kU2hhZGUAAAAAAAAAAAAQVGludEluZGV4AP////8QU2NoZW1lQ29sb3IAAAAAAANDb2xvcgAhAAAAEEEA/wAAABBSAI0AAAAQRwCHAAAAEEIAhgAAAAAAAAAAA1Nlcmllc0NvbG9yc1N0eWxlAJoBAAADMQCSAQAAEFNlcmllc0luZGV4AAEAAAADUHJpbWFyeUNvbG9yU3R5bGUArAAAAAJDb2xvclByb3BlcnR5VGFyZ2V0AAgAAABQcmltYXJ5AANDb2xvck9yVGhlbWVDb2xvcgBzAAAAEFRoZW1lQ29sb3IAAAAAAAFUaW50QW5kU2hhZGUAAAAAAAAAAAAQVGludEluZGV4AP////8QU2NoZW1lQ29sb3IAAAAAAANDb2xvcgAhAAAAEEEA/wAAABBSAJwAAAAQRwAhAAAAEEIAbgAAAAAAAANCb3JkZXJDb2xvclN0eWxlAKsAAAACQ29sb3JQcm9wZXJ0eVRhcmdldAAHAAAAQm9yZGVyAANDb2xvck9yVGhlbWVDb2xvcgBzAAAAEFRoZW1lQ29sb3IAAAAAAAFUaW50QW5kU2hhZGUAAAAAAAAAAAAQVGludEluZGV4AP////8QU2NoZW1lQ29sb3IAAAAAAANDb2xvcgAhAAAAEEEA/wAAABBSAP8AAAAQRwD/AAAAEEIA/wAAAAAAAAAAAAJOYW1lAB8AAABQb2ludEFuZFNlcmllc1N0eWxlRGVmaW5pdGlvbnMAEFZlcnNpb24AAgAAAAlMYXN0V3JpdGUAl27GuJIBAAAAAgAXAAAAAAADAP////+5CbkJAAAFX2lkABAAAAAELDw3SmR1mEWYHVBDs/ep8ANEYXRhAFYJAAAIQXV0b21hdGljTGF5b3V0QWN0aXZlAAEEQWRkaXRpb25hbENoYXJ0TWFyZ2luRGF0YXMABQAAAAACRGF0YVJlZmVyZW5jZURpcmVjdGlvbgANAAAAU2VyaWVzQnlSb3dzAAJTZXJpZXNPcmRlcgAJAAAAUmV2ZXJzZWQAAlBvaW50T3JkZXIACgAAAEFzSW5FeGNlbAACUHJpbWFyeUF4aXNDcm9zc1R5cGUAGQAAAENyb3NzZXNCZXR3ZWVuQ2F0ZWdvcmllcwACU2Vjb25kYXJ5QXhpc0Nyb3NzVHlwZQAIAAAASW52YWxpZAAISXNDaGFydFRpdGxlVmlzaWJsZQAAA0NoYXJ0VGl0bGVEYXRhABkHAAAIV2FudFRvQmVWaXNpYmxlAAADVGV4dEJveERhdGEAowYAAAVNYW5hZ2VkSWQAEAAAAASIznGyp1sOTLKy6S+JDb6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PZmZzZXRGcm9tSG9tZQBCAAAAAVgAAAAAAAAAAAABWQAAAAAAAAAAAAFMZW5ndGgAAAAAAAAAAAABTGVuZ3RoU3F1YXJlZAAAAAAAAAAAAAAAAVBsb3RUb0NoYXJ0QXJlYVJhdGlvAAAAAAAAAAAAAlJlbmRlck1vZGUACwAAAEh5YnJpZFRleHQAA0N1c3RvbWl6aW5nRGVzY3JpcHRpb25EYXRhAIAAAAACTmFtZQAJAAAASW5maW5lb24AEFZlcnNpb24AAQAAABBNaW5vclZlcnNpb24AAQAAAAJDdXN0b21pemluZ1R5cGUACAAAAERlZmF1bHQAAk1pb0NkSWQAAQAAAAACRmxleEN1c3RvbWl6aW5nVHlwZQAFAAAATm9uZQAAAUxhc3RTZWVuV2lkdGgAAAAAgD3GaEABTGFzdFNlZW5IZWlnaHQAAAAAgKMXY0AITWlncmF0aW9uVG9QZXJmb3JtYW5jZU1vZGVEb25lAAEAAk5hbWUAFAAAAEdsb2JhbENoYXJ0U2V0dGluZ3MAEFZlcnNpb24ABAAAAAlMYXN0V3JpdGUANLnGuJ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eAAAA5w8AAAAAAAAAAAAAUGsAAAVfaWQAEAAAAARLumVBZGaRSY9f30rTSooDBERhdGEA+GoAAAMwAHspAAAFX2lkABAAAAAE8iEJmES57UO7mvY+LAomqAJfdHlwZQBZAAAAZW1wb3dlci5DaGFydHMuRGF0YS5EYXRhQ2hhcnRzLk92ZXJsYXlzLkRhdGEuR3Jvd3RoQXJyb3dPdmVybGF5RGF0YSwgZW1wb3dlci5DaGFydHMuRGF0YQADU3RhcnRMaW5lABIHAAADU3RhcnQAGwAAAAFYAAAAAGAzpWRAAVkAAAAAILTIHUAAA0VuZAAbAAAAAVgAAAAAYDOlZEABWQAAAACASOQ3QAACU3RhcnRBcnJvd0hlYWQAEQAAAG1zb0Fycm93aGVhZE5vbmUAAkVuZEFycm93SGVhZAARAAAAbXNvQXJyb3doZWFkTm9uZQAFTWFuYWdlZElkABAAAAAEI7I+IkCwmk24l64AoYXM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ILTIHUABTGVmdAAAAABgM6V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CC0yB1AAANFbmQAGwAAAAFYAAAAAKAphEBAAVkAAAAAAGO8XEAAAlN0YXJ0QXJyb3dIZWFkABEAAABtc29BcnJvd2hlYWROb25lAAJFbmRBcnJvd0hlYWQAFQAAAG1zb0Fycm93aGVhZFRyaWFuZ2xlAAVNYW5hZ2VkSWQAEAAAAASmCeDiRdRDRqTml5t8LgP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DX31pAAVdpZHRoAAAAAAAAAAA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AzpWRAAURlZmF1bHRNaWRkbGVMaW5lU3RhcnRQb2ludFkAKBKJJLTIHUABRGVmYXVsdE1pZGRsZUxpbmVFbmRQb2ludFgAAAAAoCmEQEABRGVmYXVsdE1pZGRsZUxpbmVFbmRQb2ludFkAKBKJJLTIHUAFTWVyZ2VkV2l0aAAQAAAABAAAAAAAAAAAAAAAAAAAAAAISXNTdGFydExpbmVWaXNpYmxlAAEISXNFbmRMaW5lVmlzaWJsZQABA0Zyb20AMwAAABBTZXJpZXNJbmRleAD/////EFBvaW50FQAAAAAAAAAAZ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YAAAAAVwAAAGU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AAAABf////8YAAAA5w8AAAAAAAAAAAAApjkAAAVfaWQAEAAAAARfhypFlYAASr6s8f7H/gFuA0RhdGEATDkAAANEYXRhTGFiZWxzUGVyQXhpcwAVOQAAA1ByaW1hcnkA1jYAAAREYXRhTGFiZWxzALU0AAADMAAtFgAAEFBvaW50SW5kZXgAAQAAAAJBbGlnbm1lbnQABwAAAENlbnRlcgAQU2VyaWVzSW5kZXgAAQAAAAhSZXF1aXJlRm9udENvbG9yTWlncmF0aW9uAAAITWFudWFsRGF0YUxhYmVsQmFja2dyb3VuZFZpc2libGUAAQ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Nz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NzAAAUhlaWdodAAAAACgIp4qQAFXaWR0aAAAAABgWZ0zQAFUb3AAAAAAwNJ6X0ABTGVmdAAAAACApjk3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GAAAAAUXAAAAG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gphEBAAVkAAAAAW8h1YEAACEhhc0xlYWRlckxpbmUAAAhJc0NlbnRlckF1dG9tYXRpY0FkanVzdGVkAAAISXNVc2VyUG9zaXRpb24AAAhBZGRQcmVmaXhTcGFjZQAACEFkZFBvc3RmaXhTcGFjZQAAAlNlcGFyYXRvcgACAAAACgACVGV4dAAEAAAAMjcwAAhSZXF1aXJlUmVsYXRpdmVQb3NpdGlvblVwZ3JhZGUAAAhJc0dlb21ldHJ5T3V0T2ZCb3VuZHMAAAhJc0xlYWRlckxpbmVJbkF1dG9Nb2RlAAEIRGVsZXRlZAAAAAMxAD0PAAAQUG9pbnRJbmRleAACAAAAAkFsaWdubWVudAAHAAAAQ2VudGVyABBTZXJpZXNJbmRleAABAAAACFJlcXVpcmVGb250Q29sb3JNaWdyYXRpb24AAAhNYW51YWxEYXRhTGFiZWxCYWNrZ3JvdW5kVmlzaWJsZQAACEhhc1dpc2hDb2xvcgAAA1RleHRCb3gAvQYAAAVNYW5hZ2VkSWQAEAAAAARUJcl201GATLyFN/FwrlAt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gAAADEuMDg5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gAAADEuMDg5AAFIZWlnaHQAAAAAoCKeKkABV2lkdGgAAAAAIInzO0ABVG9wAAAAACBnM1tAAUxlZnQAAAAAoMxHV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ChoQ9sPzIR4cNKqTqlG39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BkAAAAFGAAAAGcAAADnDwAAAA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MQ9xlhAAVkAAAAAFiWkXEAACEhhc0xlYWRlckxpbmUAAAhJc0NlbnRlckF1dG9tYXRpY0FkanVzdGVkAAAISXNVc2VyUG9zaXRpb24AAAhBZGRQcmVmaXhTcGFjZQAACEFkZFBvc3RmaXhTcGFjZQAAAlNlcGFyYXRvcgACAAAACgACVGV4dAAGAAAAMS4wODkACFJlcXVpcmVSZWxhdGl2ZVBvc2l0aW9uVXBncmFkZQAACElzR2VvbWV0cnlPdXRPZkJvdW5kcwAACElzTGVhZGVyTGluZUluQXV0b01vZGUAAQhEZWxldGVkAAAAAzIAPQ8AABBQb2ludEluZGV4AAMAAAACQWxpZ25tZW50AAcAAABDZW50ZXIAEFNlcmllc0luZGV4AAEAAAAIUmVxdWlyZUZvbnRDb2xvck1pZ3JhdGlvbgAACE1hbnVhbERhdGFMYWJlbEJhY2tncm91bmRWaXNpYmxlAAAISGFzV2lzaENvbG9y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i40NDk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0NDkAAUhlaWdodAAAAACgIp4qQAFXaWR0aAAAAAAgifM7QAFUb3AAAAAAgH8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AAABTIAAAALAAAA5w8AAAAAAAAAAAAAQmVmb3JlAAAITGluZVJ1bGVXaXRoaW4AAAFSaWdodEluZGVudAAAAAAAAAAAAAFTcGFjZUFmdGVyAAAAAAAAAAAAAVNwYWNlQmVmb3JlAAAAAAAAAAAAAVNwYWNlV2l0aGluAAAAAAAAAAAAAANMaW5lU2Vjb25kUGFydAASBwAAA1N0YXJ0ABsAAAABWAAAAAAg1iBXQAFZAAAAACC15R5AAANFbmQAGwAAAAFYAAAAAGAjumBAAVkAAAAAILXlHkAAAlN0YXJ0QXJyb3dIZWFkABEAAABtc29BcnJvd2hlYWROb25lAAJFbmRBcnJvd0hlYWQAEQAAAG1zb0Fycm93aGVhZE5vbmUABU1hbmFnZWRJZAAQAAAABH87tWhE0vZJmARG5/GpUxo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YOGmREABVG9wAAAAACC15R5AAUxlZnQAAAAAINYgV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QAeykAAAVfaWQAEAAAAATs4pcBs+JFRa7JJqGsexpuAl90eXBlAFkAAABlbXBvd2VyLkNoYXJ0cy5EYXRhLkRhdGFDaGFydHMuT3ZlcmxheXMuRGF0YS5Hcm93dGhBcnJvd092ZXJsYXlEYXRhLCBlbXBvd2VyLkNoYXJ0cy5EYXRhAANTdGFydExpbmUAEgcAAANTdGFydAAbAAAAAVgAAAAAwD3GWEABWQAAAAAgtMgdQAADRW5kABsAAAABWAAAAADAPcZYQAFZAAAAAEBLLVRAAAJTdGFydEFycm93SGVhZAARAAAAbXNvQXJyb3doZWFkTm9uZQACRW5kQXJyb3dIZWFkABEAAABtc29BcnJvd2hlYWROb25lAAVNYW5hZ2VkSWQAEAAAAATsYmi2tzwmRK6XLJPXScRJ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DAUFJAAVdpZHRoAAAAAAAAAAAAAVRvcAAAAAAgtMgdQAFMZWZ0AAAAAMA9xlh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hEBAAVkAAAAAILTIHUAAA0VuZAAbAAAAAVgAAAAAoCmEQEABWQAAAAAAY7xcQAACU3RhcnRBcnJvd0hlYWQAEQAAAG1zb0Fycm93aGVhZE5vbmUAAkVuZEFycm93SGVhZAAVAAAAbXNvQXJyb3doZWFkVHJpYW5nbGUAGwAAAAUgAAAA/////6kFPgoAAAAAAAAAAGlibGUAAAhWaXNpYmxlAAECRmlsbFBhdHRlcm4AEAAAAG1zb1BhdHRlcm5NaXhlZAACVGV4dAADAAAAU2k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DAAAAU2kAAUhlaWdodAAAAACg/74fQAFXaWR0aAAAAACAJb8VQAFUb3AAAAAAIHkGYkABTGVmdAAAAAAAalFk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AIV2FudHNUb0JlVmlzaWJsZQABAkxhYmVsVGV4dEFsaWdubWVudAAHAAAAQ2VudGVyAAACTmFtZQAZAAAAQ2F0ZWdvcnlBeGlzRGF0YVByb3BlcnR5ABBWZXJzaW9uAAEAAAAJTGFzdFdyaXRlALNGr4S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AIgAAADU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AAABTwAAABdAAAA5w8AAAAAAAAAAAAA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hEBAAVkAAAAAILTIHUAAA0VuZAAbAAAAAVgAAAAAoCmEQEABWQAAAAAAY7xcQAACU3RhcnRBcnJvd0hlYWQAEQAAAG1zb0Fycm93aGVhZE5vbmUAAkVuZEFycm93SGVhZAAVAAAAbXNvQXJyb3doZWFkVHJpYW5nbGUABU1hbmFnZWRJZAAQAAAABCIEPX11BIxIl/UQ91TyBBU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wNffWkABV2lkdGgAAAAAAAAAAAABVG9wAAAAACC0yB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wD3GWEABRGVmYXVsdE1pZGRsZUxpbmVTdGFydFBvaW50WQCAoUtYxBBQQAFEZWZhdWx0TWlkZGxlTGluZUVuZFBvaW50WAAAAACgKYRAQAFEZWZhdWx0TWlkZGxlTGluZUVuZFBvaW50WQCAoUtYxBBQQAVNZXJnZWRXaXRoABAAAAAE8iEJmES57UO7mvY+LAomqAhJc1N0YXJ0TGluZVZpc2libGUAAQhJc0VuZExpbmVWaXNpYmxlAAEDRnJvbQAzAAAAEFNlcmllc0luZGV4AP////8QUG9pbnR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O++lXSODUxDj7/B9BH0KDY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HgAAAAUUAAAAPAAAAOcPAAAAAAAAAAAAAEluZGV4AAM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TuAZuyPFtE6druYt/mmjR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ODk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4OSUAAUhlaWdodAAAAAAgbsgtQAFXaWR0aAAAAACgaJ07QAFUb3AAAAAAQCKBMT8BTGVmdAAAAAAgpZRd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KAphEBAAVkAAAAAILTIHUAAA0VuZAAbAAAAAVgAAAAAYDOlZEABWQAAAAAgtMgdQAACU3RhcnRBcnJvd0hlYWQAEQAAAG1zb0Fycm93aGVhZE5vbmUAAkVuZEFycm93SGVhZAARAAAAbXNvQXJyb3doZWFkTm9uZQAFTWFuYWdlZElkABAAAAAE2ZDMYcoWeUSvNpbcyxBrK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8AAAAE//////////8IAJgH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Gs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/QL9AgAABV9pZAAQAAAABCZoQVznEB5GvDlHyiPMH80DRGF0YQCG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OgAAAADMQDgAAAAEFNlcmllc0luZGV4AAEAAAADQWRkaXRpb25hbFN0eWxlcwC4AAAAAkZpbGxQYXR0ZXJuAAgAAABEZWZhdWx0AANGaWxsQ29sb3JPclRoZW1lQ29sb3IAcwAAABBUaGVtZUNvbG9yAAAAAAABVGludEFuZFNoYWRlAAAAAAAAAAAAEFRpbnRJbmRleAD/////EFNjaGVtZUNvbG9yAAAAAAADQ29sb3IAIQAAABBBAP8AAAAQUgAAAAAAEEcAAAAAABBCAAAAAAAAAAhCb3JkZXJWaXNpYmxlAAAAAAAAAk5hbWUAKAAAAFBvaW50QW5kU2VyaWVzQWRkaXRpb25TdHlsZXNEZWZpbml0aW9ucwAQVmVyc2lvbgABAAAACUxhc3RXcml0ZQAlOsa4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bAAAA5w8AAAAAAAAAAAAAkBUAAAVfaWQAEAAAAATaEgxTN440R7KdQ2kucVnsA0RhdGEAKBUAAARDYXRlZ29yeUF4aXNMYWJlbERhdGEA2hQAAAMwAPoGAAADVGV4dEJveERhdGEAqw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AAAAElHVDY1UjAzNUQyAAJUZXh0SG9yaXpvbnRhbEFsaWdubWVudAAOAAAAbXNvQW5jaG9yTm9uZQACUGFyYWdyYXBoQWxpZ25tZW50AA8AAABtc29BbGlnbkNlbnRlcg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ADVGV4dE1hcmdpbgA/AAAAAUxlZnQAAAAAAAAAAAABVG9wAAAAAAAAAAAAAVJpZ2h0AAAAAAAAAAAAAUJvdHRvbQAAAAAAAAAAAAACRGlzcGxheVRleHQADAAAAElHVDY1UjAzNUQyAAFIZWlnaHQAAAAAoP++H0ABV2lkdGgAAAAAgLFkQ0ABVG9wAAAAACB5BmJAAUxlZnQAAAAAwHZ6K0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QDqBgAAA1RleHRCb3hEYXRhAJsGAAAFTWFuYWdlZElkABAAAAAEJCYiGAAawU2BX7Ym9u5rf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QAAABTaUM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EAAAAU2lDAAFIZWlnaHQAAAAAoP++H0ABV2lkdGgAAAAAgD2KI0ABVG9wAAAAACB5BmJAAUxlZnQAAAAAQACUV0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gDoBgAAA1RleHRCb3hEYXRhAJkGAAAFTWFuYWdlZElkABAAAAAEp6y0+C/sSEGstb6u9TXhF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IQAAAAAqAAAA/////w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IAAAAADAAAABw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AAAABf////8kAAAA5w8AAAAAAAAAAAAApjkAAAVfaWQAEAAAAARPKhJY3QzDSb8lQRhXTQtLA0RhdGEATDkAAANEYXRhTGFiZWxzUGVyQXhpcwAVOQAAA1ByaW1hcnkA1jYAAAREYXRhTGFiZWxzALU0AAADMAAtFgAAEFBvaW50SW5kZXgAAQAAAAJBbGlnbm1lbnQABwAAAENlbnRlcgAQU2VyaWVzSW5kZXgAAQAAAAhSZXF1aXJlRm9udENvbG9yTWlncmF0aW9uAAAITWFudWFsRGF0YUxhYmVsQmFja2dyb3VuZFZpc2libGUAAQ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Nz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NzAAAUhlaWdodAAAAACgIp4qQAFXaWR0aAAAAABgWZ0zQAFUb3AAAAAAwNJ6X0ABTGVmdAAAAACApjk3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JAAAAAUjAAAAJ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gphEBAAVkAAAAAW8h1YEAACEhhc0xlYWRlckxpbmUAAAhJc0NlbnRlckF1dG9tYXRpY0FkanVzdGVkAAAISXNVc2VyUG9zaXRpb24AAAhBZGRQcmVmaXhTcGFjZQAACEFkZFBvc3RmaXhTcGFjZQAAAlNlcGFyYXRvcgACAAAACgACVGV4dAAEAAAAMjcwAAhSZXF1aXJlUmVsYXRpdmVQb3NpdGlvblVwZ3JhZGUAAAhJc0dlb21ldHJ5T3V0T2ZCb3VuZHMAAAhJc0xlYWRlckxpbmVJbkF1dG9Nb2RlAAEIRGVsZXRlZAAAAAMxAD0PAAAQUG9pbnRJbmRleAACAAAAAkFsaWdubWVudAAHAAAAQ2VudGVyABBTZXJpZXNJbmRleAABAAAACFJlcXVpcmVGb250Q29sb3JNaWdyYXRpb24AAAhNYW51YWxEYXRhTGFiZWxCYWNrZ3JvdW5kVmlzaWJsZQAACEhhc1dpc2hDb2xvcgAAA1RleHRCb3gAvQYAAAVNYW5hZ2VkSWQAEAAAAARUJcl201GATLyFN/FwrlAt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gAAADEuMDg5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gAAADEuMDg5AAFIZWlnaHQAAAAAoCKeKkABV2lkdGgAAAAAIInzO0ABVG9wAAAAACBnM1tAAUxlZnQAAAAAoMxHV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ChoQ9sPzIR4cNKqTqlG39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CUAAAAFJAAAAD0AAADnDwAAAA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MQ9xlhAAVkAAAAAFiWkXEAACEhhc0xlYWRlckxpbmUAAAhJc0NlbnRlckF1dG9tYXRpY0FkanVzdGVkAAAISXNVc2VyUG9zaXRpb24AAAhBZGRQcmVmaXhTcGFjZQAACEFkZFBvc3RmaXhTcGFjZQAAAlNlcGFyYXRvcgACAAAACgACVGV4dAAGAAAAMS4wODkACFJlcXVpcmVSZWxhdGl2ZVBvc2l0aW9uVXBncmFkZQAACElzR2VvbWV0cnlPdXRPZkJvdW5kcwAACElzTGVhZGVyTGluZUluQXV0b01vZGUAAQhEZWxldGVkAAAAAzIAPQ8AABBQb2ludEluZGV4AAMAAAACQWxpZ25tZW50AAcAAABDZW50ZXIAEFNlcmllc0luZGV4AAEAAAAIUmVxdWlyZUZvbnRDb2xvck1pZ3JhdGlvbgAACE1hbnVhbERhdGFMYWJlbEJhY2tncm91bmRWaXNpYmxlAAAISGFzV2lzaENvbG9y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i40NDk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0NDkAAUhlaWdodAAAAACgIp4qQAFXaWR0aAAAAAAgifM7QAFUb3AAAAAAgH8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mAAAABSgAAAAyAAAA5w8AAAAAAAAA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ILTIHUABTGVmdAAAAABgM6V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CC0yB1AAANFbmQAGwAAAAFYAAAAAKAphEBAAVkAAAAAAGO8XEAAAlN0YXJ0QXJyb3dIZWFkABEAAABtc29BcnJvd2hlYWROb25lAAJFbmRBcnJvd0hlYWQAFQAAAG1zb0Fycm93aGVhZFRyaWFuZ2xlAAVNYW5hZ2VkSWQAEAAAAASmCeDiRdRDRqTml5t8LgP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DX31pAAVdpZHRoAAAAAAAAAAA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AzpWRAAURlZmF1bHRNaWRkbGVMaW5lU3RhcnRQb2ludFkAKBKJJLTIHUABRGVmYXVsdE1pZGRsZUxpbmVFbmRQb2ludFgAAAAAoCmEQEABRGVmYXVsdE1pZGRsZUxpbmVFbmRQb2ludFkAKBKJJLTIHUAFTWVyZ2VkV2l0aAAQAAAABAAAAAAAAAAAAAAAAAAAAAAISXNTdGFydExpbmVWaXNpYmxlAAEISXNFbmRMaW5lVmlzaWJsZQABA0Zyb20AMwAAABBTZXJpZXNJbmRleAD/////EFBvaW50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JwAAAAUNAAAAUwAAAOcPAAAAAAAAAAAAAGdodAAAAAAAAAAAAAFCb3R0b20AAAAAAAAAAAAAAkRpc3BsYXlUZXh0AAEAAAAAAUhlaWdodAAAAAAAAAAAAAFXaWR0aAAAAAAAKYRgQAFUb3AAAAAAILTI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INYgV0ABWQAAAAAgteUeQAADRW5kABsAAAABWAAAAABgI7pgQAFZAAAAACC15R5AAAJTdGFydEFycm93SGVhZAARAAAAbXNvQXJyb3doZWFkTm9uZQACRW5kQXJyb3dIZWFkABEAAABtc29BcnJvd2hlYWROb25lAAVNYW5hZ2VkSWQAEAAAAAR/O7VoRNL2SZgERufxqVMa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GDhpkRAAVRvcAAAAAAgteUeQAFMZWZ0AAAAACDWIFd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7OKXAbPiRUWuySahrHsabgJfdHlwZQBZAAAAZW1wb3dlci5DaGFydHMuRGF0YS5EYXRhQ2hhcnRzLk92ZXJsYXlzLkRhdGEuR3Jvd3RoQXJyb3dPdmVybGF5RGF0YSwgZW1wb3dlci5DaGFydHMuRGF0YQADU3RhcnRMaW5lABIHAAADU3RhcnQAGwAAAAFYAAAAAMA9xlhAAVkAAAAAILTIHUAAA0VuZAAbAAAAAVgAAAAAwD3GWEABWQAAAABASy1UQAACU3RhcnRBcnJvd0hlYWQAEQAAAG1zb0Fycm93aGVhZE5vbmUAAkVuZEFycm93SGVhZAARAAAAbXNvQXJyb3doZWFkTm9uZQAFTWFuYWdlZElkABAAAAAE7GJotrc8JkSulyyT10nES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wFBSQAFXaWR0aAAAAAAAAAAAAAFUb3AAAAAAILTIHUABTGVmdAAAAADAPcZYQAhGbGlwSG9yaXpvbnRhbGx5AAAIRmxpcEhvcml6b250YWxseUFwcGxpZWQAAAhGbGlwVmVydGljYWxseQAACEZsaXBWZXJ0aWNhbGx5QXBwbGllZAAAAVJvdGF0aW9uAAAAAAAAAAAAAVpPcmRlcgAAAAAAAAAAwANCb3JkZXJDb2xvcgBVAAAAEEEA/wAAABBSAB0AAAAQRwAdAAAAECgAAAAFCgAAACYAAADnDwAAAAAAAAAAAA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FlwjQAACQ29sdW1uU3VtUG9zaXRpb24ADAAAAERlZmF1bHREb2NrAAhEZWxldGVkAAEDTnVtYmVyRm9ybWF0AB8AAAAFX2lkABAAAAAEpEiVHhaHAkWTMMN7oXSRZw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BAAAMyAN0JAAAFX2lkABAAAAAEBD00ajzjK0qvk9pY4hW2wQJfdHlwZQBXAAAAZW1wb3dlci5DaGFydHMuRGF0YS5EYXRhQ2hhcnRzLk92ZXJsYXlzLkRhdGEuQ29sdW1uU3VtT3ZlcmxheURhdGEsIGVtcG93ZXIuQ2hhcnRzLkRhdGEAEENvbHVtbgADAAAAEFNlcmllcwD/////A1RleHRFbGVtZW50AOoGAAACQXV0b1NoYXBlVHlwZQAKAAAAUmVjdGFuZ2xlAARBZGp1c3RtZW50cwAFAAAAAAVNYW5hZ2VkSWQAEAAAAARNY3Xa1R2cQZ6Ux42vKwO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SkSJUeFocCRZMww3uhdJFnAANUZXh0Rm9ybWF0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lzTmV3AAEBRm9udFNpemUAAAAAAAAAGEAAAzMAeykAAAVfaWQAEAAAAATyIQmYRLntQ7ua9j4sCiaoAl90eXBlAFkAAABlbXBvd2VyLkNoYXJ0cy5EYXRhLkRhdGFDaGFydHMuT3ZlcmxheXMuRGF0YS5Hcm93dGhBcnJvd092ZXJsYXlEYXRhLCBlbXBvd2VyLkNoYXJ0cy5EYXRhAANTdGFydExpbmUAEgcAAANTdGFydAAbAAAAAVgAAAAAYDOlZEABWQAAAAAgtMgdQAADRW5kABsAAAABWAAAAABgM6VkQAFZAAAAAIBI5DdAAAJTdGFydEFycm93SGVhZAARAAAAbXNvQXJyb3doZWFkTm9uZQACRW5kQXJyb3dIZWFkABEAAABtc29BcnJvd2hlYWROb25lAAVNYW5hZ2VkSWQAEAAAAAQjsj4iQLCaTbiXrgChhcwbCEhhc0NoYW5nZXMAAAhVc2VOYW1lSW5zdGVhZE9mVGFnQXNJZAABCFNoYXBlUHJldmlvdXNseUNyZWF0ZWQAAANGaWxsQ29sb3IAVQAAABBBAAAAAAAQUgAAAAAAEEcAAAAAABBCAAAAAAABU2NBAAAAAAAAAPC/AVNjUgAAAAAAAADwvwFTY0cAAAAAAAAA8L8BU2NCAAAAAAAAAPC/ABBGaWxsVGhlbWVDb2xvcgAAAAAAAUZpbGxUaW50QW5kU2hhZGUAAAApAAAAAFkAAABg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gAAAAAIAAAAI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KRIlR4WhwJFkzDDe6F0kWc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/gQM15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pjkAAAVfaWQAEAAAAATsrFtvuB8sRY03IKwsixRpA0RhdGEATDkAAANEYXRhTGFiZWxzUGVyQXhpcwAVOQAAA1ByaW1hcnkA1jYAAAREYXRhTGFiZWxzALU0AAADMAAtFgAAEFBvaW50SW5kZXgAAQAAAAJBbGlnbm1lbnQABwAAAENlbnRlcgAQU2VyaWVzSW5kZXgAAQAAAAhSZXF1aXJlRm9udENvbG9yTWlncmF0aW9uAAAITWFudWFsRGF0YUxhYmVsQmFja2dyb3VuZFZpc2libGUAAQ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Nz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NzAAAUhlaWdodAAAAACgIp4qQAFXaWR0aAAAAABgWZ0zQAFUb3AAAAAAwNJ6X0ABTGVmdAAAAACApjk3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MAAAAAUvAAAAM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gphEBAAVkAAAAAW8h1YEAACEhhc0xlYWRlckxpbmUAAAhJc0NlbnRlckF1dG9tYXRpY0FkanVzdGVkAAAISXNVc2VyUG9zaXRpb24AAAhBZGRQcmVmaXhTcGFjZQAACEFkZFBvc3RmaXhTcGFjZQAAAlNlcGFyYXRvcgACAAAACgACVGV4dAAEAAAAMjcwAAhSZXF1aXJlUmVsYXRpdmVQb3NpdGlvblVwZ3JhZGUAAAhJc0dlb21ldHJ5T3V0T2ZCb3VuZHMAAAhJc0xlYWRlckxpbmVJbkF1dG9Nb2RlAAEIRGVsZXRlZAAAAAMxAD0PAAAQUG9pbnRJbmRleAACAAAAAkFsaWdubWVudAAHAAAAQ2VudGVyABBTZXJpZXNJbmRleAABAAAACFJlcXVpcmVGb250Q29sb3JNaWdyYXRpb24AAAhNYW51YWxEYXRhTGFiZWxCYWNrZ3JvdW5kVmlzaWJsZQAACEhhc1dpc2hDb2xvcgAAA1RleHRCb3gAvQYAAAVNYW5hZ2VkSWQAEAAAAARUJcl201GATLyFN/FwrlAt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gAAADEuMDg5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gAAADEuMDg5AAFIZWlnaHQAAAAAoCKeKkABV2lkdGgAAAAAIInzO0ABVG9wAAAAACBnM1tAAUxlZnQAAAAAoMxHV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ChoQ9sPzIR4cNKqTqlG39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DEAAAAFMAAAAGMAAADnDwAAAA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MQ9xlhAAVkAAAAAFiWkXEAACEhhc0xlYWRlckxpbmUAAAhJc0NlbnRlckF1dG9tYXRpY0FkanVzdGVkAAAISXNVc2VyUG9zaXRpb24AAAhBZGRQcmVmaXhTcGFjZQAACEFkZFBvc3RmaXhTcGFjZQAAAlNlcGFyYXRvcgACAAAACgACVGV4dAAGAAAAMS4wODkACFJlcXVpcmVSZWxhdGl2ZVBvc2l0aW9uVXBncmFkZQAACElzR2VvbWV0cnlPdXRPZkJvdW5kcwAACElzTGVhZGVyTGluZUluQXV0b01vZGUAAQhEZWxldGVkAAAAAzIAPQ8AABBQb2ludEluZGV4AAMAAAACQWxpZ25tZW50AAcAAABDZW50ZXIAEFNlcmllc0luZGV4AAEAAAAIUmVxdWlyZUZvbnRDb2xvck1pZ3JhdGlvbgAACE1hbnVhbERhdGFMYWJlbEJhY2tncm91bmRWaXNpYmxlAAAISGFzV2lzaENvbG9y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i40NDk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0NDkAAUhlaWdodAAAAACgIp4qQAFXaWR0aAAAAAAgifM7QAFUb3AAAAAAgH8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yAAAABSYAAAAaAAAA5w8AAAAAAAAAAAAA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RO4Bm7I8W0Tp2u5i3+aaNE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4O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g5JQABSGVpZ2h0AAAAACBuyC1AAVdpZHRoAAAAAKBonTtAAVRvcAAAAABAIoExPwFMZWZ0AAAAACCllF1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KRIlR4WhwJFkzDDe6F0kWcAA0xpbmUAEgcAAANTdGFydAAbAAAAAVgAAAAAoCmEQEABWQAAAAAgtMgdQAADRW5kABsAAAABWAAAAABgM6VkQAFZAAAAACC0yB1AAAJTdGFydEFycm93SGVhZAARAAAAbXNvQXJyb3doZWFkTm9uZQACRW5kQXJyb3dIZWFkABEAAABtc29BcnJvd2hlYWROb25lAAVNYW5hZ2VkSWQAEAAAAATZkMxhyhZ5RK82ltzLEGsr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phGB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MwAAAAVHAAAASAAAAOcPAAAAAAAAAAAAAGdodAAAAAAAAAAAAAFCb3R0b20AAAAAAAAAAAAAAkRpc3BsYXlUZXh0AAEAAAAAAUhlaWdodAAAAAAAAAAAAAFXaWR0aAAAAAAAKYRgQAFUb3AAAAAAILTI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INYgV0ABWQAAAAAgteUeQAADRW5kABsAAAABWAAAAABgI7pgQAFZAAAAACC15R5AAAJTdGFydEFycm93SGVhZAARAAAAbXNvQXJyb3doZWFkTm9uZQACRW5kQXJyb3dIZWFkABEAAABtc29BcnJvd2hlYWROb25lAAVNYW5hZ2VkSWQAEAAAAAR/O7VoRNL2SZgERufxqVMa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GDhpkRAAVRvcAAAAAAgteUeQAFMZWZ0AAAAACDWIFd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7OKXAbPiRUWuySahrHsabgJfdHlwZQBZAAAAZW1wb3dlci5DaGFydHMuRGF0YS5EYXRhQ2hhcnRzLk92ZXJsYXlzLkRhdGEuR3Jvd3RoQXJyb3dPdmVybGF5RGF0YSwgZW1wb3dlci5DaGFydHMuRGF0YQADU3RhcnRMaW5lABIHAAADU3RhcnQAGwAAAAFYAAAAAMA9xlhAAVkAAAAAILTIHUAAA0VuZAAbAAAAAVgAAAAAwD3GWEABWQAAAABASy1UQAACU3RhcnRBcnJvd0hlYWQAEQAAAG1zb0Fycm93aGVhZE5vbmUAAkVuZEFycm93SGVhZAARAAAAbXNvQXJyb3doZWFkTm9uZQAFTWFuYWdlZElkABAAAAAE7GJotrc8JkSulyyT10nES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wFBSQAFXaWR0aAAAAAAAAAAAAAFUb3AAAAAAILTIHUABTGVmdAAAAADAPcZYQAhGbGlwSG9yaXpvbnRhbGx5AAAIRmxpcEhvcml6b250YWxseUFwcGxpZWQAAAhGbGlwVmVydGljYWxseQAACEZsaXBWZXJ0aWNhbGx5QXBwbGllZAAAAVJvdGF0aW9uAAAAAAAAAAAAAVpPcmRlcgAAAAAAAAAAwANCb3JkZXJDb2xvcgBVAAAAEEEA/wAAABBSAB0AAAAQRwAdAAAAEDQAAAAFXgAAAFoAAADnDwAAAAAAAAAAAAA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CuFC1AAVRvcAAAAABgquceQAFMZWZ0AAAAAOD6b1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yAAQIAAAFX2lkABAAAAAEFXFBL/m7FkKXG1132jF6fgJfdHlwZQBXAAAAZW1wb3dlci5DaGFydHMuRGF0YS5EYXRhQ2hhcnRzLk92ZXJsYXlzLkRhdGEuQ29sdW1uU3VtT3ZlcmxheURhdGEsIGVtcG93ZXIuQ2hhcnRzLkRhdGEAEENvbHVtbgABAAAAEFNlcmllcwD/////A1RleHRFbGVtZW50AOoGAAACQXV0b1NoYXBlVHlwZQAKAAAAUmVjdGFuZ2xlAARBZGp1c3RtZW50cwAFAAAAAAVNYW5hZ2VkSWQAEAAAAASaBGRfue+NS4JMmrDNthEg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zAAQIAAAFX2lkABAAAAAE+5viHhNUYkiD7s3wye67cgJfdHlwZQBXAAAAZW1wb3dlci5DaGFydHMuRGF0YS5EYXRhQ2hhcnRzLk92ZXJsYXlzLkRhdGEuQ29sdW1uU3VtT3ZlcmxheURhdGEsIGVtcG93ZXIuQ2hhcnRzLkRhdGEAEENvbHVtbgACAAAAEFNlcmllcwD/////A1RleHRFbGVtZW50AOoGAAACQXV0b1NoYXBlVHlwZQAKAAAAUmVjdGFuZ2xlAARBZGp1c3RtZW50cwAFAAAAAAVNYW5hZ2VkSWQAEAAAAARxbixFFN+xRpc1yXDrbkPh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g1AAAAABwAAAAJ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gAAAABpAAAAW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BbLqu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Gc8AAAFX2lkABAAAAAEWGDbfl0NHUmVlhsJ3XSptQNEYXRhAA08AAADRGF0YUxhYmVsc1BlckF4aXMA1jsAAANQcmltYXJ5AHQ7AAAERGF0YUxhYmVscwAwOwAAAzAAVhgAABBQb2ludEluZGV4AAEAAAACQWxpZ25tZW50AAcAAABDZW50ZXIAEFNlcmllc0luZGV4AAEAAAAIUmVxdWlyZUZvbnRDb2xvck1pZ3JhdGlvbgAACE1hbnVhbERhdGFMYWJlbEJhY2tncm91bmRWaXNpYmxlAAE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7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jc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jcwAAFIZWlnaHQAAAAAoCKeKkABV2lkdGgAAAAAYFmdM0ABVG9wAAAAAMDSel9AAUxlZnQAAAAAgKY5N0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DoAAAAFOQAAADsAAADnDwAAAAAAAAAAAA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YKYRAQAFZAAAAAFvIdWBAAAhIYXNMZWFkZXJMaW5lAAAISXNDZW50ZXJBdXRvbWF0aWNBZGp1c3RlZAAACElzVXNlclBvc2l0aW9uAAACU2VwYXJhdG9yAAIAAAAKAAJUZXh0AAQAAAAyNzAACFJlcXVpcmVSZWxhdGl2ZVBvc2l0aW9uVXBncmFkZQAACElzR2VvbWV0cnlPdXRPZkJvdW5kcwAACElzTGVhZGVyTGluZUluQXV0b01vZGUAAQhEZWxldGVkAAAAAzEAZhE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9BgAABU1hbmFnZWRJZAAQAAAABFQlyXbTUYBMvIU38XCuUC0ISGFzQ2hhbmdlcwAACFVzZU5hbWVJbnN0ZWFkT2ZUYWdBc0lkAAEIU2hhcGVQcmV2aW91c2x5Q3JlYXRlZAABA0ZpbGxDb2xvcgBVAAAAEEEA/wAAABBSAPkAAAAQRwB0AAAAEEIAFAAAAAFTY0EAAAAAAAAA8D8BU2NSAAAAAMBVUO4/AVNjRwAAAACg2FrGPwFTY0IAAAAAQDinfD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S4wODk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S4wODkAAUg7AAAABToAAAA+AAAA5w8AAAAAAAAAAAAAZWlnaHQAAAAAoCKeKkABV2lkdGgAAAAAIInzO0ABVG9wAAAAACBnM1tAAUxlZnQAAAAAoMxHV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ChoQ9sPzIR4cNKqTqlG39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xD3GWEABWQAAAAAWJaRcQAAISGFzTGVhZGVyTGluZQAACElzQ2VudGVyQXV0b21hdGljQWRqdXN0ZWQAAAhJc1VzZXJQb3NpdGlvbgAAAlNlcGFyYXRvcgACAAAACgACVGV4dAAGAAAAMS4wODkACFJlcXVpcmVSZWxhdGl2ZVBvc2l0aW9uVXBncmFkZQAACElzR2VvbWV0cnlPdXRPZkJvdW5kcwAACElzTGVhZGVyTGluZUluQXV0b01vZGUAAQhEZWxldGVkAAAAAzIAZhEAABBQb2ludEluZGV4AAM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i40NDkAAlRleHRIb3Jpem9udGFsQWxpZ25tZW50AA4AAABtc29BbmNob3JOb25lAAJQYXJhZ3JhcGhBbGlnbm1lbnQADwAAAG1zb0FsaWduQ2VudGVyAAJUZXh0VmVydGljYWxBbGlnbm1lbnQAEAAAAG1zb0FuY2hvck1pZGRsZQADRm9udFN0eWxlAEABAAAQRm9udEJhY2tncm91bmQAAAAAAAhGb250Qm9sZAAAA0ZvbnRDb2xvcgBVAAAAEEEA/wAAABBSAP8AAAAQRwD/AAAAPAAAAAUeAAAAHQAAAOcPAAAAAAAAAAAAAGdodAAAAAAAAAAAAAFCb3R0b20AAAAAAAAAAAAAAkRpc3BsYXlUZXh0AAEAAAAAAUhlaWdodAAAAAAAAAAAAAFXaWR0aAAAAAAAKYRgQAFUb3AAAAAAILTI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INYgV0ABWQAAAAAgteUeQAADRW5kABsAAAABWAAAAABgI7pgQAFZAAAAACC15R5AAAJTdGFydEFycm93SGVhZAARAAAAbXNvQXJyb3doZWFkTm9uZQACRW5kQXJyb3dIZWFkABEAAABtc29BcnJvd2hlYWROb25lAAVNYW5hZ2VkSWQAEAAAAAR/O7VoRNL2SZgERufxqVMa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GDhpkRAAVRvcAAAAAAgteUeQAFMZWZ0AAAAACDWIFd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7OKXAbPiRUWuySahrHsabgJfdHlwZQBZAAAAZW1wb3dlci5DaGFydHMuRGF0YS5EYXRhQ2hhcnRzLk92ZXJsYXlzLkRhdGEuR3Jvd3RoQXJyb3dPdmVybGF5RGF0YSwgZW1wb3dlci5DaGFydHMuRGF0YQADU3RhcnRMaW5lABIHAAADU3RhcnQAGwAAAAFYAAAAAMA9xlhAAVkAAAAAILTIHUAAA0VuZAAbAAAAAVgAAAAAwD3GWEABWQAAAABASy1UQAACU3RhcnRBcnJvd0hlYWQAEQAAAG1zb0Fycm93aGVhZE5vbmUAAkVuZEFycm93SGVhZAARAAAAbXNvQXJyb3doZWFkTm9uZQAFTWFuYWdlZElkABAAAAAE7GJotrc8JkSulyyT10nES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wFBSQAFXaWR0aAAAAAAAAAAAAAFUb3AAAAAAILTIHUABTGVmdAAAAADAPcZYQAhGbGlwSG9yaXpvbnRhbGx5AAAIRmxpcEhvcml6b250YWxseUFwcGxpZWQAAAhGbGlwVmVydGljYWxseQAACEZsaXBWZXJ0aWNhbGx5QXBwbGllZAAAAVJvdGF0aW9uAAAAAAAAAAAAAVpPcmRlcgAAAAAAAAAAwANCb3JkZXJDb2xvcgBVAAAAEEEA/wAAABBSAB0AAAAQRwAdAAAAED0AAAAFJQAAAP/////xCfYFAAAAAAAAAAA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SM6VkQAFZAAAAAHY9ilVAAAhIYXNMZWFkZXJMaW5lAAAISXNDZW50ZXJBdXRvbWF0aWNBZGp1c3RlZAAACElzVXNlclBvc2l0aW9uAAAIQWRkUHJlZml4U3BhY2UAAAhBZGRQb3N0Zml4U3BhY2UAAAJTZXBhcmF0b3IAAgAAAAoAAlRleHQABgAAADIuNDQ5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BgAAAAlMYXN0V3JpdGUA9gQM15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+AAAABTsAAAD/////sgw1AwAAAAAA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0NDkAAUhlaWdodAAAAACgIp4qQAFXaWR0aAAAAAAgifM7QAFUb3AAAAAAgH8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SM6VkQAFZAAAAAHY9ilVAAAhIYXNMZWFkZXJMaW5lAAAISXNDZW50ZXJBdXRvbWF0aWNBZGp1c3RlZAAACElzVXNlclBvc2l0aW9uAAACU2VwYXJhdG9yAAIAAAAKAAJUZXh0AAYAAAAyLjQ0OQAIUmVxdWlyZVJlbGF0aXZlUG9zaXRpb25VcGdyYWRlAAAISXNHZW9tZXRyeU91dE9mQm91bmRzAAAISXNMZWFkZXJMaW5lSW5BdXRvTW9kZQABCERlbGV0ZWQAAAAACExhYmVsc1Zpc2libGUAAQhBdXRvbWF0aWNMYWJlbEJhY2tncm91bmRzRW5hYmxlZAABAANTZWNvbmRhcnkASQAAAAREYXRhTGFiZWxzAAUAAAAACExhYmVsc1Zpc2libGUAAAhBdXRvbWF0aWNMYWJlbEJhY2tncm91bmRzRW5hYmxlZAAAAAAIRGlzYWJsZUF1dG9tYXRpY0RlYWN0aXZhdGlvbgAAAAJOYW1lAAsAAABEYXRhTGFiZWxzABBWZXJzaW9uAAkAAAAJTGFzdFdyaXRlAP0EDNe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wAAAAVIAAAAWAAAAOcPAAAAAAAAAAAAAAEIVmlzaWJsZQAAAkZpbGxQYXR0ZXJuABAAAABtc29QYXR0ZXJuTWl4ZWQAAlRleHQABQAAAC03N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c1JQABSGVpZ2h0AAAAACBuyC1AAVdpZHRoAAAAAKBonTtAAVRvcAAAAAAAAIAxPwFMZWZ0AAAAAGD4IEp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KRIlR4WhwJFkzDDe6F0kWcAA0xpbmUAEgcAAANTdGFydAAbAAAAAVgAAAAAoCmEQEABWQAAAAAgtMgdQAADRW5kABsAAAABWAAAAADAPcZYQAFZAAAAACC0yB1AAAJTdGFydEFycm93SGVhZAARAAAAbXNvQXJyb3doZWFkTm9uZQACRW5kQXJyb3dIZWFkABEAAABtc29BcnJvd2hlYWROb25lAAVNYW5hZ2VkSWQAEAAAAATW8POQA3IRSbBk1/VMEEeS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phFB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g+m9QQAFZAAAAAGCq5x5AAANFbmQAGwAAAAFYAAAAAKCQElRAAVkAAAAAYKrnHkAAAlN0YXJ0QXJyb3dIZWFkABEAAABtc29BcnJvd2hlYWROb25lAAJFbmRBcnJvd0hlYWQAEQAAAG1zb0Fycm93aGVhZE5vbmUABU1hbmFnZWRJZAAQAAAABFAjcA8bfElOue4lIOILy7s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UAAAAAFEAAAAP/////mCwEEAAAAAAAAAAB0aHJvdWdoAAAIRm9udFN1YnNjcmlwdAAACEZvbnRTdXBlcnNjcmlwdAAACEZvbnRVbmRlcmxpbmUAAAAIU2l6ZVRvVGV4dFdpZHRoAAEIU2l6ZVRvVGV4dEhlaWdodAABA1RleHRNYXJnaW4APwAAAAFMZWZ0AAAAAAAAAAAAAVRvcAAAAAAAAAAAAAFSaWdodAAAAADAWq0GQAFCb3R0b20AAAAAAAAAAAAAAkRpc3BsYXlUZXh0AAUAAAAtMjcyAAFIZWlnaHQAAAAAQEmPI0ABV2lkdGgAAAAA4K7yM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BZcI0AAAkNvbHVtblN1bVBvc2l0aW9uAAwAAABEZWZhdWx0RG9jawAIQWRkUHJlZml4U3BhY2UAAAhBZGRQb3N0Zml4U3BhY2UAAAhEZWxldGVkAAEISXNOZXcAAQFGb250U2l6ZQAAAAAAAAAgQAADNAD6BwAABV9pZAAQAAAABAQ9NGo84ytKr5PaWOIVtsECX3R5cGUAVwAAAGVtcG93ZXIuQ2hhcnRzLkRhdGEuRGF0YUNoYXJ0cy5PdmVybGF5cy5EYXRhLkNvbHVtblN1bU92ZXJsYXlEYXRhLCBlbXBvd2VyLkNoYXJ0cy5EYXRhABBDb2x1bW4AAwAAABBTZXJpZXMA/////wNUZXh0RWxlbWVudADqBgAAAkF1dG9TaGFwZVR5cGUACgAAAFJlY3RhbmdsZQAEQWRqdXN0bWVudHMABQAAAAAFTWFuYWdlZElkABAAAAAETWN12tUdnEGelMeNrysDq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BZGRQcmVmaXhTcGFjZQAACEFkZFBvc3RmaXhTcGFjZQAACERlbGV0ZWQAAQhJc05ldwABAUZvbnRTaXplAAAAAAAAABhAAAACTmFtZQAJAAAAT3ZlcmxheXMAEFZlcnNpb24ABwAAAAlMYXN0V3JpdGUA4Uavh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3WKq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UAAAAP////8LANEI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/QL9AgAABV9pZAAQAAAABBpp6/LEMYtOr17Se2ERkCoDRGF0YQCG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OgAAAADMQDgAAAAEFNlcmllc0luZGV4AAEAAAADQWRkaXRpb25hbFN0eWxlcwC4AAAAAkZpbGxQYXR0ZXJuAAgAAABEZWZhdWx0AANGaWxsQ29sb3JPclRoZW1lQ29sb3IAcwAAABBUaGVtZUNvbG9yAAAAAAABVGludEFuZFNoYWRlAAAAAAAAAAAAEFRpbnRJbmRleAD/////EFNjaGVtZUNvbG9yAAAAAAADQ29sb3IAIQAAABBBAP8AAAAQUgAAAAAAEEcAAAAAABBCAAAAAAAAAAhCb3JkZXJWaXNpYmxlAAAAAAAAAk5hbWUAKAAAAFBvaW50QW5kU2VyaWVzQWRkaXRpb25TdHlsZXNEZWZpbml0aW9ucwAQVmVyc2lvbgAAAAAACUxhc3RXcml0ZQAfOsa4kgEAAAAIAP////+RAJEAAAAFX2lkABAAAAAErCAo8xYzAkOZ6TZowS4FKwNEYXRhADgAAAAET25Ub3BTZXJpZXNJbmRpemVzAAUAAAAABEhpZGRlblNlcmllc0luZGl6ZXMABQAAAAAAAk5hbWUACgAAAFdhdGVyZmFsbAAQVmVyc2lvbgABAAAACUxhc3RXcml0ZQAubzRbjQEAAAAJAE4AAAAAAAoA/////3MAcwAAAAVfaWQAEAAAAARgABv6Mx5KRJNPw86gUMVMA0RhdGEAFwAAAARTZXJpZUxhYmVscwAFAAAAAAACTmFtZQANAAAAU2VyaWVzTGFiZWxzABBWZXJzaW9uAAUAAAAJTGFzdFdyaXRlACZvNFuN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4CoAAAVfaWQAEAAAAAQkxTnYZvgkRq6ruOdhuOtzA0RhdGEAhSoAAAVEYXRhAHU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CQmae0sQMAAFMIAAAPAAAAeGwvd29ya2Jvb2sueG1srFZdb6M4FH1faf8D4+0r5SNAAioZJSHVRuqOqrQz8xIpcuAmWAXM2qZJdzT/fa8hpGk7D92ZjRKDMT4+595z7Vx9PJSF8QhCMl7FxLm0iQFVyjNW7WLy+f7aHBFDKlpltOAVxOQJJPk4/v23qz0XDxvOHwwEqGRMcqXqyLJkmkNJ5SWvocKRLRclVdgVO0vWAmgmcwBVFpZr24FVUlaRDiES78Hg2y1LIeFpU0KlOhABBVVIX+aslj1amb4HrqTioanNlJc1QmxYwdRTC0qMMo0Wu4oLuilQ9sHxjYPAb4A/x8bG7VfCoTdLlSwVXPKtukRoqyP9Rr9jW47zIgSHtzF4H5JnCXhkOocnViL4SVbBCSt4BnPsX0Zz0FqtVyIM3k+i+SduLhlfbVkBXzrrGrSuP9FSZ6ogRkGlmmdMQRaTIXb5Hp4foCrR1NOGFTjq2p4TEGt8svOtMND90GElDCRMxAaYkiWuAPpNNMakUCAqqmDGK4U+POr6Vc+12LOco8ONJfzdMAFYWOgv1IotTSO6kbdU5UYjipjMotVnifJX17QoOBaeoiVdTeo6oYqubnhKi9U9lPUK0qHtuyPfTTPq0cAP3WzgZE44BD/Y2PZmdWZl+rZu/oOZaaojZGGIOhnd/etwoRoR9Ya9VcLA+0Vyg0m7o4+YQjRKdqzwBebIGayrVETO+ps/nA+v7dnInAzmE9NLwqk5DQeB6XvJYDILR/PJdPQdxYggSjltVH50h4aOyUD7+fXQX/QQEw9Noss6alj2TOObffyY+vqq6ce+a8F6H/zCYC+ffaS7hsz5/k7vd/eYuFbX4SurMr6PSRjYKPOp7/qe7u7bwa8sU3n/RvfoT2C7HCV0rym6WeodD4n7rSZXE4/JC8JJR/gaP6ZuXhC2zhi3GzIyb69G1RbRoqobhRu/5t6mAGsm0kuIRea0Ke5nZbBlFWS6XhDjrHdEKhlfpzkVSq6RdgFroZWsN1wpXurSRJe2IdLLYAhylmWgTyIybkl8uEgu3CvrDPhHq4hqp/O25PvTNC+68N4zT1cInh9YykVTVv30P5bz6w+vpp+TQK1IPNW7BV7aEIWO7YY6NryAO/YPoKu3MZk4UeLqp3qzWkLK8ax9wmnoTn7sat34AhzUjVTtFeubYTodz54M7dAz7fnAN71R6Jojb+CaMy9x51gLyXzqa7vrAzj6P46hdpuJ+pNdi9OZuxc0fcD/A0vYTqnE+uwcgHyxvHvWVj9r/C8AAAD//wMAUEsDBBQABgAIAAAAIQAT4bsr/QAAAHgBAAAUAAAAeGwvc2hhcmVkU3RyaW5ncy54bWxkkNlqwzAQRd8L/Qcx740cF4cSLIWQ4tK3LukHKPbEFmhxNbJp+vWVbUqgFZqBe2bhSuXuyxo2YiDtnYD1KgOGrvaNdq2Aj2N19wCMonKNMt6hgAsS7OTtTUkUWZp1JKCLsd9yTnWHVtHK9+hS5eyDVTHJ0HLqA6qGOsRoDc+zbMOt0g5Y7QcXBRTABqc/Bzz8almSlmVI9yWlE0/6m43KJI9rSKr2xgcW2pOAqsrmM+FQeReXvn3QykzsrKw2lwXmE+Dzztn+lnpVp2clf4RhRJCs5HFqSTE5mCLK13ahV/L8dNwUb9l98Zj/Lb3rw390JTz9nPwBAAD//wMAUEsDBBQABgAIAAAAIQBBv/hg2QAAAMoBAAAjAAAAeGwvd29ya3NoZWV0cy9fcmVscy9zaGVldDEueG1sLnJlbHOskcFOwzAMQO9I/EPkO0m7A0Jo6S4IaVcYH+ClbhvROlFsEPt7gnah0yQunCzb8vOTvd19LbP5pCIxsYfWNmCIQ+ojjx7eDs93D2BEkXucE5OHEwnsutub7QvNqHVIppjFVAqLh0k1PzonYaIFxaZMXDtDKgtqTcvoMoZ3HMltmubeld8M6FZMs+89lH2/AXM45br5b3YahhjoKYWPhVivrHCKx5kqEMtI6sHac0XOobVVFtx1j/Y/PXKJrFReSbUeWlZGFz13kbf2GPlH0q0+0H0DAAD//wMAUEsDBBQABgAIAAAAIQDvD2UUcQQAAKQPAAATAAAAeGwvdGhlbWUvdGhlbWUxLnhtbMxXW4+jNhR+r9T/YPHOhDthNJkVgaBWalWps6s+e8BcdgxE2JlLV/Pfe2wTLiHT3U6z0iYvYD4ff+fi79g3H55rih5Jx6q22WjmlaEh0qRtRQAAAAVEAAAARgAAAOcPAAAAAAAAAAAAAFY1xUb79DHR1xpiHDcZpm1DNtoLYdqH259/usHXvCQ1QTC/Ydd4o5Wc769XK5bCMGZX7Z408C1vuxpzeO2KVdbhJ7Bb05VlGN6qxlWjoQbXYPaPPK9Sgj4Kk9rt0fiOwmvDmRhIaXcnTJPZDInNHkyBYF1xH9EOPWK60Qz501a3Nyt83QMoX+IS+etxPSB7sBb2HMd1vHCwJwGUL3E7f+ftvMGeBOA0BS+WazuOb0VOj52A1OMZ27Ef2+YMP7FvLziHrvjP8BKk7DsLfJJEELUZXoIU3l3g3W2wjef2JUjhvQXeN8LY8Wf2JaikVfOwzKDr2dHR2wGSt/SXs/DAdRLf6o2PKMj+UDliibxt+KyOtqQ58L9Jl5G8airScWTKoqrx57ZLAC1mUcyrBvGXPclxCuV6R4qWoE+/iuXwNcGTT2ooZSdDwGNmsa6aS5sfLcJio5/S63rutNpu0s+8ovSOv1DyG5OuspZWWQKDMiFyxw2bal/CYx/iGa7osJyDupb/VfHyrsR7CJOKZMF60wVD+5bB3pQLS6EgJ7ZlsA/1722mtrFpin2sYsowH8cNdxiH1HCF9vyxfgfzUgEKqSFHAmLufyExWWxOwj5Dwj8OQhb+jYT07CIsgjMs1sL8MVXHLA6hAGpDVmA3ISzU3nWUZiKWYkoykScln8fsiuRcNNNvBZNOK8CAZtFXwJjpQHB90z3hnSq1b8j0jMSk3OYkJmVY4oz01TltMpfMdTCmdEZPhOK4G0Ya/vp75FqIyIk20GaqFLRBTxvNs104M6R4v9FykEl4rPdQO6wpNIRpAYeKlHdqw79HWfYd4zFmpQq4FB2lBnXFSYdoVW804f5QDbSRGiK5mRYIwg9LLgBZ+dHIQdLnSSZ5TlI+TftkRDY/CQCFV1px9quc/n6wmNkeIN13ZfaE7umh+xNDibm+KQKYVYxDq1HRzKpuImRj/Z00pl52zxwYxVqY7kvcd5SpmCu4FNGBjnxTTssuBwGchWD+3jfC+0I02P/ddb/eqoU3E9Ece+ZMVUTXPC+m36/JT1iNTXTGSkm3PGCxUeuCo9ZBoZ7tEl/put/QECbUxsVm1ATjpQwLze5H59QueCCYRMJ7I25Djzgbifd2fph3WrWiQRzPlXIbyAvh9M7W3n8G8Yjh0HygnKmz8jPvMBz61BlcyQZsmWfebw14Qoeu2mhfDDd0IsuNdGPt7nTHdgx97Ya2Hrqube5c04i31is0Fl7WpqsuowmuK/rSX0nl+OJaWldp17I251dpW69aee1cSeLyWmpab19LUQWi88WzksAOtp4e2GGiO/F2rQeRt9VjL/LjJI7cdZC8auhRgp3Qjhxvt9Y9M4p0xzME/XWg+45lhY4frndO+NofY8BzJSZ9LCC8ktftPwAAAP//AwBQSwMEFAAGAAgAAAAhAKsPU/GfBQAAFxoAAA0AAAB4bC9zdHlsZXMueG1s7FlZb+M4DH5fYP+D4ffUR2zXDpIMehkoMHtg2gH2VXHkRKhsBbLSJjOY/76kfGaatG7a7gHUKVJJpqhPJEWRzPjTJuPGPZUFE/nEdE5s06B5IuYsX0zMr7fxIDSNQpF8TrjI6cTc0sL8NP31l3GhtpzeLClVBrDIi4m5VGo1sqwiWdKMFCdiRXN4kwqZEQVdubCKlaRkXuCkjFuubQdWRlhulhxGWdKHSUbk3Xo1SES2IorNGGdqq3mZRpaMrhe5kGTGAerG8UhibJxAusZGwl9UL6TfPForY4kUhUjVCfC2RJqyhD6GHFmRRZKWE3A/jpPjW7a7s/+NPJKTZ0l6z1CFDS4ZHckraHhF5nScilwVRiLWuZqYPnBHmY7ucvGQx/gKTKaimo6Lb8Y94TDimNZ0nAgupKHAFkAVeiQnGS0pbuhCUOPrNdKlJGN8W467OKDtpyLMGGgTBy0EUsKZjmdI1XuxM8kI37tSL6ZyMZuYcWzrB9m02+jJ+c2hNgy1vN5F0Fo0BQiccd7oP0BVw8B0DCdPUZnH0DGq9u12BYrOwUmU+tJ0z1AvJNk6rt9/QiE4myOKxYU2r0o5ZwF+kM2sesHyOd3Q+cQMPM29AxiNqQ+4A2td6ued16qOjWcaiuHJs09OoygKnSAMw8gbOp6nVf+Ou32MwAcE0TCMAheA2F6o1fYSBFrsYFMzIedw4dRexQV9lkPTMaepAi1KtljifyVWqFOhFDjk6XjOyELkhKM/qGd0Z8JFBXfSxFRLuFNqD/SzJeAS1Qq96DUWDaUXOUCuEfeiLze3f2/VJkFkCeX8Bjf3V9rIDR3vJjXydRZn6hpMHa5u9JJ1E2y8apYyKjsouy63kneHbXgUW2OTNvwPgXIAXwXKNY0uqGa2QVYrvsWbBe+Mqgdz2t4ZZ4s8oyXBdEzqrrEUkn2DiXgDaZ2ZGNYoluBAAhNoeZFs0sNi6yAcvi9CtMIjAAKqWoSg7d4i/KeE9s5qPVJoeC72H4Y+Vgs+uJ4NzVbkYCu1zT9vtefa5b3Qio/cbgcwBGz/IcDa74Cn6bizHWfWuCUDQ6yJ+TtmDrwj5tmacbgP9zgy4DnfdFyjDU4MBpqAsQwvbby1WaddKMnuqlBTv1yXL+so5g0jt5c5KkPRjfoiFCQ4mJaBBT9IsrqFQd0plpLld7ciZmUfsypI2P7AexUJ0Mnr7X/I4MMO8Bh07eDfOwPPZAN1wF3HlFVw3wbc1r4ofv/BOuA73/RctSEoxqd7o70mii5DVqTrxK4fZ3THT/WQJ1krUVUTIDg+VpxlxtzlVVUXfs5t23yyssWLGD8HM8p6B3Xg+ZRNgE8vc7uBfeJBZuUOT+3hqRsMHdvW5RKr5jIdt7Ht6zi2fI6xwp1CQ3nJHJDbbk3gwLl23GEcXL2JLIOOLF0vCkMfH8iUA/9IWT7PsZ8sjze1+BQ/z4qnPAWvM4v6JP0PzRZdKAR/Ciu+OkHuRJTGnKZkzdVt83Jitu3f6JytM8hYKqo/2b1QmsXEbNufsRLhYOGrXaIKT2m2Eg9UGsmSSFWYxgoZ6PBMk+pWVTiFkByqz6M1gyz9e1lJtO0BnHMHvqAVw6O/6nc/dha84lBEzZWhdIntYSk41fsA7GUKEqGZtAB36ZcQHFL5RTw05OFT5CmThYLq2jqDYnLFX5vhIf6cFOoWQlV+AUWKZoquxlntHHA4HSVNxxDKfi6gEAP/jbVkIJer89Po8ip2B6F9Hg68IfUHkX9+OfC9i/PLyziyXfviR6eC/4r6vf7RAcoAjjcqOFT5ZWU6lSnctGMTs9MpjUEfSYDdxR65gX3mO6DJoe0MvICEgzAY+oPYd9zLwDu/8mO/g90/sjZvW45T/mKA4P2RYhnlLK8tv7b37iiYPHSf2IRVa8Jqf9GZ/g0AAP//AwBQSwMEFAAGAAgAAAAhAO6mMIYSAwAAUgcAABgAAAB4bC93b3Jrc2hlZXRzL3NoZWV0MS54bWycVduOmzAQfa/Uf0B+X8CEkIBCVtuNquah1arp5dkxJrEWMLVNLq367x3bCWF31SpdlBjwjM/MmTk2s9tDXXk7JhUXTY6wHyKPNVQUvNnk6OuX9zdT5ClNmoJUomE5OjKFbudv38z2Qj6qLWPaA4RG5WirdZsFgaJbVhPli5Y1YCmFrImGV7kJVCsZKeyiugqiMEyCmvAGOYRMXoMhypJTthC0q1mjHYhkFdGQv9ryVp3RanoNXE3kY9feUFG3ALHmFddHC4q8mmbLTSMkWVfA+4BjQr2DhF8E/9E5jJ1/EanmVAolSu0DcuByfkk/DdKA0B7pJf+rYHAcSLbjpoEXqOh1KeFxjxVdwEavBEt6MFMumXW8yNGv8HTdwB2bIbwMZ9tvNJ9ZnTxID8TIPpEaerAycls2badRMJ8VHBRgWHuSlTm6w9kiMvN23TfO9mrw7GmyXrGKUc0gB4w8I9+1EI/GcQlToYloHQwioZrv2D2rqhwtwFv9sDHgEQIEfYTh8znaeyt4yLtgJekqfS+q77zQ2xylPk7TCE8nY3Q2fhb7D4xvthpySvwUDLRTWtT9JNTNCC8rjgumKCgeMvVjkwUVFYSE0au52bkgWHJw1Fw4HJudezTihV463FMmlka/FKx2Kdz3p6Ujf5ImNtETAjTwHwhgdcGT0RSinlCGfHsYUz+Xuq3igmgyn0mx90D9ptAtMWcJzkzydsaFdVW1E6ZYEbheVykokYG+M9g5AlRYraDXu3k4C3YmmZPHO+eRDDyipx73zmMy8Bg99bBSsUn2UeLeIwCWPVWo9ZDqSQBJnA6v/+VoQG2z++j4GUfnMbb8oyT1x88YDu04nKbP6DnzyC2P44vZcXMbw7W0JRv2kcgNb5RXsdLqFionndhD31RRtEbNk+kkDvF4cuYOHVgLDZvgL8YtfEMYtDT0QXalEPr8AtIyUVdMd63XkpbJFf8J6k+RJySHvWM/EjlqhdSScA3ZZOZEksvCbgg4Iir2QKRWcOZ0ZqthYNrPXrztMRNc3EFF/ddw/gcAAP//AwBQSwMEFAAGAAgAAAAhAHmu1EOgAQAA/wIAABEACAFkb2NQcm9wcy9jb3Jl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xSTW/UMBC9I/EfLJ/gkLWdLKiKdlMV0MKBrVbaQBE3155uTeMP2S5p/n2dZDfdIFTJB8/Me88zb7y6fNIN+gs+KGvWmC0oRmCElcoc1vhHvckuMAqRG8kba2CNOwj4snr7ZiVcKayHnbcOfFQQUFIyoRRuje9jdCUhQdyD5mGRECYV76zXPKbQH4jj4oEfgOSUfiQaIpc8ctILZm5SxEdJKSZJ9+ibQUAKAg1oMDEQtmDkBRvB6/BfwlA5Q2oVO5dmOrZ7ri3FWJzQT0FNwLZtF20xtJH6Z+TX9vt+GDVTpvdKAK5WUpRRxQaqFXm5plt4vP0DIo7pKUgF4YFH6yut7EA5xb3TD9C11suQWLMo0SQE4ZWLaX+j5iyR0A0PcZsWeqdAfuqqDW8amzaDaq655+gajIocvdvt9+jr1TX69hPttu+Hd/5hppEGB8dOQaLkSTk6eKrcFJ+/1Btc5ZQtM0azgtaUlvlFucx/90PN+L1HY0If23tVMf+Q0UYAAAAFRQAAAP////8SC9UEAAAAAAAAAAAiY6xmtEynWJ4pngSq4VvyCAfru9EsMY9mX7Z6BgAA//8DAFBLAwQUAAYACAAAACEAvN2XuQsCAAB3BAAAFAAAAHhsL3RhYmxlcy90YWJsZTEueG1snFTLbtswELwX6D8IvNN6VpaMyIEeNRAg6CFOP4CWKYsoHwJJJzaK/ntXkiO7tg9BeaCk4XJmZ3ehh8eD4M4b1YYpmSF/5iGHylptmdxl6OfrCifIMZbILeFK0gwdqUGPy69fHizZcOrAbWky1FrbLVzX1C0VxMxURyWcNEoLYuFT71zTaUq2pqXUCu4Gnhe7gjCJRoaFqD9DIoj+te9wrURHLNswzuxx4EKOqBdPO6l0n1WGDto56PCD/KBvyAWrtTKqsTMgc1XTsJre5OhHrqZvrC/NmSr8T6544oK82BZqDZx6se9ff3unheFZ9puHV7CG7ePsD3IkEWDulWwo5zRAzpaZjpPjjytY0yZDub+oIKSFqlP9ot5LtZc2Q9BfqyzhBqB1q96h6QBNUdWheYKEvkFUX8lCabh9AiO0HLteKr4X0jj1SHmFn82Ft+58b3Q3WByc+aO/yd26I9xSKM51TiFy/9EfdMAhNPozOjBy/brSuazQyWZwTye91Cni71WepD4ui8TDUVXkOJkHMU6LICjmURHkRTTpjMW648e/p9PP7OTHr7zYD9MUJ1UV4qhMK5znqzme50EQJnkcl9HZz6hzx4/X67hDO0+NO5VxbY+cPslGneeK0wF8ZrvWgmUDA7Ji2tjx4jAqPfZMbqB+nKxmHYW/AZjto8ZLE3qRx/IvAAAA//8DAFBLAwQUAAYACAAAACEA+kCEzLcBAADsBAAAJwAAAHhsL3ByaW50ZXJTZXR0aW5ncy9wcmludGVyU2V0dGluZ3MxLmJpbuxTsW7UQBB9zkWIiIKjT4HoT0rIQUh5PtvRReezZfsQ7SY3BOs2u9bajgiInk+I+BF+hhYJJEp6eDZpiBAIKQUFK3l23r43Mx6vJ4fCGWq0MDjFfcSYY4SHeIJH2CHOIXAoaWuiFFPyj+lNodEtb3Nw6wOGm9P32PCwhXd3xrdX8HAXz4g92gFVE4x79c0Y7ypNt2/wuUfnG9fhLP+pTDBbLB/g0vs62MaXz58+/q76sOvlmuA6vsEW/qf6B7/A39z3JcV5XBx1bQzx1nuNA0TY5dSMsY+Q+4iezxmKem+X3DE9n8w+52uEPc7RhKcH1AREe0QB5+4NM85M1TZ+aTBZFgmyMA/mcyxN6aTuvMSVYhrVlNYgTbIim8wKTK3WqhEkUYRYVqUqLipB6krTiAvkuWp1gyN7nMm5uFqCttLyslfzsLBGXK7Of4TzIF+Xla+VWafqVOpelkltddsXXVh3pjRSVTGqfCWYh0URZrhKukgWIUkGpuRfiDTss8OJW4lD5KxpCuurkzV8a9eafPfWncK3vaSDbMi62K4Eh05d1CdKy59/mm1Kno6D+Fd3+R0AAP//AwBQSwMEFAAGAAgAAAAhAEXlttDKAQAA4AMAABAACAFkb2NQcm9wcy9hcHA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NBbtswELwX6B8E3WPKaRAUBs0gcFKkQNIasZKet9RKIkKRBLl27b6+pNTIMlL0UPS2O7sYDodDfrXvdLZDH5Q1y3w+K/IMjbSVMs0yfyo/nX3Ms0BgKtDW4DI/YMivxPt3fO2tQ08KQxYpTFjmLZFbMBZkix2EWRybOKmt74Bi6xtm61pJvLFy26Ehdl4Ulwz3hKbC6syNhPnAuNjRv5JWViZ94bk8uChY8BI7p4FQcHYsS0ugS9WhKCI8NvzaOa0kULREPCjpbbA1Zbd7iZqz6ZDHq2xQbr2iQ+KYtnwjQeMqqhA16ICcHQF+h5AcXoPyQfAdLXYoyfosqJ/R44s8+w4Bk/ZlvgOvwFC8Q1obmr7WLpAX36x/CS0iBc7iwgD25XR3WqsLMe8XYvHXxYHrC3RYZY9gGvwPRySNw13j2aculIo0hq/1Gjz9wZTzqSm9tMGSQeVn47Y0dWD0wpvmHgI92h9vDOo9T4k4PfkBDDTo42CsVrZzYA6igwozZbIhyJy94vxemZfw5Ep7k0L2+8FPQb5pwWMVMzIGYgT4XXxrrxPJqk1WV687bwcpns/DhxXzy1nxoYjJm2CcHb+m+AUAAP//AwBQSwECLQAUAAYACAAAACEANzG9kXsBAACEBQAAEwAAAAAAAAAAAAAAAAAAAAAAW0NvbnRlbnRfVHlwZXNdLnhtbFBLAQItABQABgAIAAAAIQC1VTAj9AAAAEwCAAALAAAAAAAAAAAAAAAAALQDAABfcmVscy8ucmVsc1BLAQItABQABgAIAAAAIQCBPpSX8wAAALoCAAAaAAAAAAAAAAAAAAAAANkGAAB4bC9fcmVscy93b3JrYm9vay54bWwucmVsc1BLAQItABQABgAIAAAAIQCQmae0sQMAAFMIAAAPAAAAAAAAAAAAAAAAAAwJAAB4bC93b3JrYm9vay54bWxQSwECLQAUAAYACAAAACEAE+G7K/0AAAB4AQAAFAAAAAAAAAAAAAAAAADqDAAAeGwvc2hhcmVkU3RyaW5ncy54bWxQSwECLQAUAAYACAAAACEAQb/4YNkAAADKAQAAIwAAAAAAAAAAAAAAAAAZDgAAeGwvd29ya3NoZWV0cy9fcmVscy9zaGVldDEueG1sLnJlbHNQSwECLQAUAAYACAAAACEA7w9lFHEEAACkDwAAEwAAAAAAAAAAAAAAAAAzDwAAeGwvdGhlbWUvdGhlbWUxLnhtbFBLAQItABQABgAIAAAAIQCrD1PxnwUAABcaAAANAAAAAAAAAAAAAAAAANUTAAB4bC9zdHlsZXMueG1sUEsBAi0AFAAGAAgAAAAhAO6mMIYSAwAAUgcAABgAAAAAAAAAAAAAAAAAnxkAAHhsL3dvcmtzaGVldHMvc2hlZXQxLnhtbFBLAQItABQABgAIAAAAIQB5rtRDoAEAAP8CAAARAAAAAAAAAAAAAAAAAOccAABkb2NQcm9wcy9jb3JlLnhtbFBLAQItABQABgAIAAAAIQC83Ze5CwIAAHcEAAAUAAAAAAAAAAAAAAAAAL4fAAB4bC90YWJsZXMvdGFibGUxLnhtbFBLAQItABQABgAIAAAAIQD6QITMtwEAAOwEAAAnAAAAAAAAAAAAAAAAAPshAAB4bC9wcmludGVyU2V0dGluZ3MvcHJpbnRlclNldHRpbmdzMS5iaW5QSwECLQAUAAYACAAAACEAReW20MoBAADgAwAAEAAAAAAAAAAAAAAAAAD3IwAAZG9jUHJvcHMvYXBwLnhtbFBLBQYAAAAADQANAGgDAAD3JgAAAAAAAk5hbWUADAAAAEV4Y2VsTWlycm9yABBWZXJzaW9uAAEAAAAJTGFzdFdyaXRlANRFr4S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QcAAAAzAAAA5w8AAAAAAAAAAAAA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RO4Bm7I8W0Tp2u5i3+aaNE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4O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g5JQABSGVpZ2h0AAAAACBuyC1AAVdpZHRoAAAAAKBonTtAAVRvcAAAAABAIoExPwFMZWZ0AAAAACCllF1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KRIlR4WhwJFkzDDe6F0kWcAA0xpbmUAEgcAAANTdGFydAAbAAAAAVgAAAAAoCmEQEABWQAAAAAgtMgdQAADRW5kABsAAAABWAAAAABgM6VkQAFZAAAAACC0yB1AAAJTdGFydEFycm93SGVhZAARAAAAbXNvQXJyb3doZWFkTm9uZQACRW5kQXJyb3dIZWFkABEAAABtc29BcnJvd2hlYWROb25lAAVNYW5hZ2VkSWQAEAAAAATZkMxhyhZ5RK82ltzLEGsr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SAAAAAUzAAAAPwAAAOcPAAAAAAAAAAAAA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CC0yB1AAANFbmQAGwAAAAFYAAAAAKAphEBAAVkAAAAAAGO8XEAAAlN0YXJ0QXJyb3dIZWFkABEAAABtc29BcnJvd2hlYWROb25lAAJFbmRBcnJvd0hlYWQAFQAAAG1zb0Fycm93aGVhZFRyaWFuZ2xlAAVNYW5hZ2VkSWQAEAAAAAQiBD19dQSMSJf1EPdU8gQV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DX31pAAVdpZHRoAAAAAAAAAAA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MA9xlhAAURlZmF1bHRNaWRkbGVMaW5lU3RhcnRQb2ludFkAgKFLWMQQUEABRGVmYXVsdE1pZGRsZUxpbmVFbmRQb2ludFgAAAAAoCmEQEABRGVmYXVsdE1pZGRsZUxpbmVFbmRQb2ludFkAgKFLWMQQUEAFTWVyZ2VkV2l0aAAQAAAABPIhCZhEue1Du5r2PiwKJqgISXNTdGFydExpbmVWaXNpYmxlAAEISXNFbmRMaW5lVmlzaWJsZQABA0Zyb20AMwAAABBTZXJpZXNJbmRleAD/////EFBvaW50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TvvpV0jg1MQ4+/wfQR9Cg2CEhhc0NoYW5nZXMAAQhVc2VOYW1lSW5zdGVhZE9mVGFnQXNJZAABCFNoYXBlUHJldmlvdXNseUNyZWF0ZWQAAA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E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SkSJUeFocCRZMww3uhdJFn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OgEDNe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6cqq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BDAAAA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D3Yqr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ScAAABeAAAA5w8AAAAAAAAAAAAA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hEBAAVkAAAAAILTIHUAAA0VuZAAbAAAAAVgAAAAAoCmEQEABWQAAAAAAY7xcQAACU3RhcnRBcnJvd0hlYWQAEQAAAG1zb0Fycm93aGVhZE5vbmUAAkVuZEFycm93SGVhZAAVAAAAbXNvQXJyb3doZWFkVHJpYW5nbGUABU1hbmFnZWRJZAAQAAAABCIEPX11BIxIl/UQ91TyBBU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wNffWkABV2lkdGgAAAAAAAAAAAABVG9wAAAAACC0yB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wD3GWEABRGVmYXVsdE1pZGRsZUxpbmVTdGFydFBvaW50WQCAoUtYxBBQQAFEZWZhdWx0TWlkZGxlTGluZUVuZFBvaW50WAAAAACgKYRAQAFEZWZhdWx0TWlkZGxlTGluZUVuZFBvaW50WQCAoUtYxBBQQAVNZXJnZWRXaXRoABAAAAAE8iEJmES57UO7mvY+LAomqAhJc1N0YXJ0TGluZVZpc2libGUAAQhJc0VuZExpbmVWaXNpYmxlAAEDRnJvbQAzAAAAEFNlcmllc0luZGV4AP////8QUG9pbnR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O++lXSODUxDj7/B9BH0KDY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VAAAAABgAAAAZ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UAAAAFWAAAAP////8EDOMDAAAAAAAAAAB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EBJjyNAAVdpZHRoAAAAAOCu8jJ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AWXCNAAAJDb2x1bW5TdW1Qb3NpdGlvbgAMAAAARGVmYXVsdERvY2sACERlbGV0ZWQAAQNOdW1iZXJGb3JtYXQAHwAAAAVfaWQAEAAAAAQAAAAAAAAAAAAAAAAAAAAAAAhJc05ldwABAUZvbnRTaXplAAAAAAAAACBAAAM0AAQIAAAFX2lkABAAAAAEBD00ajzjK0qvk9pY4hW2wQJfdHlwZQBXAAAAZW1wb3dlci5DaGFydHMuRGF0YS5EYXRhQ2hhcnRzLk92ZXJsYXlzLkRhdGEuQ29sdW1uU3VtT3ZlcmxheURhdGEsIGVtcG93ZXIuQ2hhcnRzLkRhdGEAEENvbHVtbgADAAAAEFNlcmllcwD/////A1RleHRFbGVtZW50AOoGAAACQXV0b1NoYXBlVHlwZQAKAAAAUmVjdGFuZ2xlAARBZGp1c3RtZW50cwAFAAAAAAVNYW5hZ2VkSWQAEAAAAARNY3Xa1R2cQZ6Ux42vKwO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BhAAAACTmFtZQAJAAAAT3ZlcmxheXMAEFZlcnNpb24ABQAAAAlMYXN0V3JpdGUA1Uavh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AGYAAABp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wAAAABoAAAAF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gAAAAFPwAAAFUAAADnDwAAAAAAAAAAAAA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CuFC1AAVRvcAAAAABgquceQAFMZWZ0AAAAAOD6b1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yAAQIAAAFX2lkABAAAAAEFXFBL/m7FkKXG1132jF6fgJfdHlwZQBXAAAAZW1wb3dlci5DaGFydHMuRGF0YS5EYXRhQ2hhcnRzLk92ZXJsYXlzLkRhdGEuQ29sdW1uU3VtT3ZlcmxheURhdGEsIGVtcG93ZXIuQ2hhcnRzLkRhdGEAEENvbHVtbgABAAAAEFNlcmllcwD/////A1RleHRFbGVtZW50AOoGAAACQXV0b1NoYXBlVHlwZQAKAAAAUmVjdGFuZ2xlAARBZGp1c3RtZW50cwAFAAAAAAVNYW5hZ2VkSWQAEAAAAASaBGRfue+NS4JMmrDNthEg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zAAQIAAAFX2lkABAAAAAE+5viHhNUYkiD7s3wye67cgJfdHlwZQBXAAAAZW1wb3dlci5DaGFydHMuRGF0YS5EYXRhQ2hhcnRzLk92ZXJsYXlzLkRhdGEuQ29sdW1uU3VtT3ZlcmxheURhdGEsIGVtcG93ZXIuQ2hhcnRzLkRhdGEAEENvbHVtbgACAAAAEFNlcmllcwD/////A1RleHRFbGVtZW50AOoGAAACQXV0b1NoYXBlVHlwZQAKAAAAUmVjdGFuZ2xlAARBZGp1c3RtZW50cwAFAAAAAAVNYW5hZ2VkSWQAEAAAAARxbixFFN+xRpc1yXDrbkPh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ZAAAAADYAAAAp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gAAAAU0AAAA/////wQM4wMAAAAAAAAAA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QEmPI0ABV2lkdGgAAAAA4K7yM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BZcI0AAAkNvbHVtblN1bVBvc2l0aW9uAAwAAABEZWZhdWx0RG9jawAIRGVsZXRlZAABA051bWJlckZvcm1hdAAfAAAABV9pZAAQAAAABAAAAAAAAAAAAAAAAAAAAAAACElzTmV3AAEBRm9udFNpemUAAAAAAAAAIEAAAzQABAgAAAVfaWQAEAAAAAQEPTRqPOMrSq+T2ljiFbbBAl90eXBlAFcAAABlbXBvd2VyLkNoYXJ0cy5EYXRhLkRhdGFDaGFydHMuT3ZlcmxheXMuRGF0YS5Db2x1bW5TdW1PdmVybGF5RGF0YSwgZW1wb3dlci5DaGFydHMuRGF0YQAQQ29sdW1uAAMAAAAQU2VyaWVzAP////8DVGV4dEVsZW1lbnQA6gYAAAJBdXRvU2hhcGVUeXBlAAoAAABSZWN0YW5nbGUABEFkanVzdG1lbnRzAAUAAAAABU1hbmFnZWRJZAAQAAAABE1jddrVHZxBnpTHja8rA6k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GEAAAAJOYW1lAAkAAABPdmVybGF5cwAQVmVyc2lvbgAGAAAACUxhc3RXcml0ZQDhRq+E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sAAAAAXAAAAGE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cAAAAAGIAAABb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QAAAAUdAAAAEAAAAOcPAAAAAAAAAAAAAAEIVmlzaWJsZQAAAkZpbGxQYXR0ZXJuABAAAABtc29QYXR0ZXJuTWl4ZWQAAlRleHQABQAAAC03N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c1JQABSGVpZ2h0AAAAACBuyC1AAVdpZHRoAAAAAKBonTtAAVRvcAAAAAAAAIAxPwFMZWZ0AAAAAGD4IEp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KRIlR4WhwJFkzDDe6F0kWcAA0xpbmUAEgcAAANTdGFydAAbAAAAAVgAAAAAoCmEQEABWQAAAAAgtMgdQAADRW5kABsAAAABWAAAAADAPcZYQAFZAAAAACC0yB1AAAJTdGFydEFycm93SGVhZAARAAAAbXNvQXJyb3doZWFkTm9uZQACRW5kQXJyb3dIZWFkABEAAABtc29BcnJvd2hlYWROb25lAAVNYW5hZ2VkSWQAEAAAAATW8POQA3IRSbBk1/VMEEeS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phFBAAVRvcAAAAAAgtMg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g+m9QQAFZAAAAAGCq5x5AAANFbmQAGwAAAAFYAAAAAKCQElRAAVkAAAAAYKrnHkAAAlN0YXJ0QXJyb3dIZWFkABEAAABtc29BcnJvd2hlYWROb25lAAJFbmRBcnJvd0hlYWQAEQAAAG1zb0Fycm93aGVhZE5vbmUABU1hbmFnZWRJZAAQAAAABFAjcA8bfElOue4lIOILy7s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V4AAAAFUwAAADQAAADnDwAAAAAAAAAAAAABCFZpc2libGUAAAJGaWxsUGF0dGVybgAQAAAAbXNvUGF0dGVybk1peGVkAAJUZXh0AAUAAAAtNzU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3NSUAAUhlaWdodAAAAAAgbsgtQAFXaWR0aAAAAACgaJ07QAFUb3AAAAAAAACAMT8BTGVmdAAAAABg+CBK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KAphEBAAVkAAAAAILTIHUAAA0VuZAAbAAAAAVgAAAAAwD3GWEABWQAAAAAgtMgdQAACU3RhcnRBcnJvd0hlYWQAEQAAAG1zb0Fycm93aGVhZE5vbmUAAkVuZEFycm93SGVhZAARAAAAbXNvQXJyb3doZWFkTm9uZQAFTWFuYWdlZElkABAAAAAE1vDzkANyEUmwZNf1TBBHk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KYRQQAFUb3AAAAAAILTI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4PpvUEABWQAAAABgquceQAADRW5kABsAAAABWAAAAACgkBJUQAFZAAAAAGCq5x5AAAJTdGFydEFycm93SGVhZAARAAAAbXNvQXJyb3doZWFkTm9uZQACRW5kQXJyb3dIZWFkABEAAABtc29BcnJvd2hlYWROb25lAAVNYW5hZ2VkSWQAEAAAAARQI3APG3xJTrnuJSDiC8u7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VfAAAABQsAAAAPAAAA5w8AAAAAAAAAAAAAYXJnaW4APwAAAAFMZWZ0AAAAAAAAAAAAAVRvcAAAAAAAAAAAAAFSaWdodAAAAAAAAAAAAAFCb3R0b20AAAAAAAAAAAAAAkRpc3BsYXlUZXh0AAUAAAAtNzUlAAFIZWlnaHQAAAAAIG7ILUABV2lkdGgAAAAAoGidO0ABVG9wAAAAAAAAgDE/AUxlZnQAAAAAYPggSk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CgKYRAQAFZAAAAACC0yB1AAANFbmQAGwAAAAFYAAAAAMA9xlhAAVkAAAAAILTIHUAAAlN0YXJ0QXJyb3dIZWFkABEAAABtc29BcnJvd2hlYWROb25lAAJFbmRBcnJvd0hlYWQAEQAAAG1zb0Fycm93aGVhZE5vbmUABU1hbmFnZWRJZAAQAAAABNbw85ADchFJsGTX9UwQR5I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CmEUEABVG9wAAAAACC0yB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OD6b1BAAVkAAAAAYKrnHkAAA0VuZAAbAAAAAVgAAAAAoJASVEABWQAAAABgquceQAACU3RhcnRBcnJvd0hlYWQAEQAAAG1zb0Fycm93aGVhZE5vbmUAAkVuZEFycm93SGVhZAARAAAAbXNvQXJyb3doZWFkTm9uZQAFTWFuYWdlZElkABAAAAAEUCNwDxt8SU657iUg4gvLu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rhQtQAFUb3AAAAAAYKrnHkABTGVmdAAAAADg+m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YAAAAAApAAAAV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AAAAAWwAAAAw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iAAAAAGUAAABc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wAAAAUxAAAA//////EJ9gUAAAAAAAAAAA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FIzpWRAAVkAAAAAdj2KVUAACEhhc0xlYWRlckxpbmUAAAhJc0NlbnRlckF1dG9tYXRpY0FkanVzdGVkAAAISXNVc2VyUG9zaXRpb24AAAhBZGRQcmVmaXhTcGFjZQAACEFkZFBvc3RmaXhTcGFjZQAAAlNlcGFyYXRvcgACAAAACgACVGV4dAAGAAAAMi40NDk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AAACERpc2FibGVBdXRvbWF0aWNEZWFjdGl2YXRpb24AAAACTmFtZQALAAAARGF0YUxhYmVscwAQVmVyc2lvbgAHAAAACUxhc3RXcml0ZQD6BAzX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AAAAAVAAAAGg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lAAAAABYAAABi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gAAAAAVAAAAV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cAAAAFGQAAAP/////xCfYFAAAAAAAAAAA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SM6VkQAFZAAAAAHY9ilVAAAhIYXNMZWFkZXJMaW5lAAAISXNDZW50ZXJBdXRvbWF0aWNBZGp1c3RlZAAACElzVXNlclBvc2l0aW9uAAAIQWRkUHJlZml4U3BhY2UAAAhBZGRQb3N0Zml4U3BhY2UAAAJTZXBhcmF0b3IAAgAAAAoAAlRleHQABgAAADIuNDQ5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CAAAAAlMYXN0V3JpdGUA/AQM15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oAAAAAGQAAABX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BWAAAAN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oAAAAF//////////9xCXYGAAAAAAAAAABxCQAABV9pZAAQAAAABE5EuiUIUNBCrUhne2OZoKwDRGF0YQAHCQAACEV4Y2VsQ29sb3JNb2RlQWN0aXZlAAAIQ29sb3JDYWNoZVJlcGFpcmVkRm9yTGlua2VkQ2hhcnRzAAAEQ29sb3JDYWNoZQC7CAAAAzAAiAAAAANDZWxsQWRkcmVzcwAaAAAAEFJvdwAAAAAAEENvbHVtbgAAAAAAAANDb2xvcgBVAAAAEEEA/wAAABBSAKYAAAAQRwCmAAAAEEIApgAAAAFTY0EAAAAAAAAA8D8BU2NSAAAAAGClZ9g/AVNjRwAAAABgpWfYPwFTY0IAAAAAYKVn2D8AAAMxAIgAAAADQ2VsbEFkZHJlc3MAGgAAABBSb3cAAAAAABBDb2x1bW4AAQAAAAADQ29sb3IAVQAAABBBAP8AAAAQUgDZAAAAEEcA4QAAABBCAPIAAAABU2NBAAAAAAAAAPA/AVNjUgAAAACgMjTmPwFTY0cAAAAAQBoY6D8BU2NCAAAAAMDdaew/AAADMgCIAAAAA0NlbGxBZGRyZXNzABoAAAAQUm93AAAAAAAQQ29sdW1uAAIAAAAAA0NvbG9yAFUAAAAQQQD/AAAAEFIAtAAAABBHAMYAAAAQQgDnAAAAAVNjQQAAAAAAAADwPwFTY1IAAAAAoNY13T8BU2NHAAAAAOAdEuI/AVNjQgAAAADgP5LpPwAAAzMAiAAAAANDZWxsQWRkcmVzcwAaAAAAEFJvdwAAAAAAEENvbHVtbgADAAAAAANDb2xvcgBVAAAAEEEA/wAAABBSAKYAAAAQRwCmAAAAEEIApgAAAAFTY0EAAAAAAAAA8D8BU2NSAAAAAGClZ9g/AVNjRwAAAABgpWfYPwFTY0IAAAAAYKVn2D8AAAM0AIgAAAADQ2VsbEFkZHJlc3MAGgAAABBSb3cAAAAAABBDb2x1bW4ABAAAAAADQ29sb3IAVQAAABBBAP8AAAAQUgDZAAAAEEcA4QAAABBCAPIAAAABU2NBAAAAAAAAAPA/AVNjUgAAAACgMjTmPwFTY0cAAAAAQBoY6D8BU2NCAAAAAMDdaew/AAADNQCIAAAAA0NlbGxBZGRyZXNzABoAAAAQUm93AAAAAAAQQ29sdW1uAAUAAAAAA0NvbG9yAFUAAAAQQQD/AAAAEFIAtAAAABBHAMYAAAAQQgDnAAAAAVNjQQAAAAAAAADwPwFTY1IAAAAAoNY13T8BU2NHAAAAAOAdEuI/AVNjQgAAAADgP5LpPwAAAzYAiAAAAANDZWxsQWRkcmVzcwAaAAAAEFJvdwAAAAAAEENvbHVtbgAGAAAAAANDb2xvcgBVAAAAEEEA/wAAABBSANkAAAAQRwDhAAAAEEIA8gAAAAFTY0EAAAAAAAAA8D8BU2NSAAAAAKAyNOY/AVNjRwAAAABAGhjoPwFTY0IAAAAAwN1p7D8AAAM3AIgAAAADQ2VsbEFkZHJlc3MAGgAAABBSb3cAAAAAABBDb2x1bW4ABwAAAAADQ29sb3IAVQAAABBBAP8AAAAQUgDZAAAAEEcA4QAAABBCAPIAAAABU2NBAAAAAAAAAPA/AVNjUgAAAACgMjTmPwFTY0cAAAAAQBoY6D8BU2NCAAAAAMDdaew/AAADOACIAAAAA0NlbGxBZGRyZXNzABoAAAAQUm93AAEAAAAQQ29sdW1uAAAAAAAAA0NvbG9yAFUAAAAQQQD/AAAAEFIA3QAAABBHAN0AAAAQQgDdAAAAAVNjQQAAAAAAAADwPwFTY1IAAAAAgEQj5z8BU2NHAAAAAIBEI+c/AVNjQgAAAACARCPnPwAAAzkAiAAAAANDZWxsQWRkcmVzcwAaAAAAEFJvdwABAAAAEENvbHVtbgABAAAAAANDb2xvcgBVAAAAEEEAAAAAABBSAP8AAAAQRwD/AAAAEEIA/wAAAAFTY0EAAAAAAAAAAAABU2NSAAAAAAAAAPA/AVNjRwAAAAAAAADwPwFTY0IAAAAAAAAA8D8AAAMxMACIAAAAA0NlbGxBZGRyZXNzABoAAAAQUm93AAEAAAAQQ29sdW1uAAIAAAAAA0NvbG9yAFUAAAAQQQAAAAAAEFIA/wAAABBHAP8AAAAQQgD/AAAAAVNjQQAAAAAAAAAAAAFTY1IAAAAAAAAA8D8BU2NHAAAAAAAAAPA/AVNjQgAAAAAAAADwPwAAAzExAIgAAAADQ2VsbEFkZHJlc3MAGgAAABBSb3cAAQAAABBDb2x1bW4AAwAAAAADQ29sb3IAVQAAABBBAAAAAAAQUgD/AAAAEEcA/wAAABBCAP8AAAABU2NBAAAAAAAAAAAAAVNjUgAAAAAAAADwPwFTY0cAAAAAAAAA8D8BU2NCAAAAAAAAAPA/AAADMTIAiAAAAANDZWxsQWRkcmVzcwAaAAAAEFJvdwABAAAAEENvbHVtbgAEAAAAAANDb2xvcgBVAAAAEEEAAAAAABBSAP8AAAAQRwD/AAAAEEIA/wAAAAFTY0EAAAAAAAAAAAABU2NSAAAAAAAAAPA/AVNjRwAAAAAAAADwPwFTY0IAAAAAAAAA8D8AAAMxMwCIAAAAA0NlbGxBZGRyZXNzABoAAAAQUm93AAEAAAAQQ29sdW1uAAUAAAAAA0NvbG9yAFUAAAAQQQAAAAAAEFIA/wAAABBHAP8AAAAQQgD/AAAAAVNjQQAAAAAAAAAAAAFTY1IAAAAAAAAA8D8BU2NHAAAAAAAAAPA/AVNjQgAAAAAAAADwPwAAAzE0AIgAAAADQ2VsbEFkZHJlc3MAGgAAABBSb3cAAQAAABBDb2x1bW4ABgAAAAADQ29sb3IAVQAAABBBAAAAAAAQUgD/AAAAEEcA/wAAABBCAP8AAAABU2NBAAAAAAAAAAAAAVNjUgAAAAAAAADwPwFTY0cAAAAAAAAA8D8BU2NCAAAAAAAAAPA/AAADMTUAiAAAAANDZWxsQWRkcmVzcwAaAAAAEFJvdwABAAAAEENvbHVtbgAHAAAAAANDb2xvcgBVAAAAEEEAAAAAABBSAP8AAAAQRwD/AAAAEEIA/wAAAAFTY0EAAAAAAAAAAAABU2NSAAAAAAAAAPA/AVNjRwAAAAAAAADwPwFTY0IAAAAAAAAA8D8AAAAAAk5hbWUAGwAAAEV4Y2VsQ29sb3JNb2RlRGF0YVByb3BlcnR5ABBWZXJzaW9uAAIAAAAJTGFzdFdyaXRlAH46xr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rAAAABf//////////cQl2BgAAAAAAAAAAcQkAAAVfaWQAEAAAAASrCK9XIrKHTbP+mdPImGenA0RhdGEABwkAAAhFeGNlbENvbG9yTW9kZUFjdGl2ZQAACENvbG9yQ2FjaGVSZXBhaXJlZEZvckxpbmtlZENoYXJ0cwAABENvbG9yQ2FjaGUAuwgAAAMwAIgAAAADQ2VsbEFkZHJlc3MAGgAAABBSb3cAAAAAABBDb2x1bW4AAAAAAAADQ29sb3IAVQAAABBBAP8AAAAQUgCmAAAAEEcApgAAABBCAKYAAAABU2NBAAAAAAAAAPA/AVNjUgAAAABgpWfYPwFTY0cAAAAAYKVn2D8BU2NCAAAAAGClZ9g/AAADMQCIAAAAA0NlbGxBZGRyZXNzABoAAAAQUm93AAAAAAAQQ29sdW1uAAEAAAAAA0NvbG9yAFUAAAAQQQD/AAAAEFIA2QAAABBHAOEAAAAQQgDyAAAAAVNjQQAAAAAAAADwPwFTY1IAAAAAoDI05j8BU2NHAAAAAEAaGOg/AVNjQgAAAADA3WnsPwAAAzIAiAAAAANDZWxsQWRkcmVzcwAaAAAAEFJvdwAAAAAAEENvbHVtbgACAAAAAANDb2xvcgBVAAAAEEEA/wAAABBSALQAAAAQRwDGAAAAEEIA5wAAAAFTY0EAAAAAAAAA8D8BU2NSAAAAAKDWNd0/AVNjRwAAAADgHRLiPwFTY0IAAAAA4D+S6T8AAAMzAIgAAAADQ2VsbEFkZHJlc3MAGgAAABBSb3cAAAAAABBDb2x1bW4AAwAAAAADQ29sb3IAVQAAABBBAP8AAAAQUgCmAAAAEEcApgAAABBCAKYAAAABU2NBAAAAAAAAAPA/AVNjUgAAAABgpWfYPwFTY0cAAAAAYKVn2D8BU2NCAAAAAGClZ9g/AAADNACIAAAAA0NlbGxBZGRyZXNzABoAAAAQUm93AAAAAAAQQ29sdW1uAAQAAAAAA0NvbG9yAFUAAAAQQQD/AAAAEFIA2QAAABBHAOEAAAAQQgDyAAAAAVNjQQAAAAAAAADwPwFTY1IAAAAAoDI05j8BU2NHAAAAAEAaGOg/AVNjQgAAAADA3WnsPwAAAzUAiAAAAANDZWxsQWRkcmVzcwAaAAAAEFJvdwAAAAAAEENvbHVtbgAFAAAAAANDb2xvcgBVAAAAEEEA/wAAABBSALQAAAAQRwDGAAAAEEIA5wAAAAFTY0EAAAAAAAAA8D8BU2NSAAAAAKDWNd0/AVNjRwAAAADgHRLiPwFTY0IAAAAA4D+S6T8AAAM2AIgAAAADQ2VsbEFkZHJlc3MAGgAAABBSb3cAAAAAABBDb2x1bW4ABgAAAAADQ29sb3IAVQAAABBBAP8AAAAQUgDZAAAAEEcA4QAAABBCAPIAAAABU2NBAAAAAAAAAPA/AVNjUgAAAACgMjTmPwFTY0cAAAAAQBoY6D8BU2NCAAAAAMDdaew/AAADNwCIAAAAA0NlbGxBZGRyZXNzABoAAAAQUm93AAAAAAAQQ29sdW1uAAcAAAAAA0NvbG9yAFUAAAAQQQD/AAAAEFIA2QAAABBHAOEAAAAQQgDyAAAAAVNjQQAAAAAAAADwPwFTY1IAAAAAoDI05j8BU2NHAAAAAEAaGOg/AVNjQgAAAADA3WnsPwAAAzgAiAAAAANDZWxsQWRkcmVzcwAaAAAAEFJvdwABAAAAEENvbHVtbgAAAAAAAANDb2xvcgBVAAAAEEEA/wAAABBSAN0AAAAQRwDdAAAAEEIA3QAAAAFTY0EAAAAAAAAA8D8BU2NSAAAAAIBEI+c/AVNjRwAAAACARCPnPwFTY0IAAAAAgEQj5z8AAAM5AIgAAAADQ2VsbEFkZHJlc3MAGgAAABBSb3cAAQAAABBDb2x1bW4AAQAAAAADQ29sb3IAVQAAABBBAAAAAAAQUgD/AAAAEEcA/wAAABBCAP8AAAABU2NBAAAAAAAAAAAAAVNjUgAAAAAAAADwPwFTY0cAAAAAAAAA8D8BU2NCAAAAAAAAAPA/AAADMTAAiAAAAANDZWxsQWRkcmVzcwAaAAAAEFJvdwABAAAAEENvbHVtbgACAAAAAANDb2xvcgBVAAAAEEEAAAAAABBSAP8AAAAQRwD/AAAAEEIA/wAAAAFTY0EAAAAAAAAAAAABU2NSAAAAAAAAAPA/AVNjRwAAAAAAAADwPwFTY0IAAAAAAAAA8D8AAAMxMQCIAAAAA0NlbGxBZGRyZXNzABoAAAAQUm93AAEAAAAQQ29sdW1uAAMAAAAAA0NvbG9yAFUAAAAQQQAAAAAAEFIA/wAAABBHAP8AAAAQQgD/AAAAAVNjQQAAAAAAAAAAAAFTY1IAAAAAAAAA8D8BU2NHAAAAAAAAAPA/AVNjQgAAAAAAAADwPwAAAzEyAIgAAAADQ2VsbEFkZHJlc3MAGgAAABBSb3cAAQAAABBDb2x1bW4ABAAAAAADQ29sb3IAVQAAABBBAAAAAAAQUgD/AAAAEEcA/wAAABBCAP8AAAABU2NBAAAAAAAAAAAAAVNjUgAAAAAAAADwPwFTY0cAAAAAAAAA8D8BU2NCAAAAAAAAAPA/AAADMTMAiAAAAANDZWxsQWRkcmVzcwAaAAAAEFJvdwABAAAAEENvbHVtbgAFAAAAAANDb2xvcgBVAAAAEEEAAAAAABBSAP8AAAAQRwD/AAAAEEIA/wAAAAFTY0EAAAAAAAAAAAABU2NSAAAAAAAAAPA/AVNjRwAAAAAAAADwPwFTY0IAAAAAAAAA8D8AAAMxNACIAAAAA0NlbGxBZGRyZXNzABoAAAAQUm93AAEAAAAQQ29sdW1uAAYAAAAAA0NvbG9yAFUAAAAQQQAAAAAAEFIA/wAAABBHAP8AAAAQQgD/AAAAAVNjQQAAAAAAAAAAAAFTY1IAAAAAAAAA8D8BU2NHAAAAAAAAAPA/AVNjQgAAAAAAAADwPwAAAzE1AIgAAAADQ2VsbEFkZHJlc3MAGgAAABBSb3cAAQAAABBDb2x1bW4ABwAAAAADQ29sb3IAVQAAABBBAAAAAAAQUgD/AAAAEEcA/wAAABBCAP8AAAABU2NBAAAAAAAAAAAAAVNjUgAAAAAAAADwPwFTY0cAAAAAAAAA8D8BU2NCAAAAAAAAAPA/AAAAAAJOYW1lABsAAABFeGNlbENvbG9yTW9kZURhdGFQcm9wZXJ0eQAQVmVyc2lvbgABAAAACUxhc3RXcml0ZQBuOsa4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2846343551449"/>
  <p:tag name="EMPOWERCHARTSPROPERTIES_A_LENGTH" val="442368"/>
  <p:tag name="RUNTIME_ID" val="89561596-aeb9-4a4b-a27b-3e42cd3bc540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RUNTIME_ID" val="4693bbc9-6a3c-40af-9238-78328662ccc6"/>
  <p:tag name="EMPOWERCHARTSPROPERTIES_B_0" val="AAAAAAH//////////wEAAAAAAAAAAAAAACoqIFRoaXMgaXMgYSBMaXRlREIgZmlsZSAqKgdaAf////9V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vQI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KgAAAAAABQD/////kQKRAgAABV9pZAAQAAAABHDRhhMFvVlOujtRPI4+ynIDRGF0YQA0AgAAA051bWJlckZvcm1hdFZhbHVlU3RyaW5ncwAVAgAAAk51bWJlckZvcm1hdElkUHJpbWFyeUNhdGVnb3J5ACUAAAAwMDAwMDAwMC0wMDAwLTAwMDAtMDAwMC0wMDAwMDAwMDAwMDAAAkFyaXRobWV0aWNPcGVyYXRpb25JZFByaW1hcnlDYXRlZ29yeQAlAAAAOWU4MWU0NDEtNTc1MC00YmZjLWJlNmEtMTFlMjQxODc3MjFmAAJQZXJjZW50Rm9ybWF0SWRQcmltYXJ5Q2F0ZWdvcnkAAwAAADAlAAJOdW1iZXJGb3JtYXRJZFByaW1hcnkAJQAAADAwMDAwMDAwLTAwMDAtMDAwMC0wMDAwLTAwMDAwMDAwMDAwMAACQXJpdGhtZXRpY09wZXJhdGlvbklkUHJpbWFyeQAlAAAAOWU4MWU0NDEtNTc1MC00YmZjLWJlNmEtMTFlMjQxODc3MjFmAAJQZXJjZW50Rm9ybWF0SWRQcmltYXJ5AAMAAAAwJQACTnVtYmVyRm9ybWF0SWRTZWNvbmRhcnkAJQAAADAwMDAwMDAwLTAwMDAtMDAwMC0wMDAwLTAwMDAwMDAwMDAwMAACQXJpdGhtZXRpY09wZXJhdGlvbklkU2Vjb25kYXJ5ACUAAAA5ZTgxZTQ0MS01NzUwLTRiZmMtYmU2YS0xMWUyNDE4NzcyMWYAAlBlcmNlbnRGb3JtYXRJZFNlY29uZGFyeQADAAAAMCUAAAACTmFtZQAOAAAATnVtYmVyRm9ybWF0cwAQVmVyc2lvbgACAAAACUxhc3RXcml0ZQBn58HHlQEAAAAGAA4AAAAAAAcA/////2EAYQAAAAVfaWQAEAAAAASrWqMk+7CURIu9O2bck/ZeBERhdGEABQAAAAACTmFtZQANAAAATGlua0RhdGFMaXN0ABBWZXJzaW9uAAEAAAAJTGFzdFdyaXRlAHb1WWiJAQAAAAgA/////64ArgAAAAVfaWQAEAAAAATcB/ck1cNfQZdJFu/kRYfaBERhdGEAVAAAAAMwAEwAAAAQU2VyaWVzSW5kZXgAAQAAAARYVmFsdWVzAC0AAAACMAAMAAAASUdUNjVSMDM1RDIAAjEABAAAAFNpQwACMgADAAAAU2kAAAAAAk5hbWUACwAAAFNlcmllc0RhdGEAEFZlcnNpb24AAAAAAAlMYXN0V3JpdGUACva/x5UBAAAACQD/////QQdBBwAABV9pZAAQAAAABE5EuiUIUNBCrUhne2OZoKwDRGF0YQDXBgAACEV4Y2VsQ29sb3JNb2RlQWN0aXZlAAAIQ29sb3JDYWNoZVJlcGFpcmVkRm9yTGlua2VkQ2hhcnRzAAAEQ29sb3JDYWNoZQCLBgAAAzAAiAAAAANDZWxsQWRkcmVzcwAaAAAAEFJvdwAAAAAAEENvbHVtbgAAAAAAAANDb2xvcgBVAAAAEEEA/wAAABBSAKYAAAAQRwCmAAAAEEIApgAAAAFTY0EAAAAAAAAA8D8BU2NSAAAAAGClZ9g/AVNjRwAAAABgpWfYPwFTY0IAAAAAYKVn2D8AAAMxAIgAAAADQ2VsbEFkZHJlc3MAGgAAABBSb3cAAAAAABBDb2x1bW4AAQAAAAADQ29sb3IAVQAAABBBAP8AAAAQUgCmAAAAEEcApgAAABBCAKYAAAABU2NBAAAAAAAAAPA/AVNjUgAAAABgpWfYPwFTY0cAAAAAYKVn2D8BU2NCAAAAAGClZ9g/AAADMgCIAAAAA0NlbGxBZGRyZXNzABoAAAAQUm93AAAAAAAQQ29sdW1uAAIAAAAAA0NvbG9yAFUAAAAQQQD/AAAAEFIApgAAABBHAKYAAAAQQgCmAAAAAVNjQQAAAAAAAADwPwFTY1IAAAAAYKVn2D8BU2NHAAAAAGClZ9g/AVNjQgAAAABgpWfYPwAAAzMAiAAAAANDZWxsQWRkcmVzcwAaAAAAEFJvdwAAAAAAEENvbHVtbgADAAAAAANDb2xvcgBVAAAAEEEA/wAAABBSAKYAAAAQRwCmAAAAEEIApgAAAAFTY0EAAAAAAAAA8D8BU2NSAAAAAGClZ9g/AVNjRwAAAABgpWfYPwFTY0IAAAAAYKVn2D8AAAM0AIgAAAADQ2VsbEFkZHJlc3MAGgAAABBSb3cAAAAAABBDb2x1bW4ABAAAAAADQ29sb3IAVQAAABBBAP8AAAAQUgCmAAAAEEcApgAAABBCAKYAAAABU2NBAAAAAAAAAPA/AVNjUgAAAABgpWfYPwFTY0cAAAAAYKVn2D8BU2NCAAAAAGClZ9g/AAADNQCIAAAAA0NlbGxBZGRyZXNzABoAAAAQUm93AAAAAAAQQ29sdW1uAAUAAAAAA0NvbG9yAFUAAAAQQQD/AAAAEFIApgAAABBHAKYAAAAQQgCmAAAAAVNjQQAAAAAAAADwPwFTY1IAAAAAYKVn2D8BU2NHAAAAAGClZ9g/AVNjQgAAAABgpWfYPwAAAzYAiAAAAANDZWxsQWRkcmVzcwAaAAAAEFJvdwABAAAAEENvbHVtbgAAAAAAAANDb2xvcgBVAAAAEEEA/wAAABBSAN0AAAAQRwDdAAAAEEIA3QAAAAFTY0EAAAAAAAAA8D8BU2NSAAAAAIBEI+c/AVNjRwAAAACARCPnPwFTY0IAAAAAgEQj5z8AAAM3AIgAAAADQ2VsbEFkZHJlc3MAGgAAABBSb3cAAQAAABBDb2x1bW4AAQAAAAADQ29sb3IAVQAAABBBAAAAAAAQUgD/AAAAEEcA/wAAABBCAP8AAAABU2NBAAAAAAAAAAAAAVNjUgAAAAAAAADwPwFTY0cAAAAAAAAA8D8BU2NCAAAAAAAAAPA/AAADOACIAAAAA0NlbGxBZGRyZXNzABoAAAAQUm93AAEAAAAQQ29sdW1uAAIAAAAAA0NvbG9yAFUAAAAQQQAAAAAAEFIA/wAAABBHAP8AAAAQQgD/AAAAAVNjQQAAAAAAAAAAAAFTY1IAAAAAAAAA8D8BU2NHAAAAAAAAAPA/AVNjQgAAAAAAAADwPwAAAzkAiAAAAANDZWxsQWRkcmVzcwAaAAAAEFJvdwABAAAAEENvbHVtbgADAAAAAANDb2xvcgBVAAAAEEEAAAAAABBSAP8AAAAQRwD/AAAAEEIA/wAAAAFTY0EAAAAAAAAAAAABU2NSAAAAAAAAAPA/AVNjRwAAAAAAAADwPwFTY0IAAAAAAAAA8D8AAAMxMACIAAAAA0NlbGxBZGRyZXNzABoAAAAQUm93AAEAAAAQQ29sdW1uAAQAAAAAA0NvbG9yAFUAAAAQQQAAAAAAEFIA/wAAABBHAP8AAAAQQgD/AAAAAVNjQQAAAAAAAAAAAAFTY1IAAAAAAAAA8D8BU2NHAAAAAAAAAPA/AVNjQgAAAAAAAADwPwAAAzExAIgAAAADQ2VsbEFkZHJlc3MAGgAAABBSb3cAAQAAABBDb2x1bW4ABQAAAAADQ29sb3IAVQAAABBBAAAAAAAQUgD/AAAAEEcA/wAAABBCAP8AAAABU2NBAAAAAAAAAAAAAVNjUgAAAAAAAADwPwFTY0cAAAAAAAAA8D8BU2NCAAAAAAAAAPA/AAAAAAJOYW1lABsAAABFeGNlbENvbG9yTW9kZURhdGFQcm9wZXJ0eQAQVmVyc2lvbgACAAAACUxhc3RXcml0ZQAe6L/HlQEAAAAKAP////+1ALUAAAAFX2lkABAAAAAEWWCOLcG+MEm6cr/p38bjmANEYXRhAFcAAAABTGVmdAAAAAAAAAAAAAFUb3AAAAAAAAAAAAABUmlnaHQAAAAAAAAAAAABQm90dG9tAAAAAAAAAAAAAU1hcmdpblRvTGVnZW5kAAAAAAAAAAAAAAJOYW1lAA8AAABQbG90QXJlYUJvcmRlcgAQVmVyc2lvbgAAAAAACUxhc3RXcml0ZQBCyr73Y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wgAAADnDwAAAAAAAAAAAABuawAABV9pZAAQAAAABDoiyxA0TtVEi5tRnkHL1aMERGF0YQAWawAAAzAAeykAAAVfaWQAEAAAAAQ4FWufntQMS5CalUxOFquwAl90eXBlAFkAAABlbXBvd2VyLkNoYXJ0cy5EYXRhLkRhdGFDaGFydHMuT3ZlcmxheXMuRGF0YS5Hcm93dGhBcnJvd092ZXJsYXlEYXRhLCBlbXBvd2VyLkNoYXJ0cy5EYXRhAANTdGFydExpbmUAEgcAAANTdGFydAAbAAAAAVgAAAAAoCiQWUABWQAAAAAAnj4hQAADRW5kABsAAAABWAAAAACgKJBZQAFZAAAAAGAJtFxAAAJTdGFydEFycm93SGVhZAARAAAAbXNvQXJyb3doZWFkTm9uZQACRW5kQXJyb3dIZWFkABEAAABtc29BcnJvd2hlYWROb25lAAVNYW5hZ2VkSWQAEAAAAARz+8SHb89PSbrOVtv2KmYb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A1jFpAAVdpZHRoAAAAAAAAAAAAAVRvcAAAAAAAnj4hQAFMZWZ0AAAAAKAokFl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ODECkFAAVkAAAAAAJ4+IUAAA0VuZAAbAAAAAVgAAAAA4MQKQUABWQAAAABAjxBdQAACU3RhcnRBcnJvd0hlYWQAEQAAAG1zb0Fycm93aGVhZE5vbmUAAkVuZEFycm93SGVhZAAVAAAAbXNvQXJyb3doZWFkVHJpYW5nbGUABU1hbmFnZWRJZAAQAAAABPXxamNrkd9KtlQVYAEgfp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LvoWkABV2lkdGgAAAAAAAAAAAABVG9wAAAAAACePiFAAUxlZnQAAAAA4MQK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oCiQWUABRGVmYXVsdE1pZGRsZUxpbmVTdGFydFBvaW50WQAv2mJ4gpdYQAFEZWZhdWx0TWlkZGxlTGluZUVuZFBvaW50WAAAAADgxApBQAFEZWZhdWx0TWlkZGxlTGluZUVuZFBvaW50WQAv2mJ4gpdYQAVNZXJnZWRXaXRoABAAAAAE+yWMGZ3Ad0GIwl5X6gMm4QhJc1N0YXJ0TGluZVZpc2libGUAAQhJc0VuZExpbmVWaXNpYmxlAAEDRnJvbQAzAAAAEFNlcmllc0luZGV4AP////8QUG9pbnQIAAAABQcAAAAcAAAA5w8AAAAAAAAAAAAA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QIulz+uTzuQYNvA966r1sY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xM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ExJQABSGVpZ2h0AAAAACBuyC1AAVdpZHRoAAAAAGCZxjpAAVRvcAAAAACAN9PyPwFMZWZ0AAAAAKDkY0t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4MQKQUABWQAAAAAAnj4hQAADRW5kABsAAAABWAAAAADAKJBZQAFZAAAAAACePiFAAAJTdGFydEFycm93SGVhZAARAAAAbXNvQXJyb3doZWFkTm9uZQACRW5kQXJyb3dIZWFkABEAAABtc29BcnJvd2hlYWROb25lAAVNYW5hZ2VkSWQAEAAAAAQ23Tsi/TX0TbY6WLX1+idp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CQAAAAUoAAAAQAAAAOcPAAAAAAAAAAAAAEJlZm9yZQAACExpbmVSdWxlV2l0aGluAAABUmlnaHRJbmRlbnQAAAAAAAAAAAABU3BhY2VBZnRlcgAAAAAAAAAAAAFTcGFjZUJlZm9yZQAAAAAAAAAAAAFTcGFjZVdpdGhpbgAAAAAAAAAAAAADTGluZVNlY29uZFBhcnQAEgcAAANTdGFydAAbAAAAAVgAAAAAAGSbU0ABWQAAAADAWUNTQAADRW5kABsAAAABWAAAAABAKfBYQAFZAAAAAMBZQ1NAAAJTdGFydEFycm93SGVhZAARAAAAbXNvQXJyb3doZWFkTm9uZQACRW5kQXJyb3dIZWFkABEAAABtc29BcnJvd2hlYWROb25lAAVNYW5hZ2VkSWQAEAAAAAQC2PCg3SQhQ4Cv8BOCahx/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VUzVAAVRvcAAAAADAWUNTQAFMZWZ0AAAAAABkm1N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0AHspAAAFX2lkABAAAAAE+yWMGZ3Ad0GIwl5X6gMm4QJfdHlwZQBZAAAAZW1wb3dlci5DaGFydHMuRGF0YS5EYXRhQ2hhcnRzLk92ZXJsYXlzLkRhdGEuR3Jvd3RoQXJyb3dPdmVybGF5RGF0YSwgZW1wb3dlci5DaGFydHMuRGF0YQADU3RhcnRMaW5lABIHAAADU3RhcnQAGwAAAAFYAAAAAGB3TWVAAVkAAAAAAJ4+IUAAA0VuZAAbAAAAAVgAAAAAYHdNZUABWQAAAACAahE5QAACU3RhcnRBcnJvd0hlYWQAEQAAAG1zb0Fycm93aGVhZE5vbmUAAkVuZEFycm93SGVhZAARAAAAbXNvQXJyb3doZWFkTm9uZQAFTWFuYWdlZElkABAAAAAE18+tPUoPP0ugLyXwxQMol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AJ4+IUABTGVmdAAAAABgd01l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xApBQAFZAAAAAACePiFAAANFbmQAGwAAAAFYAAAAAODECkFAAVkAAAAAQI8QXUAAAlN0YXJ0QXJyb3dIZWFkABEAAABtc29BcnJvd2hlYWROb25lAAJFbmRBcnJvd0hlYWQAFQAAAG1zb0Fycm93aGVhZFRyaWFuZ2xlAAoAAAAF/////wsAAADnDwAAAAAAAAAAAAD5cAAABV9pZAAQAAAABITBdBFFCARFr8zK1ILUqcYERGF0YQChcAAAAzAA3Qk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KRIlR4WhwJFkzDDe6F0kWc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QDdCQAABV9pZAAQAAAABOYc2YZ1vNVPmlVNOLF+XNsCX3R5cGUAVwAAAGVtcG93ZXIuQ2hhcnRzLkRhdGEuRGF0YUNoYXJ0cy5PdmVybGF5cy5EYXRhLkNvbHVtblN1bU92ZXJsYXlEYXRhLCBlbXBvd2VyLkNoYXJ0cy5EYXRhABBDb2x1bW4AAgAAABBTZXJpZXMA/////wNUZXh0RWxlbWVudADqBgAAAkF1dG9TaGFwZVR5cGUACgAAAFJlY3RhbmdsZQAEQWRqdXN0bWVudHMABQAAAAAFTWFuYWdlZElkABAAAAAEI2koznCrNkynaH01nVtiz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ALAAAABQoAAAApAAAA5w8AAAAAAAAAAAA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KRIlR4WhwJFkzDDe6F0kWc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gDdCQAABV9pZAAQAAAABIT+vr+CgDNGulF70bUXYKICX3R5cGUAVwAAAGVtcG93ZXIuQ2hhcnRzLkRhdGEuRGF0YUNoYXJ0cy5PdmVybGF5cy5EYXRhLkNvbHVtblN1bU92ZXJsYXlEYXRhLCBlbXBvd2VyLkNoYXJ0cy5EYXRhABBDb2x1bW4AAw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pEiVHhaHAkWTMMN7oXSRZw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zAHspAAAFX2lkABAAAAAEOBVrn57UDEuQmpVMTharsAJfdHlwZQBZAAAAZW1wb3dlci5DaGFydHMuRGF0YS5EYXRhQ2hhcnRzLk92ZXJsYXlzLkRhdGEuR3Jvd3RoQXJyb3dPdmVybGF5RGF0YSwgZW1wb3dlci5DaGFydHMuRGF0YQADU3RhcnRMaW5lABIHAAADU3RhcnQAGwAAAAFYAAAAAKAokFlAAVkAAAAAAJ4+IUAAA0VuZAAbAAAAAVgAAAAAoCiQWUABWQAAAABgCbRcQAACU3RhcnRBcnJvd0hlYWQAEQAAAG1zb0Fycm93aGVhZE5vbmUAAkVuZEFycm93SGVhZAARAAAAbXNvQXJyb3doZWFkTm9uZQAFTWFuYWdlZElkABAAAAAEc/vEh2/PT0m6zlbb9ipmGwhIYXNDaGFuZ2VzAAAIVXNlTmFtZUluc3RlYWRPZlRhZ0FzSWQAAQhTaGFwZVByZXZpb3VzbHlDcmVhdGVkAAADRmlsbENvbG9yAFUAAAAQQQAAAAAAEFIAAAAAABBHAAAAAAAQQgAAAAAAAVNjQQAAAAAAAADwvwFTY1IAAAAAAAAA8L8BU2NHAAAAAAAAAPC/AVNjQgAAAAAAAADwvwAQRmlsbFRoZW1lQ29sb3IAAAAAAAFGaWxsVGludEFuZFNoYWRlAAAADAAAAAUNAAAA/////+YLAQQAAAAAAAAAAH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BZGRQcmVmaXhTcGFjZQAACEFkZFBvc3RmaXhTcGFjZQAACERlbGV0ZWQAAQhJc05ldwABAUZvbnRTaXplAAAAAAAAACRAAAM0APoHAAAFX2lkABAAAAAEhP6+v4KAM0a6UXvRtRdgogJfdHlwZQBXAAAAZW1wb3dlci5DaGFydHMuRGF0YS5EYXRhQ2hhcnRzLk92ZXJsYXlzLkRhdGEuQ29sdW1uU3VtT3ZlcmxheURhdGEsIGVtcG93ZXIuQ2hhcnRzLkRhdGEAEENvbHVtbgADAAAAEFNlcmllcwD/////A1RleHRFbGVtZW50AOoGAAACQXV0b1NoYXBlVHlwZQAKAAAAUmVjdGFuZ2xlAARBZGp1c3RtZW50cwAFAAAAAAVNYW5hZ2VkSWQAEAAAAAQVOfhjHOlURJirpV4eW5nw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FkZFByZWZpeFNwYWNlAAAIQWRkUG9zdGZpeFNwYWNlAAAIRGVsZXRlZAABCElzTmV3AAEBRm9udFNpemUAAAAAAAAAJEAAAAJOYW1lAAkAAABPdmVybGF5cwAQVmVyc2lvbgAHAAAACUxhc3RXcml0ZQBjL8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0AAAAFNAAAAAwAAADnDwAAAAAAAAAAAAA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hBzVAAVRvcAAAAADgUeceQAFMZWZ0AAAAAAA+J2J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yAPoHAAAFX2lkABAAAAAE1EFhdQM74kug5Q/3cpKemAJfdHlwZQBXAAAAZW1wb3dlci5DaGFydHMuRGF0YS5EYXRhQ2hhcnRzLk92ZXJsYXlzLkRhdGEuQ29sdW1uU3VtT3ZlcmxheURhdGEsIGVtcG93ZXIuQ2hhcnRzLkRhdGEAEENvbHVtbgABAAAAEFNlcmllcwD/////A1RleHRFbGVtZW50AOoGAAACQXV0b1NoYXBlVHlwZQAKAAAAUmVjdGFuZ2xlAARBZGp1c3RtZW50cwAFAAAAAAVNYW5hZ2VkSWQAEAAAAARQ9lWOPudYSLC5K4/2rhE0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FkZFByZWZpeFNwYWNlAAAIQWRkUG9zdGZpeFNwYWNlAAAIRGVsZXRlZAABCElzTmV3AAEBRm9udFNpemUAAAAAAAAAJEAAAzMA+gcAAAVfaWQAEAAAAATmHNmGdbzVT5pVTTixflzbAl90eXBlAFcAAABlbXBvd2VyLkNoYXJ0cy5EYXRhLkRhdGFDaGFydHMuT3ZlcmxheXMuRGF0YS5Db2x1bW5TdW1PdmVybGF5RGF0YSwgZW1wb3dlci5DaGFydHMuRGF0YQAQQ29sdW1uAAIAAAAQU2VyaWVzAP////8DVGV4dEVsZW1lbnQA6gYAAAJBdXRvU2hhcGVUeXBlAAoAAABSZWN0YW5nbGUABEFkanVzdG1lbnRzAAUAAAAABU1hbmFnZWRJZAAQAAAABCNpKM5wqzZMp2h9NZ1bYs8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UOAAAABf////8PAAAA5w8AAAAAAAAAAAAAbmsAAAVfaWQAEAAAAASM6IUa/nqnT7DW5SR5QDpnBERhdGEAFmsAAAMwAHspAAAFX2lkABAAAAAEOBVrn57UDEuQmpVMTharsAJfdHlwZQBZAAAAZW1wb3dlci5DaGFydHMuRGF0YS5EYXRhQ2hhcnRzLk92ZXJsYXlzLkRhdGEuR3Jvd3RoQXJyb3dPdmVybGF5RGF0YSwgZW1wb3dlci5DaGFydHMuRGF0YQADU3RhcnRMaW5lABIHAAADU3RhcnQAGwAAAAFYAAAAAKAokFlAAVkAAAAAAJ4+IUAAA0VuZAAbAAAAAVgAAAAAoCiQWUABWQAAAABgCbRcQAACU3RhcnRBcnJvd0hlYWQAEQAAAG1zb0Fycm93aGVhZE5vbmUAAkVuZEFycm93SGVhZAARAAAAbXNvQXJyb3doZWFkTm9uZQAFTWFuYWdlZElkABAAAAAEc/vEh2/PT0m6zlbb9ipm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gNYxaQAFXaWR0aAAAAAAAAAAAAAFUb3AAAAAAAJ4+IUABTGVmdAAAAACgKJBZ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xApBQAFZAAAAAACePiFAAANFbmQAGwAAAAFYAAAAAODECkFAAVkAAAAAQI8QXUAAAlN0YXJ0QXJyb3dIZWFkABEAAABtc29BcnJvd2hlYWROb25lAAJFbmRBcnJvd0hlYWQAFQAAAG1zb0Fycm93aGVhZFRyaWFuZ2xlAAVNYW5hZ2VkSWQAEAAAAAT18Wpja5HfSrZUFWABIH6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C76FpAAVdpZHRoAAAAAAAAAAAAAVRvcAAAAAAAnj4hQAFMZWZ0AAAAAODEC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KAokFlAAURlZmF1bHRNaWRkbGVMaW5lU3RhcnRQb2ludFkAL9pieIKXWEABRGVmYXVsdE1pZGRsZUxpbmVFbmRQb2ludFgAAAAA4MQKQUABRGVmYXVsdE1pZGRsZUxpbmVFbmRQb2ludFkAL9pieIKXWEAFTWVyZ2VkV2l0aAAQAAAABPsljBmdwHdBiMJeV+oDJuEISXNTdGFydExpbmVWaXNpYmxlAAEISXNFbmRMaW5lVmlzaWJsZQABA0Zyb20AMwAAABBTZXJpZXNJbmRleAD/////EFBvaW50DwAAAAUOAAAAEA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CLpc/rk87kGDbwPeuq9bG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TE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xMSUAAUhlaWdodAAAAAAgbsgtQAFXaWR0aAAAAABgmcY6QAFUb3AAAAAAgDfT8j8BTGVmdAAAAACg5GNL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ODECkFAAVkAAAAAAJ4+IUAAA0VuZAAbAAAAAVgAAAAAwCiQWUABWQAAAAAAnj4hQAACU3RhcnRBcnJvd0hlYWQAEQAAAG1zb0Fycm93aGVhZE5vbmUAAkVuZEFycm93SGVhZAARAAAAbXNvQXJyb3doZWFkTm9uZQAFTWFuYWdlZElkABAAAAAENt07Iv019E22Oli19fona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AAAAAFDwAAAB4AAADnDwAAAAAAAAAAAABnaHQAAAAAAAAAAAABQm90dG9tAAAAAAAAAAAAAAJEaXNwbGF5VGV4dAABAAAAAAFIZWlnaHQAAAAAAAAAAAABV2lkdGgAAAAAQMYKUUABVG9wAAAAAACePiFAAUxlZnQAAAAA4MQK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ABkm1NAAVkAAAAAwFlDU0AAA0VuZAAbAAAAAVgAAAAAQCnwWEABWQAAAADAWUNTQAACU3RhcnRBcnJvd0hlYWQAEQAAAG1zb0Fycm93aGVhZE5vbmUAAkVuZEFycm93SGVhZAARAAAAbXNvQXJyb3doZWFkTm9uZQAFTWFuYWdlZElkABAAAAAEAtjwoN0kIUOAr/ATgmocf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FVM1QAFUb3AAAAAAwFlDU0ABTGVmdAAAAAAAZJt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7KQAABV9pZAAQAAAABPsljBmdwHdBiMJeV+oDJuECX3R5cGUAWQAAAGVtcG93ZXIuQ2hhcnRzLkRhdGEuRGF0YUNoYXJ0cy5PdmVybGF5cy5EYXRhLkdyb3d0aEFycm93T3ZlcmxheURhdGEsIGVtcG93ZXIuQ2hhcnRzLkRhdGEAA1N0YXJ0TGluZQASBwAAA1N0YXJ0ABsAAAABWAAAAABgd01lQAFZAAAAAACePiFAAANFbmQAGwAAAAFYAAAAAGB3TWVAAVkAAAAAgGoROUAAAlN0YXJ0QXJyb3dIZWFkABEAAABtc29BcnJvd2hlYWROb25lAAJFbmRBcnJvd0hlYWQAEQAAAG1zb0Fycm93aGVhZE5vbmUABU1hbmFnZWRJZAAQAAAABNfPrT1KDz9LoC8l8MUDKJ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ACePiFAAUxlZnQAAAAAYHdNZUAIRmxpcEhvcml6b250YWxseQAACEZsaXBIb3Jpem9udGFsbHlBcHBsaWVkAAAIRmxpcFZlcnRpY2FsbHkAAAhGbGlwVmVydGljYWxseUFwcGxpZWQAAAFSb3RhdGlvbgAAAAAAAAAAAAFaT3JkZXIAAAAAAAAAAMADQm9yZGVyQ29sb3IAVQAAABBBAP8AAAAQUgAdAAAAEEcAHQAAABARAAAABP//////////AgBfBQ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DAICslQAFMZWZ0AAAAAMAgKyV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vmbBx5UBAAAAAQD/////igOKAwAABV9pZAAQAAAABK+QnDTqqtxBnBeGzIFS4QEDRGF0YQAcAwAABFBvaW50Q29sb3JzU3R5bGUAFQIAAAMwAAUBAAADUG9pbnRBZGRyZXNzADMAAAAQU2VyaWVzSW5kZXgAAQAAABBQb2ludEluZGV4AAIAAAAISXNQb2ludFN1bQAAAANQcmltYXJ5Q29sb3JTdHlsZQCsAAAAAkNvbG9yUHJvcGVydHlUYXJnZXQACAAAAFByaW1hcnkAA0NvbG9yT3JUaGVtZUNvbG9yAHMAAAAQVGhlbWVDb2xvcgAAAAAAAVRpbnRBbmRTaGFkZQAAAAAAAAAAABBUaW50SW5kZXgA/////xBTY2hlbWVDb2xvcgAAAAAAA0NvbG9yACEAAAAQQQD/AAAAEFIA+QAAABBHAHQAAAAQQgAUAAAAAAAAAAMxAAUBAAADUG9pbnRBZGRyZXNzADMAAAAQU2VyaWVzSW5kZXgAAQAAABBQb2ludEluZGV4AAMAAAAISXNQb2ludFN1bQAAAANQcmltYXJ5Q29sb3JTdHlsZQCsAAAAAkNvbG9yUHJvcGVydHlUYXJnZXQACAAAAFByaW1hcnkAA0NvbG9yT3JUaGVtZUNvbG9yAHMAAAAQVGhlbWVDb2xvcgAAAAAAAVRpbnRBbmRTaGFkZQAAAAAAAAAAABBUaW50SW5kZXgA/////xBTY2hlbWVDb2xvcgAAAAAAA0NvbG9yACEAAAAQQQD/AAAAEFIAjQAAABBHAIcAAAAQQgCGAAAAAAAAAAADU2VyaWVzQ29sb3JzU3R5bGUA3QAAAAMxANUAAAAQU2VyaWVzSW5kZXgAAQAAAANQcmltYXJ5Q29sb3JTdHlsZQCsAAAAAkNvbG9yUHJvcGVydHlUYXJnZXQACAAAAFByaW1hcnkAA0NvbG9yT3JUaGVtZUNvbG9yAHMAAAAQVGhlbWVDb2xvcgAAAAAAAVRpbnRBbmRTaGFkZQAAAAAAAAAAABBUaW50SW5kZXgA/////xBTY2hlbWVDb2xvcgAAAAAAA0NvbG9yACEAAAAQQQD/AAAAEFIAnAAAABBHACEAAAAQQgBuAAAAAAAAAAAAAk5hbWUAHwAAAFBvaW50QW5kU2VyaWVzU3R5bGVEZWZpbml0aW9ucwAQVmVyc2lvbgABAAAACUxhc3RXcml0ZQAcZ8H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FlOTU0OGE0LTg3MTYtNDUwMi05MzMwLWMzN2JhMTc0OTE2Nw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SOfBx5U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KAokGlAAUxhc3RTZWVuSGVpZ2h0AAAAAAAcTGNACE1pZ3JhdGlvblRvUGVyZm9ybWFuY2VNb2RlRG9uZQABAAJOYW1lABQAAABHbG9iYWxDaGFydFNldHRpbmdzABBWZXJzaW9uAAUAAAAJTGFzdFdyaXRlAHMv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IQCAAAAAAAAAAAAABQAAAAAAAEA/////4oDigMAAAVfaWQAEAAAAASR8HZE4kE5So9qkPA1yyaAA0RhdGEAHAMAAARQb2ludENvbG9yc1N0eWxlABUCAAADMAAFAQAAA1BvaW50QWRkcmVzcwAzAAAAEFNlcmllc0luZGV4AAEAAAAQUG9pbnRJbmRleAACAAAACElzUG9pbnRTdW0AAAADUHJpbWFyeUNvbG9yU3R5bGUArAAAAAJDb2xvclByb3BlcnR5VGFyZ2V0AAgAAABQcmltYXJ5AANDb2xvck9yVGhlbWVDb2xvcgBzAAAAEFRoZW1lQ29sb3IAAAAAAAFUaW50QW5kU2hhZGUAAAAAAAAAAAAQVGludEluZGV4AP////8QU2NoZW1lQ29sb3IAAAAAAANDb2xvcgAhAAAAEEEA/wAAABBSAPkAAAAQRwB0AAAAEEIAFAAAAAAAAAADMQAFAQAAA1BvaW50QWRkcmVzcwAzAAAAEFNlcmllc0luZGV4AAEAAAAQUG9pbnRJbmRleAADAAAACElzUG9pbnRTdW0AAAADUHJpbWFyeUNvbG9yU3R5bGUArAAAAAJDb2xvclByb3BlcnR5VGFyZ2V0AAgAAABQcmltYXJ5AANDb2xvck9yVGhlbWVDb2xvcgBzAAAAEFRoZW1lQ29sb3IAAAAAAAFUaW50QW5kU2hhZGUAAAAAAAAAAAAQVGludEluZGV4AP////8QU2NoZW1lQ29sb3IAAAAAAANDb2xvcgAhAAAAEEEA/wAAABBSAI0AAAAQRwCHAAAAEEIAhgAAAAAAAAAAA1Nlcmllc0NvbG9yc1N0eWxlAN0AAAADMQDVAAAAEFNlcmllc0luZGV4AAEAAAADUHJpbWFyeUNvbG9yU3R5bGUArAAAAAJDb2xvclByb3BlcnR5VGFyZ2V0AAgAAABQcmltYXJ5AANDb2xvck9yVGhlbWVDb2xvcgBzAAAAEFRoZW1lQ29sb3IAAAAAAAFUaW50QW5kU2hhZGUAAAAAAAAAAAAQVGludEluZGV4AP////8QU2NoZW1lQ29sb3IAAAAAAANDb2xvcgAhAAAAEEEA/wAAABBSAJwAAAAQRwAhAAAAEEIAbgAAAAAAAAAAAAJOYW1lAB8AAABQb2ludEFuZFNlcmllc1N0eWxlRGVmaW5pdGlvbnMAEFZlcnNpb24AAgAAAAlMYXN0V3JpdGUAHGfBx5UBAAAAAgAXAAAAAAADAP////+5CbkJAAAFX2lkABAAAAAELDw3SmR1mEWYHVBDs/ep8ANEYXRhAFYJAAAIQXV0b21hdGljTGF5b3V0QWN0aXZlAAEEQWRkaXRpb25hbENoYXJ0TWFyZ2luRGF0YXMABQAAAAACRGF0YVJlZmVyZW5jZURpcmVjdGlvbgANAAAAU2VyaWVzQnlSb3dzAAJTZXJpZXNPcmRlcgAJAAAAUmV2ZXJzZWQAAlBvaW50T3JkZXIACgAAAEFzSW5FeGNlbAACUHJpbWFyeUF4aXNDcm9zc1R5cGUAGQAAAENyb3NzZXNCZXR3ZWVuQ2F0ZWdvcmllcwACU2Vjb25kYXJ5QXhpc0Nyb3NzVHlwZQAIAAAASW52YWxpZAAISXNDaGFydFRpdGxlVmlzaWJsZQAAA0NoYXJ0VGl0bGVEYXRhABkHAAAIV2FudFRvQmVWaXNpYmxlAAADVGV4dEJveERhdGEAowYAAAVNYW5hZ2VkSWQAEAAAAASIznGyp1sOTLKy6S+JDb6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PZmZzZXRGcm9tSG9tZQBCAAAAAVgAAAAAAAAAAAABWQAAAAAAAAAAAAFMZW5ndGgAAAAAAAAAAAABTGVuZ3RoU3F1YXJlZAAAAAAAAAAAAAAAAVBsb3RUb0NoYXJ0QXJlYVJhdGlvAAAAAAAAAAAAAlJlbmRlck1vZGUACwAAAEh5YnJpZFRleHQAA0N1c3RvbWl6aW5nRGVzY3JpcHRpb25EYXRhAIAAAAACTmFtZQAJAAAASW5maW5lb24AEFZlcnNpb24AAQAAABBNaW5vclZlcnNpb24AAQAAAAJDdXN0b21pemluZ1R5cGUACAAAAERlZmF1bHQAAk1pb0NkSWQAAQAAAAACRmxleEN1c3RvbWl6aW5nVHlwZQAFAAAATm9uZQAAAUxhc3RTZWVuV2lkdGgAAAAAoCiQaUABTGFzdFNlZW5IZWlnaHQAAAAAABxMY0AITWlncmF0aW9uVG9QZXJmb3JtYW5jZU1vZGVEb25lAAEAAk5hbWUAFAAAAEdsb2JhbENoYXJ0U2V0dGluZ3MAEFZlcnNpb24ABAAAAAlMYXN0V3JpdGUAUy/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VAAAA5w8AAAAAAAAAAAAAUGsAAAVfaWQAEAAAAARLumVBZGaRSY9f30rTSooDBERhdGEA+GoAAAMwAHspAAAFX2lkABAAAAAEOBVrn57UDEuQmpVMTharsAJfdHlwZQBZAAAAZW1wb3dlci5DaGFydHMuRGF0YS5EYXRhQ2hhcnRzLk92ZXJsYXlzLkRhdGEuR3Jvd3RoQXJyb3dPdmVybGF5RGF0YSwgZW1wb3dlci5DaGFydHMuRGF0YQADU3RhcnRMaW5lABIHAAADU3RhcnQAGwAAAAFYAAAAAKAokFlAAVkAAAAAAJ4+IUAAA0VuZAAbAAAAAVgAAAAAoCiQWUABWQAAAABgCbRcQAACU3RhcnRBcnJvd0hlYWQAEQAAAG1zb0Fycm93aGVhZE5vbmUAAkVuZEFycm93SGVhZAARAAAAbXNvQXJyb3doZWFkTm9uZQAFTWFuYWdlZElkABAAAAAEc/vEh2/PT0m6zlbb9ipm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gNYxaQAFXaWR0aAAAAAAAAAAAAAFUb3AAAAAAAJ4+IUABTGVmdAAAAACgKJBZ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xApBQAFZAAAAAACePiFAAANFbmQAGwAAAAFYAAAAAODECkFAAVkAAAAAQI8QXUAAAlN0YXJ0QXJyb3dIZWFkABEAAABtc29BcnJvd2hlYWROb25lAAJFbmRBcnJvd0hlYWQAFQAAAG1zb0Fycm93aGVhZFRyaWFuZ2xlAAVNYW5hZ2VkSWQAEAAAAAT18Wpja5HfSrZUFWABIH6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C76FpAAVdpZHRoAAAAAAAAAAAAAVRvcAAAAAAAnj4hQAFMZWZ0AAAAAODEC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KAokFlAAURlZmF1bHRNaWRkbGVMaW5lU3RhcnRQb2ludFkAL9pieIKXWEABRGVmYXVsdE1pZGRsZUxpbmVFbmRQb2ludFgAAAAA4MQKQUABRGVmYXVsdE1pZGRsZUxpbmVFbmRQb2ludFkAL9pieIKXWEAFTWVyZ2VkV2l0aAAQAAAABPsljBmdwHdBiMJeV+oDJuEISXNTdGFydExpbmVWaXNpYmxlAAEISXNFbmRMaW5lVmlzaWJsZQABA0Zyb20AMwAAABBTZXJpZXNJbmRleAD/////EFBvaW50FQAAAAUUAAAANg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CLpc/rk87kGDbwPeuq9bG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TE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xMSUAAUhlaWdodAAAAAAgbsgtQAFXaWR0aAAAAABgmcY6QAFUb3AAAAAAgDfT8j8BTGVmdAAAAACg5GNL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ODECkFAAVkAAAAAAJ4+IUAAA0VuZAAbAAAAAVgAAAAAwCiQWUABWQAAAAAAnj4hQAACU3RhcnRBcnJvd0hlYWQAEQAAAG1zb0Fycm93aGVhZE5vbmUAAkVuZEFycm93SGVhZAARAAAAbXNvQXJyb3doZWFkTm9uZQAFTWFuYWdlZElkABAAAAAENt07Iv019E22Oli19fona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YAAAAFHAAAACIAAADnDwAAAAAAAAAAAA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4MQKQUABWQAAAAAAnj4hQAADRW5kABsAAAABWAAAAADgxApBQAFZAAAAAECPEF1AAAJTdGFydEFycm93SGVhZAARAAAAbXNvQXJyb3doZWFkTm9uZQACRW5kQXJyb3dIZWFkABUAAABtc29BcnJvd2hlYWRUcmlhbmdsZQAFTWFuYWdlZElkABAAAAAEc4A9a5+AvUCw8IRw89sH+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u+haQAFXaWR0aAAAAAAAAAAAAAFUb3AAAAAAAJ4+IUABTGVmdAAAAADgxAp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Bgd01lQAFEZWZhdWx0TWlkZGxlTGluZVN0YXJ0UG9pbnRZAIRgNfadPiFAAURlZmF1bHRNaWRkbGVMaW5lRW5kUG9pbnRYAAAAAODECkFAAURlZmF1bHRNaWRkbGVMaW5lRW5kUG9pbnRZAIRgNfadPiFABU1lcmdlZFdpdGgAEAAAAAQAAAAAAAAAAAAAAAAAAAAACElzU3RhcnRMaW5lVmlzaWJsZQABCElzRW5kTGluZVZpc2libGUAAQNGcm9tADMAAAAQU2VyaWVzSW5kZXgA/////xBQb2ludEluZGV4AAM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5MHGuttB7Eak9+RvS74Opw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XAAAABf////8YAAAA5w8AAAAAAAAAAAAAm0cAAAVfaWQAEAAAAARfhypFlYAASr6s8f7H/gFuA0RhdGEAQUcAAANEYXRhTGFiZWxzUGVyQXhpcwAKRwAAA1ByaW1hcnkAy0QAAAREYXRhTGFiZWxzAKpCAAADMAAzFgAAEFBvaW50SW5kZXgAAQAAAAJBbGlnbm1lbnQABwAAAENlbnRlcgAQU2VyaWVzSW5kZXgAAQAAAAhSZXF1aXJlRm9udENvbG9yTWlncmF0aW9uAAAITWFudWFsRGF0YUxhYmVsQmFja2dyb3VuZFZpc2libGUAAAhIYXNXaXNoQ29sb3IAAANUZXh0Qm94AL8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YAAAAxLjk5NQ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gAAADEuOTk1AAFIZWlnaHQAAAAAoCKeKkABV2lkdGgAAAAAIInzO0ABVG9wAAAAAOBW2V9AAUxlZnQAAAAAQMUbN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GAAAAAUXAAAAGQAAAOcPAAAAAAAAAAAAAA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oxApBQAFZAAAAAGsKpWBAAAhIYXNMZWFkZXJMaW5lAAAISXNDZW50ZXJBdXRvbWF0aWNBZGp1c3RlZAAACElzVXNlclBvc2l0aW9uAAAIQWRkUHJlZml4U3BhY2UAAAhBZGRQb3N0Zml4U3BhY2UAAAJTZXBhcmF0b3IAAgAAAAoAAlRleHQABgAAADEuOTk1AAhSZXF1aXJlUmVsYXRpdmVQb3NpdGlvblVwZ3JhZGUAAAhJc0dlb21ldHJ5T3V0T2ZCb3VuZHMAAAhJc0xlYWRlckxpbmVJbkF1dG9Nb2RlAAEIRGVsZXRlZAAAAAMxADMWAAAQUG9pbnRJbmRleAACAAAAAkFsaWdubWVudAAHAAAAQ2VudGVyABBTZXJpZXNJbmRleAABAAAACFJlcXVpcmVGb250Q29sb3JNaWdyYXRpb24AAAhNYW51YWxEYXRhTGFiZWxCYWNrZ3JvdW5kVmlzaWJsZQAACEhhc1dpc2hDb2xvcgAAA1RleHRCb3gAvwYAAAVNYW5hZ2VkSWQAEAAAAAShQiLUc8CzSayz2nZn3Iz6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gAAADIuMjQ0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yNDQAAUhlaWdodAAAAACgIp4qQAFXaWR0aAAAAAAgifM7QAFUb3AAAAAA4BOrX0ABTGVmdAAAAACAtxF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xkAAAAFGAAAABoAAADnDwAAAAAAAAAAAAB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+Rw9SKtTuEuzcZX/35CGX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KQokFlAAVkAAAAA6+iNYEAACEhhc0xlYWRlckxpbmUAAAhJc0NlbnRlckF1dG9tYXRpY0FkanVzdGVkAAAISXNVc2VyUG9zaXRpb24AAAhBZGRQcmVmaXhTcGFjZQAACEFkZFBvc3RmaXhTcGFjZQAAAlNlcGFyYXRvcgACAAAACgACVGV4dAAGAAAAMi4yNDQACFJlcXVpcmVSZWxhdGl2ZVBvc2l0aW9uVXBncmFkZQAACElzR2VvbWV0cnlPdXRPZkJvdW5kcwAACElzTGVhZGVyTGluZUluQXV0b01vZGUAAQhEZWxldGVkAAAAAzIANhYAABBQb2ludEluZGV4AAMAAAACQWxpZ25tZW50AAcAAABDZW50ZXIAEFNlcmllc0luZGV4AAEAAAAIUmVxdWlyZUZvbnRDb2xvck1pZ3JhdGlvbgAACE1hbnVhbERhdGFMYWJlbEJhY2tncm91bmRWaXNpYmxlAAAISGFzV2lzaENvbG9yAAADVGV4dEJveADB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HAAAAMTcuNzAxAAJUZXh0SG9yaXpvbnRhbEFsaWdubWVudAAQAAAAbXNvQW5jaG9yQ2VudGVyAAJQYXJhZ3JhcGhBbGlnbm1lbnQADwAAAG1zb0FsaWduQ2VudGVyAAJUZXh0VmVydGljYWxBbGlnbm1lbnQAEAAAAG0aAAAABRkAAAAbAAAA5w8AAAAAAAAAAAAA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wAAADE3LjcwMQABSGVpZ2h0AAAAAKAinipAAVdpZHRoAAAAAMBywUBAAVRvcAAAAACAPHNUQAFMZWZ0AAAAACBJNWN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GwAAAAUaAAAA//////8H6AcAAAAAAAA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HdNZUABWQAAAAB2+uNVQAAISGFzTGVhZGVyTGluZQAACElzQ2VudGVyQXV0b21hdGljQWRqdXN0ZWQAAAhJc1VzZXJQb3NpdGlvbgAACEFkZFByZWZpeFNwYWNlAAAIQWRkUG9zdGZpeFNwYWNlAAACU2VwYXJhdG9yAAIAAAAKAAJUZXh0AAcAAAAxNy43MDE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IAAAACUxhc3RXcml0ZQBzL8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FCAAAABYAAADnDwAAAAAAAAAAAABnaHQAAAAAAAAAAAABQm90dG9tAAAAAAAAAAAAAAJEaXNwbGF5VGV4dAABAAAAAAFIZWlnaHQAAAAAAAAAAAABV2lkdGgAAAAAQMYKUUABVG9wAAAAAACePiFAAUxlZnQAAAAA4MQK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ABkm1NAAVkAAAAAwFlDU0AAA0VuZAAbAAAAAVgAAAAAQCnwWEABWQAAAADAWUNTQAACU3RhcnRBcnJvd0hlYWQAEQAAAG1zb0Fycm93aGVhZE5vbmUAAkVuZEFycm93SGVhZAARAAAAbXNvQXJyb3doZWFkTm9uZQAFTWFuYWdlZElkABAAAAAEAtjwoN0kIUOAr/ATgmocf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FVM1QAFUb3AAAAAAwFlDU0ABTGVmdAAAAAAAZJt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7KQAABV9pZAAQAAAABPsljBmdwHdBiMJeV+oDJuECX3R5cGUAWQAAAGVtcG93ZXIuQ2hhcnRzLkRhdGEuRGF0YUNoYXJ0cy5PdmVybGF5cy5EYXRhLkdyb3d0aEFycm93T3ZlcmxheURhdGEsIGVtcG93ZXIuQ2hhcnRzLkRhdGEAA1N0YXJ0TGluZQASBwAAA1N0YXJ0ABsAAAABWAAAAABgd01lQAFZAAAAAACePiFAAANFbmQAGwAAAAFYAAAAAGB3TWVAAVkAAAAAgGoROUAAAlN0YXJ0QXJyb3dIZWFkABEAAABtc29BcnJvd2hlYWROb25lAAJFbmRBcnJvd0hlYWQAEQAAAG1zb0Fycm93aGVhZE5vbmUABU1hbmFnZWRJZAAQAAAABNfPrT1KDz9LoC8l8MUDKJ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ACePiFAAUxlZnQAAAAAYHdNZUAIRmxpcEhvcml6b250YWxseQAACEZsaXBIb3Jpem9udGFsbHlBcHBsaWVkAAAIRmxpcFZlcnRpY2FsbHkAAAhGbGlwVmVydGljYWxseUFwcGxpZWQAAAFSb3RhdGlvbgAAAAAAAAAAAAFaT3JkZXIAAAAAAAAAAMADQm9yZGVyQ29sb3IAVQAAABBBAP8AAAAQUgAdAAAAEEcAHQAAABAdAAAABR4AAABHAAAA5w8AAAAAAAAAAAAAAQhWaXNpYmxlAAACRmlsbFBhdHRlcm4AEAAAAG1zb1BhdHRlcm5NaXhlZAACVGV4dAAFAAAALTg5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ODklAAFIZWlnaHQAAAAAIG7ILUABV2lkdGgAAAAAoGidO0ABVG9wAAAAAEA30/I/AUxlZnQAAAAAoN6hXk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DgxApBQAFZAAAAAACePiFAAANFbmQAGwAAAAFYAAAAAGB3TWVAAVkAAAAAAJ4+IUAAAlN0YXJ0QXJyb3dIZWFkABEAAABtc29BcnJvd2hlYWROb25lAAJFbmRBcnJvd0hlYWQAEQAAAG1zb0Fycm93aGVhZE5vbmUABU1hbmFnZWRJZAAQAAAABEMzJhXhLkdHlDIoYiGfow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IMYKYUABVG9wAAAAAACePiFAAUxlZnQAAAAA4MQK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AA+J2JAAVkAAAAA4FHnHkAAA0VuZAAbAAAAAVgAAAAAICLIZEABWQAAAADgUeceQAACU3RhcnRBcnJvd0hlYWQAEQAAAG1zb0Fycm93aGVhZE5vbmUAAkVuZEFycm93SGVhZAARAAAAbXNvQXJyb3doZWFkTm9uZQAFTWFuYWdlZElkABAAAAAErvuPqHaYjUOgtAawih5UK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HgAAAAUQAAAAHQAAAOcPAAAAAAAAAAAAA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xApBQAFZAAAAAACePiFAAANFbmQAGwAAAAFYAAAAAODECkFAAVkAAAAAQI8QXUAAAlN0YXJ0QXJyb3dIZWFkABEAAABtc29BcnJvd2hlYWROb25lAAJFbmRBcnJvd0hlYWQAFQAAAG1zb0Fycm93aGVhZFRyaWFuZ2xlAAVNYW5hZ2VkSWQAEAAAAARzgD1rn4C9QLDwhHDz2wf5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C76FpAAVdpZHRoAAAAAAAAAAAAAVRvcAAAAAAAnj4hQAFMZWZ0AAAAAODEC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B3TWVAAURlZmF1bHRNaWRkbGVMaW5lU3RhcnRQb2ludFkAhGA19p0+IUABRGVmYXVsdE1pZGRsZUxpbmVFbmRQb2ludFgAAAAA4MQKQUABRGVmYXVsdE1pZGRsZUxpbmVFbmRQb2ludFkAhGA19p0+IUAFTWVyZ2VkV2l0aAAQAAAABAAAAAAAAAAAAAAAAAAAAAAISXNTdGFydExpbmVWaXNpYmxlAAEISXNFbmRMaW5lVmlzaWJsZQABA0Zyb20AMwAAABBTZXJpZXNJbmRleAD/////EFBvaW50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Tkwca620HsRqT35G9Lvg6nCEhhc0NoYW5nZXMAAQhVc2VOYW1lSW5zdGVhZE9mVGFnQXNJZAABCFNoYXBlUHJldmlvdXNseUNyZWF0ZWQAAA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B8AAAAE//////////8IAKgH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Eg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7QLtAgAABV9pZAAQAAAABCZoQVznEB5GvDlHyiPMH80DRGF0YQB2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NgAAAADMQDQAAAAEFNlcmllc0luZGV4AAEAAAADQWRkaXRpb25hbFN0eWxlcwCoAAAAAkZpbGxQYXR0ZXJuAAgAAABEZWZhdWx0AANGaWxsQ29sb3JPclRoZW1lQ29sb3IAcwAAABBUaGVtZUNvbG9yAAAAAAABVGludEFuZFNoYWRlAAAAAAAAAAAAEFRpbnRJbmRleAD/////EFNjaGVtZUNvbG9yAAAAAAADQ29sb3IAIQAAABBBAP8AAAAQUgAAAAAAEEcAAAAAABBCAAAAAAAAAAAAAAACTmFtZQAoAAAAUG9pbnRBbmRTZXJpZXNBZGRpdGlvblN0eWxlc0RlZmluaXRpb25zABBWZXJzaW9uAAEAAAAJTGFzdFdyaXRlADr2v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hAAAA5w8AAAAAAAAAAAAAkBUAAAVfaWQAEAAAAATaEgxTN440R7KdQ2kucVnsA0RhdGEAKBUAAARDYXRlZ29yeUF4aXNMYWJlbERhdGEA2hQAAAMwAPoGAAADVGV4dEJveERhdGEAqw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AAAAElHVDY1UjAzNUQyAAJUZXh0SG9yaXpvbnRhbEFsaWdubWVudAAOAAAAbXNvQW5jaG9yTm9uZQACUGFyYWdyYXBoQWxpZ25tZW50AA8AAABtc29BbGlnbkNlbnRlcg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ADVGV4dE1hcmdpbgA/AAAAAUxlZnQAAAAAAAAAAAABVG9wAAAAAAAAAAAAAVJpZ2h0AAAAAAAAAAAAAUJvdHRvbQAAAAAAAAAAAAACRGlzcGxheVRleHQADAAAAElHVDY1UjAzNUQyAAFIZWlnaHQAAAAAoP++H0ABV2lkdGgAAAAAgLFkQ0ABVG9wAAAAAGDxOmJAAUxlZnQAAAAAwOOUL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QDqBgAAA1RleHRCb3hEYXRhAJsGAAAFTWFuYWdlZElkABAAAAAEINV26T6uH0KRZcXhlB08w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QAAABTaUM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EAAAAU2lDAAFIZWlnaHQAAAAAoP++H0ABV2lkdGgAAAAAgD2KI0ABVG9wAAAAAGDxOmJAAUxlZnQAAAAAIOtdW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gDoBgAAA1RleHRCb3hEYXRhAJkGAAAFTWFuYWdlZElkABAAAAAE5mikLC6dVUenUKqgg5cktg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IQAAAAUgAAAA/////6kFPgoAAAAAAAAAAGlibGUAAAhWaXNpYmxlAAECRmlsbFBhdHRlcm4AEAAAAG1zb1BhdHRlcm5NaXhlZAACVGV4dAADAAAAU2k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DAAAAU2kAAUhlaWdodAAAAACg/74fQAFXaWR0aAAAAACAJb8VQAFUb3AAAAAAYPE6YkABTGVmdAAAAAAArvlk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AIV2FudHNUb0JlVmlzaWJsZQABAkxhYmVsVGV4dEFsaWdubWVudAAHAAAAQ2VudGVyAAACTmFtZQAZAAAAQ2F0ZWdvcnlBeGlzRGF0YVByb3BlcnR5ABBWZXJzaW9uAAEAAAAJTGFzdFdyaXRlAEMv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IAAAAFFgAAAFQAAADnDwAAAAAAAAAAAAABCFZpc2libGUAAAJGaWxsUGF0dGVybgAQAAAAbXNvUGF0dGVybk1peGVkAAJUZXh0AAUAAAAtODk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4OSUAAUhlaWdodAAAAAAgbsgtQAFXaWR0aAAAAACgaJ07QAFUb3AAAAAAQDfT8j8BTGVmdAAAAACg3qFe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ODECkFAAVkAAAAAAJ4+IUAAA0VuZAAbAAAAAVgAAAAAYHdNZUABWQAAAAAAnj4hQAACU3RhcnRBcnJvd0hlYWQAEQAAAG1zb0Fycm93aGVhZE5vbmUAAkVuZEFycm93SGVhZAARAAAAbXNvQXJyb3doZWFkTm9uZQAFTWFuYWdlZElkABAAAAAEQzMmFeEuR0eUMihiIZ+jB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gxgphQAFUb3AAAAAAAJ4+IUABTGVmdAAAAADgxAp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AD4nYkABWQAAAADgUeceQAADRW5kABsAAAABWAAAAAAgIshkQAFZAAAAAOBR5x5AAAJTdGFydEFycm93SGVhZAARAAAAbXNvQXJyb3doZWFkTm9uZQACRW5kQXJyb3dIZWFkABEAAABtc29BcnJvd2hlYWROb25lAAVNYW5hZ2VkSWQAEAAAAASu+4+odpiNQ6C0BrCKHlQ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jAAAABf////8kAAAA5w8AAAAAAAAAAAAAm0cAAAVfaWQAEAAAAARPKhJY3QzDSb8lQRhXTQtLA0RhdGEAQUcAAANEYXRhTGFiZWxzUGVyQXhpcwAKRwAAA1ByaW1hcnkAy0QAAAREYXRhTGFiZWxzAKpCAAADMAAzFgAAEFBvaW50SW5kZXgAAQAAAAJBbGlnbm1lbnQABwAAAENlbnRlcgAQU2VyaWVzSW5kZXgAAQAAAAhSZXF1aXJlRm9udENvbG9yTWlncmF0aW9uAAAITWFudWFsRGF0YUxhYmVsQmFja2dyb3VuZFZpc2libGUAAAhIYXNXaXNoQ29sb3IAAANUZXh0Qm94AL8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YAAAAxLjk5NQ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gAAADEuOTk1AAFIZWlnaHQAAAAAoCKeKkABV2lkdGgAAAAAIInzO0ABVG9wAAAAAOBW2V9AAUxlZnQAAAAAQMUbN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JAAAAAUjAAAAJQAAAOcPAAAAAAAAAAAAAA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oxApBQAFZAAAAAGsKpWBAAAhIYXNMZWFkZXJMaW5lAAAISXNDZW50ZXJBdXRvbWF0aWNBZGp1c3RlZAAACElzVXNlclBvc2l0aW9uAAAIQWRkUHJlZml4U3BhY2UAAAhBZGRQb3N0Zml4U3BhY2UAAAJTZXBhcmF0b3IAAgAAAAoAAlRleHQABgAAADEuOTk1AAhSZXF1aXJlUmVsYXRpdmVQb3NpdGlvblVwZ3JhZGUAAAhJc0dlb21ldHJ5T3V0T2ZCb3VuZHMAAAhJc0xlYWRlckxpbmVJbkF1dG9Nb2RlAAEIRGVsZXRlZAAAAAMxADMWAAAQUG9pbnRJbmRleAACAAAAAkFsaWdubWVudAAHAAAAQ2VudGVyABBTZXJpZXNJbmRleAABAAAACFJlcXVpcmVGb250Q29sb3JNaWdyYXRpb24AAAhNYW51YWxEYXRhTGFiZWxCYWNrZ3JvdW5kVmlzaWJsZQAACEhhc1dpc2hDb2xvcgAAA1RleHRCb3gAvwYAAAVNYW5hZ2VkSWQAEAAAAAShQiLUc8CzSayz2nZn3Iz6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gAAADIuMjQ0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yNDQAAUhlaWdodAAAAACgIp4qQAFXaWR0aAAAAAAgifM7QAFUb3AAAAAA4BOrX0ABTGVmdAAAAACAtxF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yUAAAAFJAAAACYAAADnDwAAAAAAAAAAAAB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+Rw9SKtTuEuzcZX/35CGX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KQokFlAAVkAAAAA6+iNYEAACEhhc0xlYWRlckxpbmUAAAhJc0NlbnRlckF1dG9tYXRpY0FkanVzdGVkAAAISXNVc2VyUG9zaXRpb24AAAhBZGRQcmVmaXhTcGFjZQAACEFkZFBvc3RmaXhTcGFjZQAAAlNlcGFyYXRvcgACAAAACgACVGV4dAAGAAAAMi4yNDQACFJlcXVpcmVSZWxhdGl2ZVBvc2l0aW9uVXBncmFkZQAACElzR2VvbWV0cnlPdXRPZkJvdW5kcwAACElzTGVhZGVyTGluZUluQXV0b01vZGUAAQhEZWxldGVkAAAAAzIANhYAABBQb2ludEluZGV4AAMAAAACQWxpZ25tZW50AAcAAABDZW50ZXIAEFNlcmllc0luZGV4AAEAAAAIUmVxdWlyZUZvbnRDb2xvck1pZ3JhdGlvbgAACE1hbnVhbERhdGFMYWJlbEJhY2tncm91bmRWaXNpYmxlAAAISGFzV2lzaENvbG9yAAADVGV4dEJveADB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HAAAAMTcuNzAxAAJUZXh0SG9yaXpvbnRhbEFsaWdubWVudAAQAAAAbXNvQW5jaG9yQ2VudGVyAAJQYXJhZ3JhcGhBbGlnbm1lbnQADwAAAG1zb0FsaWduQ2VudGVyAAJUZXh0VmVydGljYWxBbGlnbm1lbnQAEAAAAG0mAAAABSUAAAAnAAAA5w8AAAAAAAAAAAAA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wAAADE3LjcwMQABSGVpZ2h0AAAAAKAinipAAVdpZHRoAAAAAMBywUBAAVRvcAAAAACAPHNUQAFMZWZ0AAAAACBJNWN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JwAAAAUmAAAA//////8H6AcAAAAAAAA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HdNZUABWQAAAAB2+uNVQAAISGFzTGVhZGVyTGluZQAACElzQ2VudGVyQXV0b21hdGljQWRqdXN0ZWQAAAhJc1VzZXJQb3NpdGlvbgAACEFkZFByZWZpeFNwYWNlAAAIQWRkUG9zdGZpeFNwYWNlAAACU2VwYXJhdG9yAAIAAAAKAAJUZXh0AAcAAAAxNy43MDE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GAAAACUxhc3RXcml0ZQBjL8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gAAAAFKQAAAAkAAADnDwAAAAAAAAAAAAB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Ai6XP65PO5Bg28D3rqvWxg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Ex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MTElAAFIZWlnaHQAAAAAIG7ILUABV2lkdGgAAAAAYJnGOkABVG9wAAAAAIA30/I/AUxlZnQAAAAAoORjS0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DgxApBQAFZAAAAAACePiFAAANFbmQAGwAAAAFYAAAAAMAokFlAAVkAAAAAAJ4+IUAAAlN0YXJ0QXJyb3dIZWFkABEAAABtc29BcnJvd2hlYWROb25lAAJFbmRBcnJvd0hlYWQAEQAAAG1zb0Fycm93aGVhZE5vbmUABU1hbmFnZWRJZAAQAAAABDbdOyL9NfRNtjpYtfX6J2k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QMYKUUABVG9wAAAAAACePiFAAUxlZnQAAAAA4MQK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UpAAAABQsAAAAoAAAA5w8AAAAAAAAA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gNYxaQAFXaWR0aAAAAAAAAAAAAAFUb3AAAAAAAJ4+IUABTGVmdAAAAACgKJBZ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xApBQAFZAAAAAACePiFAAANFbmQAGwAAAAFYAAAAAODECkFAAVkAAAAAQI8QXUAAAlN0YXJ0QXJyb3dIZWFkABEAAABtc29BcnJvd2hlYWROb25lAAJFbmRBcnJvd0hlYWQAFQAAAG1zb0Fycm93aGVhZFRyaWFuZ2xlAAVNYW5hZ2VkSWQAEAAAAAT18Wpja5HfSrZUFWABIH6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C76FpAAVdpZHRoAAAAAAAAAAAAAVRvcAAAAAAAnj4hQAFMZWZ0AAAAAODEC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KAokFlAAURlZmF1bHRNaWRkbGVMaW5lU3RhcnRQb2ludFkAL9pieIKXWEABRGVmYXVsdE1pZGRsZUxpbmVFbmRQb2ludFgAAAAA4MQKQUABRGVmYXVsdE1pZGRsZUxpbmVFbmRQb2ludFkAL9pieIKXWEAFTWVyZ2VkV2l0aAAQAAAABPsljBmdwHdBiMJeV+oDJuEISXNTdGFydExpbmVWaXNpYmxlAAEISXNFbmRMaW5lVmlzaWJsZQABA0Zyb20AMwAAABBTZXJpZXNJbmRleAD/////EFBvaW50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KgAAAAX//////////4oDXQwAAAAAAAAAAIoDAAAFX2lkABAAAAAEpPIOEp7yekeLahIhmr/0qgNEYXRhABwDAAAEUG9pbnRDb2xvcnNTdHlsZQAVAgAAAzAABQEAAANQb2ludEFkZHJlc3MAMwAAABBTZXJpZXNJbmRleAABAAAAEFBvaW50SW5kZXgAAgAAAAhJc1BvaW50U3VtAAAAA1ByaW1hcnlDb2xvclN0eWxlAKwAAAACQ29sb3JQcm9wZXJ0eVRhcmdldAAIAAAAUHJpbWFyeQADQ29sb3JPclRoZW1lQ29sb3IAcwAAABBUaGVtZUNvbG9yAAAAAAABVGludEFuZFNoYWRlAAAAAAAAAAAAEFRpbnRJbmRleAD/////EFNjaGVtZUNvbG9yAAAAAAADQ29sb3IAIQAAABBBAP8AAAAQUgD5AAAAEEcAdAAAABBCABQAAAAAAAAAAzEABQEAAANQb2ludEFkZHJlc3MAMwAAABBTZXJpZXNJbmRleAABAAAAEFBvaW50SW5kZXgAAwAAAAhJc1BvaW50U3VtAAAAA1ByaW1hcnlDb2xvclN0eWxlAKwAAAACQ29sb3JQcm9wZXJ0eVRhcmdldAAIAAAAUHJpbWFyeQADQ29sb3JPclRoZW1lQ29sb3IAcwAAABBUaGVtZUNvbG9yAAAAAAABVGludEFuZFNoYWRlAAAAAAAAAAAAEFRpbnRJbmRleAD/////EFNjaGVtZUNvbG9yAAAAAAADQ29sb3IAIQAAABBBAP8AAAAQUgCNAAAAEEcAhwAAABBCAIYAAAA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CcAAAAEEcAIQAAABBCAG4AAAAAAAAAAAACTmFtZQAfAAAAUG9pbnRBbmRTZXJpZXNTdHlsZURlZmluaXRpb25zABBWZXJzaW9uAAAAAAAJTGFzdFdyaXRlAA1nwc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Wh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m0cAAAVfaWQAEAAAAATsrFtvuB8sRY03IKwsixRpA0RhdGEAQUcAAANEYXRhTGFiZWxzUGVyQXhpcwAKRwAAA1ByaW1hcnkAy0QAAAREYXRhTGFiZWxzAKpCAAADMAAzFgAAEFBvaW50SW5kZXgAAQAAAAJBbGlnbm1lbnQABwAAAENlbnRlcgAQU2VyaWVzSW5kZXgAAQAAAAhSZXF1aXJlRm9udENvbG9yTWlncmF0aW9uAAAITWFudWFsRGF0YUxhYmVsQmFja2dyb3VuZFZpc2libGUAAAhIYXNXaXNoQ29sb3IAAANUZXh0Qm94AL8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YAAAAxLjk5NQ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gAAADEuOTk1AAFIZWlnaHQAAAAAoCKeKkABV2lkdGgAAAAAIInzO0ABVG9wAAAAAOBW2V9AAUxlZnQAAAAAQMUbN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MAAAAAUvAAAAMQAAAOcPAAAAAAAAAAAAAA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oxApBQAFZAAAAAGsKpWBAAAhIYXNMZWFkZXJMaW5lAAAISXNDZW50ZXJBdXRvbWF0aWNBZGp1c3RlZAAACElzVXNlclBvc2l0aW9uAAAIQWRkUHJlZml4U3BhY2UAAAhBZGRQb3N0Zml4U3BhY2UAAAJTZXBhcmF0b3IAAgAAAAoAAlRleHQABgAAADEuOTk1AAhSZXF1aXJlUmVsYXRpdmVQb3NpdGlvblVwZ3JhZGUAAAhJc0dlb21ldHJ5T3V0T2ZCb3VuZHMAAAhJc0xlYWRlckxpbmVJbkF1dG9Nb2RlAAEIRGVsZXRlZAAAAAMxADMWAAAQUG9pbnRJbmRleAACAAAAAkFsaWdubWVudAAHAAAAQ2VudGVyABBTZXJpZXNJbmRleAABAAAACFJlcXVpcmVGb250Q29sb3JNaWdyYXRpb24AAAhNYW51YWxEYXRhTGFiZWxCYWNrZ3JvdW5kVmlzaWJsZQAACEhhc1dpc2hDb2xvcgAAA1RleHRCb3gAvwYAAAVNYW5hZ2VkSWQAEAAAAAShQiLUc8CzSayz2nZn3Iz6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gAAADIuMjQ0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Mi4yNDQAAUhlaWdodAAAAACgIp4qQAFXaWR0aAAAAAAgifM7QAFUb3AAAAAA4BOrX0ABTGVmdAAAAACAtxF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zEAAAAFMAAAADIAAADnDwAAAAAAAAAAAAB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+Rw9SKtTuEuzcZX/35CGX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KQokFlAAVkAAAAA6+iNYEAACEhhc0xlYWRlckxpbmUAAAhJc0NlbnRlckF1dG9tYXRpY0FkanVzdGVkAAAISXNVc2VyUG9zaXRpb24AAAhBZGRQcmVmaXhTcGFjZQAACEFkZFBvc3RmaXhTcGFjZQAAAlNlcGFyYXRvcgACAAAACgACVGV4dAAGAAAAMi4yNDQACFJlcXVpcmVSZWxhdGl2ZVBvc2l0aW9uVXBncmFkZQAACElzR2VvbWV0cnlPdXRPZkJvdW5kcwAACElzTGVhZGVyTGluZUluQXV0b01vZGUAAQhEZWxldGVkAAAAAzIANhYAABBQb2ludEluZGV4AAMAAAACQWxpZ25tZW50AAcAAABDZW50ZXIAEFNlcmllc0luZGV4AAEAAAAIUmVxdWlyZUZvbnRDb2xvck1pZ3JhdGlvbgAACE1hbnVhbERhdGFMYWJlbEJhY2tncm91bmRWaXNpYmxlAAAISGFzV2lzaENvbG9yAAADVGV4dEJveADB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HAAAAMTcuNzAxAAJUZXh0SG9yaXpvbnRhbEFsaWdubWVudAAQAAAAbXNvQW5jaG9yQ2VudGVyAAJQYXJhZ3JhcGhBbGlnbm1lbnQADwAAAG1zb0FsaWduQ2VudGVyAAJUZXh0VmVydGljYWxBbGlnbm1lbnQAEAAAAG0yAAAABTEAAAAzAAAA5w8AAAAAAAAAAAAA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wAAADE3LjcwMQABSGVpZ2h0AAAAAKAinipAAVdpZHRoAAAAAMBywUBAAVRvcAAAAACAPHNUQAFMZWZ0AAAAACBJNWN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MwAAAAUyAAAA//////8H6AcAAAAAAAA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HdNZUABWQAAAAB2+uNVQAAISGFzTGVhZGVyTGluZQAACElzQ2VudGVyQXV0b21hdGljQWRqdXN0ZWQAAAhJc1VzZXJQb3NpdGlvbgAACEFkZFByZWZpeFNwYWNlAAAIQWRkUG9zdGZpeFNwYWNlAAACU2VwYXJhdG9yAAIAAAAKAAJUZXh0AAcAAAAxNy43MDE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HAAAACUxhc3RXcml0ZQBzL8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QAAAAFNQAAAA0AAADnDwAAAAAAAAAAAAABCFZpc2libGUAAAJGaWxsUGF0dGVybgAQAAAAbXNvUGF0dGVybk1peGVkAAJUZXh0AAUAAAAtODk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4OSUAAUhlaWdodAAAAAAgbsgtQAFXaWR0aAAAAACgaJ07QAFUb3AAAAAAQDfT8j8BTGVmdAAAAACg3qFe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ODECkFAAVkAAAAAAJ4+IUAAA0VuZAAbAAAAAVgAAAAAYHdNZUABWQAAAAAAnj4hQAACU3RhcnRBcnJvd0hlYWQAEQAAAG1zb0Fycm93aGVhZE5vbmUAAkVuZEFycm93SGVhZAARAAAAbXNvQXJyb3doZWFkTm9uZQAFTWFuYWdlZElkABAAAAAEQzMmFeEuR0eUMihiIZ+jB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gxgphQAFUb3AAAAAAAJ4+IUABTGVmdAAAAADgxAp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AD4nYkABWQAAAADgUeceQAADRW5kABsAAAABWAAAAAAgIshkQAFZAAAAAOBR5x5AAAJTdGFydEFycm93SGVhZAARAAAAbXNvQXJyb3doZWFkTm9uZQACRW5kQXJyb3dIZWFkABEAAABtc29BcnJvd2hlYWROb25lAAVNYW5hZ2VkSWQAEAAAAASu+4+odpiNQ6C0BrCKHlQ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1AAAABTYAAAA0AAAA5w8AAAAAAAAAAAAA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ODECkFAAVkAAAAAAJ4+IUAAA0VuZAAbAAAAAVgAAAAA4MQKQUABWQAAAABAjxBdQAACU3RhcnRBcnJvd0hlYWQAEQAAAG1zb0Fycm93aGVhZE5vbmUAAkVuZEFycm93SGVhZAAVAAAAbXNvQXJyb3doZWFkVHJpYW5nbGUABU1hbmFnZWRJZAAQAAAABHOAPWufgL1AsPCEcPPbB/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LvoWkABV2lkdGgAAAAAAAAAAAABVG9wAAAAAACePiFAAUxlZnQAAAAA4MQK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YHdNZUABRGVmYXVsdE1pZGRsZUxpbmVTdGFydFBvaW50WQCEYDX2nT4hQAFEZWZhdWx0TWlkZGxlTGluZUVuZFBvaW50WAAAAADgxApBQAFEZWZhdWx0TWlkZGxlTGluZUVuZFBvaW50WQCEYDX2nT4hQAVNZXJnZWRXaXRoABAAAAAEAAAAAAAAAAAAAAAAAAAAAAhJc1N0YXJ0TGluZVZpc2libGUAAQhJc0VuZExpbmVWaXNpYmxlAAEDRnJvbQAzAAAAEFNlcmllc0luZGV4AP////8QUG9pbnRJbmRleAAD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OTBxrrbQexGpPfkb0u+Dqc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NgAAAAUVAAAANQAAAOcPAAAAAAAAAAAAAGdodAAAAAAAAAAAAAFCb3R0b20AAAAAAAAAAAAAAkRpc3BsYXlUZXh0AAEAAAAAAUhlaWdodAAAAAAAAAAAAAFXaWR0aAAAAABAxgpRQAFUb3AAAAAAAJ4+IUABTGVmdAAAAADgxAp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AGSbU0ABWQAAAADAWUNTQAADRW5kABsAAAABWAAAAABAKfBYQAFZAAAAAMBZQ1NAAAJTdGFydEFycm93SGVhZAARAAAAbXNvQXJyb3doZWFkTm9uZQACRW5kQXJyb3dIZWFkABEAAABtc29BcnJvd2hlYWROb25lAAVNYW5hZ2VkSWQAEAAAAAQC2PCg3SQhQ4Cv8BOCahx/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VUzVAAVRvcAAAAADAWUNTQAFMZWZ0AAAAAABkm1N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+yWMGZ3Ad0GIwl5X6gMm4QJfdHlwZQBZAAAAZW1wb3dlci5DaGFydHMuRGF0YS5EYXRhQ2hhcnRzLk92ZXJsYXlzLkRhdGEuR3Jvd3RoQXJyb3dPdmVybGF5RGF0YSwgZW1wb3dlci5DaGFydHMuRGF0YQADU3RhcnRMaW5lABIHAAADU3RhcnQAGwAAAAFYAAAAAGB3TWVAAVkAAAAAAJ4+IUAAA0VuZAAbAAAAAVgAAAAAYHdNZUABWQAAAACAahE5QAACU3RhcnRBcnJvd0hlYWQAEQAAAG1zb0Fycm93aGVhZE5vbmUAAkVuZEFycm93SGVhZAARAAAAbXNvQXJyb3doZWFkTm9uZQAFTWFuYWdlZElkABAAAAAE18+tPUoPP0ugLyXwxQMol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AJ4+IUABTGVmdAAAAABgd01lQAhGbGlwSG9yaXpvbnRhbGx5AAAIRmxpcEhvcml6b250YWxseUFwcGxpZWQAAAhGbGlwVmVydGljYWxseQAACEZsaXBWZXJ0aWNhbGx5QXBwbGllZAAAAVJvdGF0aW9uAAAAAAAAAAAAAVpPcmRlcgAAAAAAAAAAwANCb3JkZXJDb2xvcgBVAAAAEEEA/wAAABBSAB0AAAAQRwAdAAAAED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FY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AhKAAAFX2lkABAAAAAEWGDbfl0NHUmVlhsJ3XSptQNEYXRhAK5JAAADRGF0YUxhYmVsc1BlckF4aXMAd0kAAANQcmltYXJ5AGlJAAAERGF0YUxhYmVscwAlSQAAAzAAXBgAABBQb2ludEluZGV4AAE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/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S45OTU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YAAAAxLjk5NQABSGVpZ2h0AAAAAKAinipAAVdpZHRoAAAAACCJ8ztAAVRvcAAAAADgVtlfQAFMZWZ0AAAAAEDFGz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joAAAAFOQAAADsAAADnDwAAAAAAAAAAAAB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6MQKQUABWQAAAABrCqVgQAAISGFzTGVhZGVyTGluZQAACElzQ2VudGVyQXV0b21hdGljQWRqdXN0ZWQAAAhJc1VzZXJQb3NpdGlvbgAAAlNlcGFyYXRvcgACAAAACgACVGV4dAAGAAAAMS45OTUACFJlcXVpcmVSZWxhdGl2ZVBvc2l0aW9uVXBncmFkZQAACElzR2VvbWV0cnlPdXRPZkJvdW5kcwAACElzTGVhZGVyTGluZUluQXV0b01vZGUAAQhEZWxldGVkAAAAAzEAXBg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/BgAABU1hbmFnZWRJZAAQAAAABKFCItRzwLNJrLPadmfcjPoISGFzQ2hhbmdlcwAACFVzZU5hbWVJbnN0ZWFkT2ZUYWdBc0lkAAEIU2hhcGVQcmV2aW91c2x5Q3JlYXRlZAABA0ZpbGxDb2xvcgBVAAAAEEEA/wAAABBSAPkAAAAQRwB0AAAAEEIAFAAAAAFTY0EAAAAAAAAA8D8BU2NSAAAAAMBVUO4/AVNjRwAAAACg2FrGPwFTY0IAAAAAQDinfD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Mi4yNDQ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YAAAA7AAAABToAAAA8AAAA5w8AAAAAAAAAAAAAMi4yNDQAAUhlaWdodAAAAACgIp4qQAFXaWR0aAAAAAAgifM7QAFUb3AAAAAA4BOrX0ABTGVmdAAAAACAtxF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5HD1Iq1O4S7Nxlf/fkIZc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PAAAAAU7AAAAPQAAAOcPAAAAAAAAAAAAAAAITGluZVJ1bGVBZnRlcgAACExpbmVSdWxlQmVmb3JlAAAITGluZVJ1bGVXaXRoaW4AAAFSaWdodEluZGVudAAAAAAAAAAAAAFTcGFjZUFmdGVyAAAAAAAAAAAAAVNwYWNlQmVmb3JlAAAAAAAAAAAAAVNwYWNlV2l0aGluAAAAAAAAAAAAAANDZW50ZXIAGwAAAAFYAAAAAKQokFlAAVkAAAAA6+iNYEAACEhhc0xlYWRlckxpbmUAAAhJc0NlbnRlckF1dG9tYXRpY0FkanVzdGVkAAAISXNVc2VyUG9zaXRpb24AAAJTZXBhcmF0b3IAAgAAAAoAAlRleHQABgAAADIuMjQ0AAhSZXF1aXJlUmVsYXRpdmVQb3NpdGlvblVwZ3JhZGUAAAhJc0dlb21ldHJ5T3V0T2ZCb3VuZHMAAAhJc0xlYWRlckxpbmVJbkF1dG9Nb2RlAAEIRGVsZXRlZAAAAAMyAF8YAAAQUG9pbnRJbmRleAAD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KRIlR4WhwJFkzDDe6F0kWcAA0NhdGVnb3J5QXhpc051bWJlckZvcm1hdAAfAAAABV9pZAAQAAAABAAAAAAAAAAAAAAAAAAAAAAAA1RleHRCb3gAwQ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wAAADE3LjcwMQ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wAAADE3LjcwMQABSGVpZ2h0AAAAAKAinipAAVdpZHRoAAAAAMBywUBAAVRvcAAAAACAPHNUQAFMZWZ0AAAAACBJNWN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T0AAAAFPAAAAP////9sCnsFAAAAAAAAAAB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HdNZUABWQAAAAB2+uNVQAAISGFzTGVhZGVyTGluZQAACElzQ2VudGVyQXV0b21hdGljQWRqdXN0ZWQAAAhJc1VzZXJQb3NpdGlvbgAAAlNlcGFyYXRvcgACAAAACgACVGV4dAAHAAAAMTcuNzAxAAhSZXF1aXJlUmVsYXRpdmVQb3NpdGlvblVwZ3JhZGUAAAhJc0dlb21ldHJ5T3V0T2ZCb3VuZHMAAAhJc0xlYWRlckxpbmVJbkF1dG9Nb2RlAAEIRGVsZXRlZAAAAAAITGFiZWxzVmlzaWJsZQABCEF1dG9tYXRpY0xhYmVsQmFja2dyb3VuZHNFbmFibGVkAAEAAAhEaXNhYmxlQXV0b21hdGljRGVhY3RpdmF0aW9uAAAAAk5hbWUACwAAAERhdGFMYWJlbHMAEFZlcnNpb24ACQAAAAlMYXN0V3JpdGUAcy/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+AAAABT8AAAD/////qAE/DgAAAAAAAAA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AAk5hbWUACQAAAE92ZXJsYXlzABBWZXJzaW9uAAgAAAAJTGFzdFdyaXRlAHMv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wAAAAVAAAAAPgAAAOcPAAAAAAAAAAAAAGFyZ2luAD8AAAABTGVmdAAAAAAAAAAAAAFUb3AAAAAAAAAAAAABUmlnaHQAAAAAAAAAAAABQm90dG9tAAAAAAAAAAAAAAJEaXNwbGF5VGV4dAAFAAAALTg5JQABSGVpZ2h0AAAAACBuyC1AAVdpZHRoAAAAAKBonTtAAVRvcAAAAABAN9PyPwFMZWZ0AAAAAKDeoV5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4MQKQUABWQAAAAAAnj4hQAADRW5kABsAAAABWAAAAABgd01lQAFZAAAAAACePiFAAAJTdGFydEFycm93SGVhZAARAAAAbXNvQXJyb3doZWFkTm9uZQACRW5kQXJyb3dIZWFkABEAAABtc29BcnJvd2hlYWROb25lAAVNYW5hZ2VkSWQAEAAAAARDMyYV4S5HR5QyKGIhn6MH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CDGCmFAAVRvcAAAAAAAnj4hQAFMZWZ0AAAAAODEC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AAPidiQAFZAAAAAOBR5x5AAANFbmQAGwAAAAFYAAAAACAiyGRAAVkAAAAA4FHnHkAAAlN0YXJ0QXJyb3dIZWFkABEAAABtc29BcnJvd2hlYWROb25lAAJFbmRBcnJvd0hlYWQAEQAAAG1zb0Fycm93aGVhZE5vbmUABU1hbmFnZWRJZAAQAAAABK77j6h2mI1DoLQGsIoeVC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CEHNUABVG9wAAAAAOBR5x5AAUxlZnQAAAAAAD4nY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EAAAAAFCQAAAD8AAADnDwAAAAAAAAAAAAAFTWFuYWdlZElkABAAAAAEc4A9a5+AvUCw8IRw89sH+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u+haQAFXaWR0aAAAAAAAAAAAAAFUb3AAAAAAAJ4+IUABTGVmdAAAAADgxAp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Bgd01lQAFEZWZhdWx0TWlkZGxlTGluZVN0YXJ0UG9pbnRZAIRgNfadPiFAAURlZmF1bHRNaWRkbGVMaW5lRW5kUG9pbnRYAAAAAODECkFAAURlZmF1bHRNaWRkbGVMaW5lRW5kUG9pbnRZAIRgNfadPiFABU1lcmdlZFdpdGgAEAAAAAQAAAAAAAAAAAAAAAAAAAAACElzU3RhcnRMaW5lVmlzaWJsZQABCElzRW5kTGluZVZpc2libGUAAQNGcm9tADMAAAAQU2VyaWVzSW5kZXgA/////xBQb2ludEluZGV4AAM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5MHGuttB7Eak9+RvS74Opw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ODk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IBit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UAAAAP////8LAOEI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7QLtAgAABV9pZAAQAAAABBpp6/LEMYtOr17Se2ERkCoDRGF0YQB2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NgAAAADMQDQAAAAEFNlcmllc0luZGV4AAEAAAADQWRkaXRpb25hbFN0eWxlcwCoAAAAAkZpbGxQYXR0ZXJuAAgAAABEZWZhdWx0AANGaWxsQ29sb3JPclRoZW1lQ29sb3IAcwAAABBUaGVtZUNvbG9yAAAAAAABVGludEFuZFNoYWRlAAAAAAAAAAAAEFRpbnRJbmRleAD/////EFNjaGVtZUNvbG9yAAAAAAADQ29sb3IAIQAAABBBAP8AAAAQUgAAAAAAEEcAAAAAABBCAAAAAAAAAAAAAAACTmFtZQAoAAAAUG9pbnRBbmRTZXJpZXNBZGRpdGlvblN0eWxlc0RlZmluaXRpb25zABBWZXJzaW9uAAAAAAAJTGFzdFdyaXRlACr2v8eVAQAAAAgA/////5EAkQAAAAVfaWQAEAAAAASsICjzFjMCQ5npNmjBLgUrA0RhdGEAOAAAAARPblRvcFNlcmllc0luZGl6ZXMABQAAAAAESGlkZGVuU2VyaWVzSW5kaXplcwAFAAAAAAACTmFtZQAKAAAAV2F0ZXJmYWxsABBWZXJzaW9uAAEAAAAJTGFzdFdyaXRlAC5vNFuNAQAAAAkATgAAAAAACgD/////cwBzAAAABV9pZAAQAAAABGAAG/ozHkpEk0/DzqBQxUwDRGF0YQAXAAAABFNlcmllTGFiZWxzAAUAAAAAAAJOYW1lAA0AAABTZXJpZXNMYWJlbHMAEFZlcnNpb24ABQAAAAlMYXN0V3JpdGUAJm80W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9ikAAAVfaWQAEAAAAAQkxTnYZvgkRq6ruOdhuOtzA0RhdGEAmykAAAVEYXRhAIsp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Coy+LhrwMAAFMIAAAPAAAAeGwvd29ya2Jvb2sueG1srFZdb6M4FH1faf8Dw/aVYr7SBJWMkpBoI3VHVdqZeYkUOXAJVgGztmnSHc1/32sIadrOQ3dmo8RgjI/PufdcO9cfD2VhPIKQjFeR6VwS04Aq4SmrdpH5+X5hDU1DKlqltOAVROYTSPPj+PffrvdcPGw5fzAQoJKRmStVh7YtkxxKKi95DRWOZFyUVGFX7GxZC6CpzAFUWdguIQO7pKwyO4RQvAeDZxlLIOZJU0KlOhABBVVIX+aslj1ambwHrqTioamthJc1QmxZwdRTC2oaZRIudxUXdFug7IMTGAeB3wH+HIKN26+EQ2+WKlkiuOSZukRouyP9Rr9DbMd5EYLD2xi8D8m3BTwyncMTKzH4SVaDE9bgGcwhv4zmoLVar4QYvJ9EC07cXHN8nbECvnTWNWhdf6KlzlRhGgWVap4yBWlkXmGX7+H5AaoSTT1tWIGjLvGdgWmPT3a+FQa6HzqsmIGEidgCU7LEFUC/icaYFApERRXMeKXQh0ddv+q5FnuWc3S4sYK/GyYACwv9hVqxpUlIt/KWqtxoRBGZs3D9WaL89YIWBcfCU7Sk60ldx1TR9Q1PaLG+h7JeA00CLyWBlwH1gXh0REZJ5rvuiHgucdP1mZXp27r5D2amiY6QjSHqZHT3r8OFakTYG/ZWCQPvl/ENJu2OPmIK0SjpscKXmCPH21SJCJ3NN+K4sT8cTqzpbDqxfG9BrNFsPrP8oRdfkdl8EMyd7yhGDMKE00blR3do6Mj0tJ9fD/1FD5Hpo0l0WYcNS59pfCPHj6Wvr5p+7LsWrPfBLwz28tlHumvInO/v9H53j4lrdR2+sirl+8gcDQjKfOq7ga+7+3bwK0tV3r/RPfoT2C5HCd1rim5XesdD4kGrydXEI/MF4bgjvMCPpZsXhO0zxu2GjMzbq1G1RbSs6kbhxq+5tynAmgn1EmKZOm2K+1kpZKyCVNcLYpz1jkgl45skp0LJDdIuYCO0ks2WK8VLXZro0jZEehkMQc7SFPRJZI5bEh8u4gv32j4D/tEqotrpvK34/jTNDy/898zTFYLnB5Zy0ZRVP/2P1Xzx4dX0cxKoFYknerfASxuikUPckY4NL+CO/QPo6iwyJ064cPVTvVmtIOF41j7hNHQnP3a1bnwBDupGqvaK9c0wnY5PJldk5Ftk7gVo8pFrDX3PtWZ+7M6Dq3k8nwba7voADv+PY6jdZsL+ZNfidObuBU0e8P/ACrIplVifnQOQL5Z3z9ruZ43/BQAA//8DAFBLAwQUAAYACAAAACEAf1Kp/ccAAAAaAQAAFAAAAHhsL3NoYXJlZFN0cmluZ3MueG1sZI/BasMwEETvhfyD2HssN8GmBEk+JCT0mDT9AGFvbIG1crVyaP++SiAU0uO8md1hVPPtR3HFyC6QhteiBIHUhs5Rr+HzvF++geBkqbNjINTwgwyNWbwo5iTyLbGGIaVpIyW3A3rLRZiQsnMJ0duUZewlTxFtxwNi8qNclWUtvXUEog0zJQ0ViJnc14zbhzaKnVH3ig1Pts3V+QdjvCIYoWQySt4S95R5P5zr6lSuq93q2fpw2//omRwD8x+TeZv5BQAA//8DAFBLAwQUAAYACAAAACEAQb/4YNkAAADKAQAAIwAAAHhsL3dvcmtzaGVldHMvX3JlbHMvc2hlZXQxLnhtbC5yZWxzrJHBTsMwDEDvSPxD5DtJuwNCaOkuCGlXGB/gpW4b0TpRbBD7e4J2odMkLpws2/Lzk73dfS2z+aQiMbGH1jZgiEPqI48e3g7Pdw9gRJF7nBOThxMJ7Lrbm+0Lzah1SKaYxVQKi4dJNT86J2GiBcWmTFw7QyoLak3L6DKGdxzJbZrm3pXfDOhWTLPvPZR9vwFzOOW6+W92GoYY6CmFj4VYr6xwiseZKhDLSOrB2nNFzqG1VRbcdY/2Pz1yiaxUXkm1HlpWRhc9d5G39hj5R9KtPtB9AwAA//8DAFBLAwQUAAYACAAAACEA7w9lFHEEAACkDwAAEwAAAHhsL3RoZW1lL3RoZW1lMS54bWzMV1uPozYUfq/U/2DxzoQ7YTSZFYGgVmpVqbOrPnvAXHYMRNiZS1fz33tsEy4h091Os9ImL2A+H3/n4u/YNx+ea4oeSceqttlo5pWhIdKkbVY1xUb79DHR1xpiHDcZpm1DNtoLYdqH259/usHXvCQ1QTC/Ydd4o5Wc769XK5bCMGZX7Z408C1vRQAAAAVEAAAARgAAAOcPAAAAAAAAAAAAALsac3jtilXW4SewW9OVZRjeqsZVo6EG12D2jzyvUoI+CpPa7dH4jsJrw5kYSGl3J0yT2QyJzR5MgWBdcR/RDj1iutEM+dNWtzcrfN0DKF/iEvnrcT0ge7AW9hzHdbxwsCcBlC9xO3/n7bzBngTgNAUvlms7jm9FTo+dgNTjGduxH9vmDD+xby84h674z/ASpOw7C3ySRBC1GV6CFN5d4N1tsI3n9iVI4b0F3jfC2PFn9iWopFXzsMyg69nR0dsBkrf0l7PwwHUS3+qNjyjI/lA5Yom8bfisjrakOfC/SZeRvGoq0nFkyqKq8ee2SwAtZlHMqwbxlz3JcQrlekeKlqBPv4rl8DXBk09qKGUnQ8BjZrGumkubHy3CYqOf0ut67rTabtLPvKL0jr9Q8huTrrKWVlkCgzIhcscNm2pfwmMf4hmu6LCcg7qW/1Xx8q7EewiTimTBetMFQ/uWwd6UC0uhICe2ZbAP9e9tpraxaYp9rGLKMB/HDXcYh9Rwhfb8sX4H81IBCqkhRwJi7n8hMVlsTsI+Q8I/DkIW/o2E9OwiLIIzLNbC/DFVxywOoQBqQ1ZgNyEs1N51lGYilmJKMpEnJZ/H7IrkXDTTbwWTTivAgGbRV8CY6UBwfdM94Z0qtW/I9IzEpNzmJCZlWOKM9NU5bTKXzHUwpnRGT4TiuBtGGv76e+RaiMiJNtBmqhS0QU8bzbNdODOkeL/RcpBJeKz3UDusKTSEaQGHipR3asO/R1n2HeMxZqUKuBQdpQZ1xUmHaFVvNOH+UA20kRoiuZkWCMIPSy4AWfnRyEHS50kmeU5SPk37ZEQ2PwkAhVdacfarnP5+sJjZHiDdd2X2hO7pofsTQ4m5vikCmFWMQ6tR0cyqbiJkY/2dNKZeds8cGMVamO5L3HeUqZgruBTRgY58U07LLgcBnIVg/t43wvtCNNj/3XW/3qqFNxPRHHvmTFVE1zwvpt+vyU9YjU10xkpJtzxgsVHrgqPWQaGe7RJf6brf0BAm1MbFZtQE46UMC83uR+fULnggmETCeyNuQ484G4n3dn6Yd1q1okEcz5VyG8gL4fTO1t5/BvGI4dB8oJyps/Iz7zAc+tQZXMkGbJln3m8NeEKHrtpoXww3dCLLjXRj7e50x3YMfe2Gth66rm3uXNOIt9YrNBZe1qarLqMJriv60l9J5fjiWlpXadeyNudXaVuvWnntXEni8lpqWm9fS1EFovPFs5LADraeHthhojvxdq0HkbfVYy/y4ySO3HWQvGroUYKd0I4cb7fWPTOKdMczBP11oPuOZYWOH653TvjaH2PAcyUmfSwgvJLX7T8AAAD//wMAUEsDBBQABgAIAAAAIQD8aFONGAUAANQVAAANAAAAeGwvc3R5bGVzLnhtbOxYbW+jOBD+ftL9B4vvlJcADRGwapsiVdp70TYr3VeHmMSqwcg4bbKn/e83NhDIbtOk2e6dTmpSpX4ZPx6PZ8aPHX3YFAw9ElFTXsaGc2EbiJQZX9ByGRufZ6k5NlAtcbnAjJckNrakNj4kv/4S1XLLyP2KEIkAoqxjYyVlNbGsOluRAtcXvCIl9ORcFFhCVSytuhIEL2o1qGCWa9uBVWBaGg3CpMhOASmweFhXZsaLCks6p4zKrcYyUJFN7pYlF3jOQNWN4+EMbZxAuGgj4C/sJtI9381V0EzwmufyArAtnuc0I9+rHFqhhbMeCdDPQ3J8y3b31r8RZyJ5liCPVG3hTi8RnokV7LBCI4lyXsoaZXxdytgYAbqy6eSh5E9lqrrAZVqpJKq/oEfMoMUxrCTKOOMCSfAF2ArdUuKCNBL3ZMkJ+nyn5HJcULZt2l3VoP2nFSwo7KZqtJQijTpJNFdSJ092JShmz860B/qGgBq3Bm0pYzvjecpO0JBE4LaSiDKFCmrLs20FViohwprFarkj0kuBt47rnz6g5owulBbLG703YjmPjTS9CtRXwczbDlouyIYsYiPwNPpAYbUTpyh3YK6p/rx2Lj0l2HPOxQIyVeeOyvOapiRiJJewAkGXK/Vf8kqth0sJkZxEC4qXvMRMOVI3oi0AbEYYu1fZ7K98D3uTo3JdpIW8A1NAXlQu2BXBBm2xwWsqCn+I1mAPYH1Q+fWwaJPv8A+NdkC/VinXQEOldqMRriq2VWGrArKtwZi+dsXosixII5BEuKuiFRf0CwxU4a1tbKgzQ9JMNWQwgDRRuskPr2+gISSSn6mhcoYzFAS7dSaE3T5ZwX/LaD95W48YTfs1ePIgXPaCZef2SKX52PhdHfsMDozWddF8TZmk5TOBApiLzSD0bAgSaNhl++ZssFXWoINyLQV9aM8J3bluOrss+oYJ/XWBgCTZyE9cAjtRnAp86UngagaNulKvBC0fZjylTV1RImBbf6jcpgRUEtHLf7fBux+oMBj6wX8XA0fYSHfgdxyiJRf9gW89xyKeD6wDqehN46qjAQ1HgCsOnP+xIVdwG/mGuzYcqJEb8of3GB3mqRPsideSt1cBIF+Kmp1jzuZeMcRqrwbfcuuez7a+eJOq70FG262gIzYv+QTkdDjLIH+b9oUXhqE7urRHl24wcmxb33WsDiWJeu70Y4g9zvlma69jzSFzwG77d5IDce24ozS4fRNbBgNbul44HvvqMw69wD/TlscRT7Pl+a6WXqrvUfMcTz7HHa2LpP+h2yqaA+RPqucafQEbMEq0IDleMznbdcZGX/6NLOi6AEbcSv1JH7nUELHRlz+q26ATQELvp2jpKSkq/kQEylZYyNpAlQLQ9EyL6lL76uEBiRXhZE3hFvi33X5MiHMHfmzbTOGjf7q+r3sT3jJ4ASklkvqK/7TijOh1gO4NNw6Vm/QK7suvgBwS8Yk/7cTHL4nnVNQSbvfrAl6CWnzthofwGa7lDKgqu4FL8G6Ifg2w+jGQcAablERAZT/W8BwD/9FaULDL7fVlOL1NXXNsX49Nb0R8M/Svp6bv3VxPp2lou/bN18Hz2w88vukXQ7hmOt6kZvBEJ1rXaV3hvm+LjUGlcQYdkqD2UPfQDewr34GdHNmO6QV4bI6DkW+mvuNOA+/61k/9ge7+mQ9rtuU4zXOfUt6fSFoQRsvO8zt/H7aCy0P1hUVY3U5Y/XNs8g8AAAD//wMAUEsDBBQABgAIAAAAIQATX2nxIQMAAG0HAAAYAAAAeGwvd29ya3NoZWV0cy9zaGVldDEueG1snFVtb5swEP4+af/B8vcCJoQEFFJ1Tad12qZq2ctnB5zEKmBmm7xs2n/f2SYkbbQpa5QAse+eu+fuOTO53lUl2jCpuKgzTLwAI1bnouD1KsNfv7y9GmOkNK0LWoqaZXjPFL6evn412Qr5qNaMaQQItcrwWusm9X2Vr1lFlScaVsPOUsiKavgrV75qJKOFdapKPwyC2K8or7FDSOUlGGK55DmbibytWK0diGQl1ZC/WvNGHdCq/BK4isrHtrnKRdUAxIKXXO8tKEZVnt6vaiHpogTeOxLRHO0kfEP4DQ5h7PpZpIrnUiix1B4g+y7nc/qJn/g075HO+V8EQyJfsg03DTxChS9LiQx7rPAINnghWNyDmXLJtOVFhn8F3ecK7sRcguPlsPcbTydWJw8SgRjZJ1pBD+ZGbvd102rsTycFBwUY1kiyZYZvSDoLzbr1+8bZVp08I00Xc1ayXDPIgWCkRfOBLfUtK8sM38GC0fNCiEfjeQ82gUnBepgQNNd8w47W6ocNekfS9ySIxsNRbEL7fezT50Meb+0oAKOCLWlb6ltRfueFXmc48UiShGQ8GuLD5mexfcf4aq0h29hLYCNvlRZVvwgVNZJMi/2MqRxmAVL2IpNFLkoICVdUcTPTIGW6s/etC0ciM9N7I2vossPtMiEdgHOFXesK9p1r4gXJKB7GISTUQUBv/wEBdi56PBifwhwJ9zCmgC53W8YZ1XQ6kWKLYDCAhGqoOWZIarK3Ky6sK6tdMNUKwfSyUkGNDPSNwc4woIK3gq5vpsHE35hkOos3zsKo5mBBnlrcnluETy1m5xaD3sIHlj1VKPop1U4BcZScfv6XowG13e4ZRM84OouB5Q/NGT4jeLodhtEzb5g8g995j0bBsT6Om5sM19KGrthHKle8VqiEGTTCHWEkndrtM0ynXR2PooAMRwfuMUYLoWEK/rK5htcLg5YGHohyKYQ+/AFpmahzptsGNbRhcs5/gvwTjITkMDz2/ZHhRkgtKdeQTWoOK3lf2ImA06NkD1RqBcdRa2aNQKH61aO1PYH8ozmoqH9RTv8AAAD//wMAUEsDBBQABgAIAAAAIQAo5YdwnwEAAP8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8Ul1v0zAUfUfiP1h+gofUTlLQZLWZBqjwQKdKDQzx5tl3nVn8Idsjy7+fk7RZg9De7sc5x/ee69Xlk27QX/BBWbPG+YJiBEZYqcxhjX/Um+wCoxC5kbyxBta4g4Avq7dvVsIxYT3svHXgo4KAkpIJTLg1vo/RMUKCuAfNwyIhTGreWa95TKk/EMfFAz8AKSj9SDRELnnkpBfM3KSIj5JSTJLu0TeDgBQEGtBgYiD5Iicv2Aheh/8Shs4ZUqvYubTTcdxzbSnG5oR+CmoCtm27aMthjDR/Tn5tv++HVTNleq8E4GolBYsqNlCtyEuYovB4+wdEHMtTkhrCA4/WV1rZgXLKe6cfoGutlyGxZlmiSQjCKxfT/UbNWSGhGx7iNh30ToH81FUb3jQ2XQbVXHPP0TUYFTl6t9vv0dera/TtJ9pt3w/v/MNMKw0OjpOCRMkTNjp46tyUn7/UG1wVNF9mOc1KWlPKigu2LH73S834vUdjQR/He1Wx+JDRMiuWdU7ZsmTFueJJoBq+JY9wsL4bzRLzbPZlq2cAAAD//wMAUEsDBBQABgAIAAAAIQB7ezq50gEAAHcEAAAUAAAAeGwvdGFibGVzL3RhYmxlMS54bWycVMtO6zAQ3V+Jf7C8b500BV0iUnQpqlQJsaDwAW4yaazrR2S7kArx74yT0ELaRYUXTnLiOWfOzCQ3t42S5BWsE0ZnNB5HlIDOTSH0JqMvz4vRX0qc57rg0mjI6EYAAAAFRQAAAP////8oCr8FAAAAAAAAAAAOHL2dXfy58XwtgWC0dhmtvK9TxlxegeJubGrQ+KY0VnGPj3bDXG2BF64C8EqySRRdMcWFph1DqvJzSBS3/7f1KDeq5l6shRR+13JRovJ0udHGhqwy2ljS2OSLvLFH5Erk1jhT+jGSMVOWIoejHOMps/AqQmkOVMkvua72XJiXKLDWyGnTbbh9j/o1wus8bNFogavdvt59UKK5QnPPfA1SwoSSQrha8t3jALZQZvRfnN7jkQqrDvbJvM3NVvuMYn+98Vw6hFaVecOmI7Q/dd+US0zoEk+FSt4Zi9E9OKWzrutzI7dKO5J3lAP8YC45dhdHnbvWYuss7vzt3a1qLj1gcYY5JZT90G910CE2+hwdHLmwBjrfK9TbnJzSCbN0nk5yUgfjh37iUzrTs3WmJ3UwfqgTBR3WtrNvXF/Gld9JWOrSHOZKQgs+iE3lr/HDxwFZCOt8F9iOSsAe+BEUxslbUQP+DbB54VQXtEe/5TH7BAAA//8DAFBLAwQUAAYACAAAACEA+kCEzLcBAADsBAAAJwAAAHhsL3ByaW50ZXJTZXR0aW5ncy9wcmludGVyU2V0dGluZ3MxLmJpbuxTsW7UQBB9zkWIiIKjT4HoT0rIQUh5PtvRReezZfsQ7SY3BOs2u9bajgiInk+I+BF+hhYJJEp6eDZpiBAIKQUFK3l23r43Mx6vJ4fCGWq0MDjFfcSYY4SHeIJH2CHOIXAoaWuiFFPyj+lNodEtb3Nw6wOGm9P32PCwhXd3xrdX8HAXz4g92gFVE4x79c0Y7ypNt2/wuUfnG9fhLP+pTDBbLB/g0vs62MaXz58+/q76sOvlmuA6vsEW/qf6B7/A39z3JcV5XBx1bQzx1nuNA0TY5dSMsY+Q+4iezxmKem+X3DE9n8w+52uEPc7RhKcH1AREe0QB5+4NM85M1TZ+aTBZFgmyMA/mcyxN6aTuvMSVYhrVlNYgTbIim8wKTK3WqhEkUYRYVqUqLipB6krTiAvkuWp1gyN7nMm5uFqCttLyslfzsLBGXK7Of4TzIF+Xla+VWafqVOpelkltddsXXVh3pjRSVTGqfCWYh0URZrhKukgWIUkGpuRfiDTss8OJW4lD5KxpCuurkzV8a9eafPfWncK3vaSDbMi62K4Eh05d1CdKy59/mm1Kno6D+Fd3+R0AAP//AwBQSwMEFAAGAAgAAAAhAEXlttDKAQAA4AMAABAACAFkb2NQcm9wcy9hcHA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NBbtswELwX6B8E3WPKaRAUBs0gcFKkQNIasZKet9RKIkKRBLl27b6+pNTIMlL0UPS2O7sYDodDfrXvdLZDH5Q1y3w+K/IMjbSVMs0yfyo/nX3Ms0BgKtDW4DI/YMivxPt3fO2tQ08KQxYpTFjmLZFbMBZkix2EWRybOKmt74Bi6xtm61pJvLFy26Ehdl4Ulwz3hKbC6syNhPnAuNjRv5JWViZ94bk8uChY8BI7p4FQcHYsS0ugS9WhKCI8NvzaOa0kULREPCjpbbA1Zbd7iZqz6ZDHq2xQbr2iQ+KYtnwjQeMqqhA16ICcHQF+h5AcXoPyQfAdLXYoyfosqJ/R44s8+w4Bk/ZlvgOvwFC8Q1obmr7WLpAX36x/CS0iBc7iwgD25XR3WqsLMe8XYvHXxYHrC3RYZY9gGvwPRySNw13j2aculIo0hq/1Gjz9wZTzqSm9tMGSQeVn47Y0dWD0wpvmHgI92h9vDOo9T4k4PfkBDDTo42CsVrZzYA6igwozZbIhyJy94vxemZfw5Ep7k0L2+8FPQb5pwWMVMzIGYgT4XXxrrxPJqk1WV687bwcpns/DhxXzy1nxoYjJm2CcHb+m+AUAAP//AwBQSwECLQAUAAYACAAAACEANzG9kXsBAACEBQAAEwAAAAAAAAAAAAAAAAAAAAAAW0NvbnRlbnRfVHlwZXNdLnhtbFBLAQItABQABgAIAAAAIQC1VTAj9AAAAEwCAAALAAAAAAAAAAAAAAAAALQDAABfcmVscy8ucmVsc1BLAQItABQABgAIAAAAIQCBPpSX8wAAALoCAAAaAAAAAAAAAAAAAAAAANkGAAB4bC9fcmVscy93b3JrYm9vay54bWwucmVsc1BLAQItABQABgAIAAAAIQCoy+LhrwMAAFMIAAAPAAAAAAAAAAAAAAAAAAwJAAB4bC93b3JrYm9vay54bWxQSwECLQAUAAYACAAAACEAf1Kp/ccAAAAaAQAAFAAAAAAAAAAAAAAAAADoDAAAeGwvc2hhcmVkU3RyaW5ncy54bWxQSwECLQAUAAYACAAAACEAQb/4YNkAAADKAQAAIwAAAAAAAAAAAAAAAADhDQAAeGwvd29ya3NoZWV0cy9fcmVscy9zaGVldDEueG1sLnJlbHNQSwECLQAUAAYACAAAACEA7w9lFHEEAACkDwAAEwAAAAAAAAAAAAAAAAD7DgAAeGwvdGhlbWUvdGhlbWUxLnhtbFBLAQItABQABgAIAAAAIQD8aFONGAUAANQVAAANAAAAAAAAAAAAAAAAAJ0TAAB4bC9zdHlsZXMueG1sUEsBAi0AFAAGAAgAAAAhABNfafEhAwAAbQcAABgAAAAAAAAAAAAAAAAA4BgAAHhsL3dvcmtzaGVldHMvc2hlZXQxLnhtbFBLAQItABQABgAIAAAAIQAo5YdwnwEAAP8CAAARAAAAAAAAAAAAAAAAADccAABkb2NQcm9wcy9jb3JlLnhtbFBLAQItABQABgAIAAAAIQB7ezq50gEAAHcEAAAUAAAAAAAAAAAAAAAAAA0fAAB4bC90YWJsZXMvdGFibGUxLnhtbFBLAQItABQABgAIAAAAIQD6QITMtwEAAOwEAAAnAAAAAAAAAAAAAAAAABEhAAB4bC9wcmludGVyU2V0dGluZ3MvcHJpbnRlclNldHRpbmdzMS5iaW5QSwECLQAUAAYACAAAACEAReW20MoBAADgAwAAEAAAAAAAAAAAAAAAAAANIwAAZG9jUHJvcHMvYXBwLnhtbFBLBQYAAAAADQANAGgDAAANJgAAAAAAAk5hbWUADAAAAEV4Y2VsTWlycm9yABBWZXJzaW9uAAEAAAAJTGFzdFdyaXRlAGf9v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R0AAABTAAAA5w8AAAAAAAAAAAAA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IQc1QAFUb3AAAAAA4FHnHkABTGVmdAAAAAAAPidi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AECAAABV9pZAAQAAAABNRBYXUDO+JLoOUP93KSnpgCX3R5cGUAVwAAAGVtcG93ZXIuQ2hhcnRzLkRhdGEuRGF0YUNoYXJ0cy5PdmVybGF5cy5EYXRhLkNvbHVtblN1bU92ZXJsYXlEYXRhLCBlbXBvd2VyLkNoYXJ0cy5EYXRhABBDb2x1bW4AAQAAABBTZXJpZXMA/////wNUZXh0RWxlbWVudADqBgAAAkF1dG9TaGFwZVR5cGUACgAAAFJlY3RhbmdsZQAEQWRqdXN0bWVudHMABQAAAAAFTWFuYWdlZElkABAAAAAEUPZVjj7nWEiwuSuP9q4RN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MwAECAAABV9pZAAQAAAABOYc2YZ1vNVPmlVNOLF+XNsCX3R5cGUAVwAAAGVtcG93ZXIuQ2hhcnRzLkRhdGEuRGF0YUNoYXJ0cy5PdmVybGF5cy5EYXRhLkNvbHVtblN1bU92ZXJsYXlEYXRhLCBlbXBvd2VyLkNoYXJ0cy5EYXRhABBDb2x1bW4AAgAAABBTZXJpZXMA/////wNUZXh0RWxlbWVudADqBgAAAkF1dG9TaGFwZVR5cGUACgAAAFJlY3RhbmdsZQAEQWRqdXN0bWVudHMABQAAAAAFTWFuYWdlZElkABAAAAAEI2koznCrNkynaH01nVtiz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SAAAAAX//////////0EHpggAAAAAAAAAAEEHAAAFX2lkABAAAAAEqwivVyKyh02z/pnTyJhnpwNEYXRhANcGAAAIRXhjZWxDb2xvck1vZGVBY3RpdmUAAAhDb2xvckNhY2hlUmVwYWlyZWRGb3JMaW5rZWRDaGFydHMAAARDb2xvckNhY2hlAIsGAAADMACIAAAAA0NlbGxBZGRyZXNzABoAAAAQUm93AAAAAAAQQ29sdW1uAAAAAAAAA0NvbG9yAFUAAAAQQQD/AAAAEFIApgAAABBHAKYAAAAQQgCmAAAAAVNjQQAAAAAAAADwPwFTY1IAAAAAYKVn2D8BU2NHAAAAAGClZ9g/AVNjQgAAAABgpWfYPwAAAzEAiAAAAANDZWxsQWRkcmVzcwAaAAAAEFJvdwAAAAAAEENvbHVtbgABAAAAAANDb2xvcgBVAAAAEEEA/wAAABBSAKYAAAAQRwCmAAAAEEIApgAAAAFTY0EAAAAAAAAA8D8BU2NSAAAAAGClZ9g/AVNjRwAAAABgpWfYPwFTY0IAAAAAYKVn2D8AAAMyAIgAAAADQ2VsbEFkZHJlc3MAGgAAABBSb3cAAAAAABBDb2x1bW4AAgAAAAADQ29sb3IAVQAAABBBAP8AAAAQUgCmAAAAEEcApgAAABBCAKYAAAABU2NBAAAAAAAAAPA/AVNjUgAAAABgpWfYPwFTY0cAAAAAYKVn2D8BU2NCAAAAAGClZ9g/AAADMwCIAAAAA0NlbGxBZGRyZXNzABoAAAAQUm93AAAAAAAQQ29sdW1uAAMAAAAAA0NvbG9yAFUAAAAQQQD/AAAAEFIApgAAABBHAKYAAAAQQgCmAAAAAVNjQQAAAAAAAADwPwFTY1IAAAAAYKVn2D8BU2NHAAAAAGClZ9g/AVNjQgAAAABgpWfYPwAAAzQAiAAAAANDZWxsQWRkcmVzcwAaAAAAEFJvdwAAAAAAEENvbHVtbgAEAAAAAANDb2xvcgBVAAAAEEEA/wAAABBSAKYAAAAQRwCmAAAAEEIApgAAAAFTY0EAAAAAAAAA8D8BU2NSAAAAAGClZ9g/AVNjRwAAAABgpWfYPwFTY0IAAAAAYKVn2D8AAAM1AIgAAAADQ2VsbEFkZHJlc3MAGgAAABBSb3cAAAAAABBDb2x1bW4ABQAAAAADQ29sb3IAVQAAABBBAP8AAAAQUgCmAAAAEEcApgAAABBCAKYAAAABU2NBAAAAAAAAAPA/AVNjUgAAAABgpWfYPwFTY0cAAAAAYKVn2D8BU2NCAAAAAGClZ9g/AAADNgCIAAAAA0NlbGxBZGRyZXNzABoAAAAQUm93AAEAAAAQQ29sdW1uAAAAAAAAA0NvbG9yAFUAAAAQQQD/AAAAEFIA3QAAABBHAN0AAAAQQgDdAAAAAVNjQQAAAAAAAADwPwFTY1IAAAAAgEQj5z8BU2NHAAAAAIBEI+c/AVNjQgAAAACARCPnPwAAAzcAiAAAAANDZWxsQWRkcmVzcwAaAAAAEFJvdwABAAAAEENvbHVtbgABAAAAAANDb2xvcgBVAAAAEEEAAAAAABBSAP8AAAAQRwD/AAAAEEIA/wAAAAFTY0EAAAAAAAAAAAABU2NSAAAAAAAAAPA/AVNjRwAAAAAAAADwPwFTY0IAAAAAAAAA8D8AAAM4AIgAAAADQ2VsbEFkZHJlc3MAGgAAABBSb3cAAQAAABBDb2x1bW4AAgAAAAADQ29sb3IAVQAAABBBAAAAAAAQUgD/AAAAEEcA/wAAABBCAP8AAAABU2NBAAAAAAAAAAAAAVNjUgAAAAAAAADwPwFTY0cAAAAAAAAA8D8BU2NCAAAAAAAAAPA/AAADOQCIAAAAA0NlbGxBZGRyZXNzABoAAAAQUm93AAEAAAAQQ29sdW1uAAMAAAAAA0NvbG9yAFUAAAAQQQAAAAAAEFIA/wAAABBHAP8AAAAQQgD/AAAAAVNjQQAAAAAAAAAAAAFTY1IAAAAAAAAA8D8BU2NHAAAAAAAAAPA/AVNjQgAAAAAAAADwPwAAAzEwAIgAAAADQ2VsbEFkZHJlc3MAGgAAABBSb3cAAQAAABBDb2x1bW4ABAAAAAADQ29sb3IAVQAAABBBAAAAAAAQUgD/AAAAEEcA/wAAABBCAP8AAAABU2NBAAAAAAAAAAAAAVNjUgAAAAAAAADwPwFTY0cAAAAAAAAA8D8BU2NCAAAAAAAAAPA/AAADMTEAiAAAAANDZWxsQWRkcmVzcwAaAAAAEFJvdwABAAAAEENvbHVtbgAFAAAAAANDb2xvcgBVAAAAEEEAAAAAABBSAP8AAAAQRwD/AAAAEEIA/wAAAAFTY0EAAAAAAAAAAAABU2NSAAAAAAAAAPA/AVNjRwAAAAAAAADwPwFTY0IAAAAAAAAA8D8AAAAAAk5hbWUAGwAAAEV4Y2VsQ29sb3JNb2RlRGF0YVByb3BlcnR5ABBWZXJzaW9uAAEAAAAJTGFzdFdyaXRlAAbov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Eg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Hx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BDAAAA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BXGK3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UcAAAD/////BAzjAwAAAAAAAAAA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NAAECAAABV9pZAAQAAAABIT+vr+CgDNGulF70bUXYKICX3R5cGUAVwAAAGVtcG93ZXIuQ2hhcnRzLkRhdGEuRGF0YUNoYXJ0cy5PdmVybGF5cy5EYXRhLkNvbHVtblN1bU92ZXJsYXlEYXRhLCBlbXBvd2VyLkNoYXJ0cy5EYXRhABBDb2x1bW4AAw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AAk5hbWUACQAAAE92ZXJsYXlzABBWZXJzaW9uAAYAAAAJTGFzdFdyaXRlAGMv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AUiAAAAVQ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CEHNUABVG9wAAAAAOBR5x5AAUxlZnQAAAAAAD4nY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BAg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MABAgAAAVfaWQAEAAAAATmHNmGdbzVT5pVTTixflzbAl90eXBlAFcAAABlbXBvd2VyLkNoYXJ0cy5EYXRhLkRhdGFDaGFydHMuT3ZlcmxheXMuRGF0YS5Db2x1bW5TdW1PdmVybGF5RGF0YSwgZW1wb3dlci5DaGFydHMuRGF0YQAQQ29sdW1uAAIAAAAQU2VyaWVzAP////8DVGV4dEVsZW1lbnQA6gYAAAJBdXRvU2hhcGVUeXBlAAoAAABSZWN0YW5nbGUABEFkanVzdG1lbnRzAAUAAAAABU1hbmFnZWRJZAAQAAAABCNpKM5wqzZMp2h9NZ1bYs8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FUAAAAFVAAAAP////8EDOMDAAAAAAAAAAB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M0AAQIAAAFX2lkABAAAAAEhP6+v4KAM0a6UXvRtRdgogJfdHlwZQBXAAAAZW1wb3dlci5DaGFydHMuRGF0YS5EYXRhQ2hhcnRzLk92ZXJsYXlzLkRhdGEuQ29sdW1uU3VtT3ZlcmxheURhdGEsIGVtcG93ZXIuQ2hhcnRzLkRhdGEAEENvbHVtbgADAAAAEFNlcmllcwD/////A1RleHRFbGVtZW50AOoGAAACQXV0b1NoYXBlVHlwZQAKAAAAUmVjdGFuZ2xlAARBZGp1c3RtZW50cwAFAAAAAAVNYW5hZ2VkSWQAEAAAAAQVOfhjHOlURJirpV4eW5nw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ACTmFtZQAJAAAAT3ZlcmxheXMAEFZlcnNpb24ABQAAAAlMYXN0V3JpdGUAYy/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="/>
  <p:tag name="EMPOWERCHARTSPROPERTIES_SLOT" val="B"/>
  <p:tag name="EMPOWERCHARTSPROPERTIES_LASTWRITEDATE" val="638784099470107422"/>
  <p:tag name="EMPOWERCHARTSPROPERTIES_B_LENGTH" val="352256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RUNTIME_ID" val="cbd5ce8b-6e33-4b17-81f3-54c10ebe5269"/>
  <p:tag name="EMPOWERCHARTSPROPERTIES_B_0" val="AAAAAAH//////////wEAAAAAAAAAAAAAACoqIFRoaXMgaXMgYSBMaXRlREIgZmlsZSAqKgcbBRUAAABr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7AQ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/////xIFEgUAAAVfaWQAEAAAAASk8g4SnvJ6R4tqEiGav/SqA0RhdGEApAQAAARQb2ludENvbG9yc1N0eWxlABUCAAADMAAFAQAAA1BvaW50QWRkcmVzcwAzAAAAEFNlcmllc0luZGV4AAEAAAAQUG9pbnRJbmRleAACAAAACElzUG9pbnRTdW0AAAADUHJpbWFyeUNvbG9yU3R5bGUArAAAAAJDb2xvclByb3BlcnR5VGFyZ2V0AAgAAABQcmltYXJ5AANDb2xvck9yVGhlbWVDb2xvcgBzAAAAEFRoZW1lQ29sb3IAAAAAAAFUaW50QW5kU2hhZGUAAAAAAAAAAAAQVGludEluZGV4AP////8QU2NoZW1lQ29sb3IAAAAAAANDb2xvcgAhAAAAEEEA/wAAABBSAPkAAAAQRwB0AAAAEEIAFAAAAAAAAAADMQAFAQAAA1BvaW50QWRkcmVzcwAzAAAAEFNlcmllc0luZGV4AAEAAAAQUG9pbnRJbmRleAADAAAACElzUG9pbnRTdW0AAAADUHJpbWFyeUNvbG9yU3R5bGUArAAAAAJDb2xvclByb3BlcnR5VGFyZ2V0AAgAAABQcmltYXJ5AANDb2xvck9yVGhlbWVDb2xvcgBzAAAAEFRoZW1lQ29sb3IAAAAAAAFUaW50QW5kU2hhZGUAAAAAAAAAAAAQVGludEluZGV4AP////8QU2NoZW1lQ29sb3IAAAAAAANDb2xvcgAhAAAAEEEA/wAAABBSAI0AAAAQRwCHAAAAEEIAhgAAAAAAAAAAA1Nlcmllc0NvbG9yc1N0eWxlAGUCAAADMQBdAgAAEFNlcmllc0luZGV4AAEAAAADUHJpbWFyeUNvbG9yU3R5bGUArAAAAAJDb2xvclByb3BlcnR5VGFyZ2V0AAgAAABQcmltYXJ5AANDb2xvck9yVGhlbWVDb2xvcgBzAAAAEFRoZW1lQ29sb3IAAAAAAAFUaW50QW5kU2hhZGUAAAAAAAAAAAAQVGludEluZGV4AP////8QU2NoZW1lQ29sb3IAAAAAAANDb2xvcgAhAAAAEEEA/wAAABBSAJwAAAAQRwAhAAAAEEIAbgAAAAAAAANCb3JkZXJDb2xvclN0eWxlAKsAAAACQ29sb3JQcm9wZXJ0eVRhcmdldAAHAAAAQm9yZGVyAANDb2xvck9yVGhlbWVDb2xvcgBzAAAAEFRoZW1lQ29sb3IAAAAAAAFUaW50QW5kU2hhZGUAAAAAAAAAAAAQVGludEluZGV4AP////8QU2NoZW1lQ29sb3IAAAAAAANDb2xvcgAhAAAAEEEA/wAAABBSAP8AAAAQRwD/AAAAEEIA/wAAAAAAAANOZWdhdGl2ZVNlcmllc0JvcmRlckNvbG9yU3R5bGUAqwAAAAJDb2xvclByb3BlcnR5VGFyZ2V0AAcAAABCb3JkZXIAA0NvbG9yT3JUaGVtZUNvbG9yAHMAAAAQVGhlbWVDb2xvcgAAAAAAAVRpbnRBbmRTaGFkZQAAAAAAAAAAABBUaW50SW5kZXgA/////xBTY2hlbWVDb2xvcgAAAAAAA0NvbG9yACEAAAAQQQD/AAAAEFIA/wAAABBHAP8AAAAQQgD/AAAAAAAAAAAAAk5hbWUAHwAAAFBvaW50QW5kU2VyaWVzU3R5bGVEZWZpbml0aW9ucwAQVmVyc2lvbgAAAAAACUxhc3RXcml0ZQCXbsa4kgEAAAAFAP////+RApECAAAFX2lkABAAAAAEcNGGEwW9WU66O1E8jj7KcgNEYXRhADQCAAADTnVtYmVyRm9ybWF0VmFsdWVTdHJpbmdzABUCAAACTnVtYmVyRm9ybWF0SWRQcmltYXJ5Q2F0ZWdvcnkAJQAAADAwMDAwMDAwLTAwMDAtMDAwMC0wMDAwLTAwMDAwMDAwMDAwMAACQXJpdGhtZXRpY09wZXJhdGlvbklkUHJpbWFyeUNhdGVnb3J5ACUAAAA5ZTgxZTQ0MS01NzUwLTRiZmMtYmU2YS0xMWUyNDE4NzcyMWYAAlBlcmNlbnRGb3JtYXRJZFByaW1hcnlDYXRlZ29yeQADAAAAMCUAAk51bWJlckZvcm1hdElkUHJpbWFyeQAlAAAAMDAwMDAwMDAtMDAwMC0wMDAwLTAwMDAtMDAwMDAwMDAwMDAwAAJBcml0aG1ldGljT3BlcmF0aW9uSWRQcmltYXJ5ACUAAAA5ZTgxZTQ0MS01NzUwLTRiZmMtYmU2YS0xMWUyNDE4NzcyMWYAAlBlcmNlbnRGb3JtYXRJZFByaW1hcnkAAwAAADAlAAJOdW1iZXJGb3JtYXRJZFNlY29uZGFyeQAlAAAAMDAwMDAwMDAtMDAwMC0wMDAwLTAwMDAtMDAwMDAwMDAwMDAwAAJBcml0aG1ldGljT3BlcmF0aW9uSWRTZWNvbmRhcnkAJQAAADllODFlNDQxLTU3NTAtNGJmYy1iZTZhLTExZTI0MTg3NzIxZgACUGVyY2VudEZvcm1hdElkU2Vjb25kYXJ5AAMAAAAwJQAAAAJOYW1lAA4AAABOdW1iZXJGb3JtYXRzABBWZXJzaW9uAAIAAAAJTGFzdFdyaXRlAPkEDNeSAQAAAAYADgAAAAAABwD/////YQBhAAAABV9pZAAQAAAABKtaoyT7sJREi707ZtyT9l4ERGF0YQAFAAAAAAJOYW1lAA0AAABMaW5rRGF0YUxpc3QAEFZlcnNpb24AAQAAAAlMYXN0V3JpdGUAdvVZaIkBAAAACAD/////rgCuAAAABV9pZAAQAAAABNwH9yTVw19Bl0kW7+RFh9oERGF0YQBUAAAAAzAATAAAABBTZXJpZXNJbmRleAABAAAABFhWYWx1ZXMALQAAAAIwAAwAAABJR1Q2NVIwMzVEMgACMQAEAAAAU2lDAAIyAAMAAABTaQAAAAACTmFtZQALAAAAU2VyaWVzRGF0YQAQVmVyc2lvbgAAAAAACUxhc3RXcml0ZQC3Rq+ElQEAAAAJAGoAAAAAAAoA/////7UAtQAAAAVfaWQAEAAAAARZYI4twb4wSbpyv+nfxuOYA0RhdGEAVwAAAAFMZWZ0AAAAAAAAAAAAAVRvcAAAAAAAAAAAAAFSaWdodAAAAAAAAAAAAAFCb3R0b20AAAAAAAAAAAABTWFyZ2luVG9MZWdlbmQAAAAAAAAAAAAAAk5hbWUADwAAAFBsb3RBcmVhQm9yZGVyABBWZXJzaW9uAAAAAAAJTGFzdFdyaXRlAELKvvdi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0cAAADnDwAAAAAAAAAAAAByawAABV9pZAAQAAAABDoiyxA0TtVEi5tRnkHL1aMERGF0YQAaawAAAzAAfSkAAAVfaWQAEAAAAATyIQmYRLntQ7ua9j4sCiaoAl90eXBlAFkAAABlbXBvd2VyLkNoYXJ0cy5EYXRhLkRhdGFDaGFydHMuT3ZlcmxheXMuRGF0YS5Hcm93dGhBcnJvd092ZXJsYXlEYXRhLCBlbXBvd2VyLkNoYXJ0cy5EYXRhAANTdGFydExpbmUAEgcAAANTdGFydAAbAAAAAVgAAAAAYDOlZEABWQAAAAAAcssdQAADRW5kABsAAAABWAAAAABgM6VkQAFZAAAAAAD45DdAAAJTdGFydEFycm93SGVhZAARAAAAbXNvQXJyb3doZWFkTm9uZQACRW5kQXJyb3dIZWFkABEAAABtc29BcnJvd2hlYWROb25lAAVNYW5hZ2VkSWQAEAAAAAQjsj4iQLCaTbiXrgChhcwb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jBAAVdpZHRoAAAAAAAAAAAAAVRvcAAAAAAAcssdQAFMZWZ0AAAAAGAzpWR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hEBAAVkAAAAAAHLLHUAAA0VuZAAbAAAAAVgAAAAAoCmEQEABWQAAAABA8oxfQAACU3RhcnRBcnJvd0hlYWQAEQAAAG1zb0Fycm93aGVhZE5vbmUAAkVuZEFycm93SGVhZAAVAAAAbXNvQXJyb3doZWFkVHJpYW5nbGUABU1hbmFnZWRJZAAQAAAABFs10Ih5LhtFictx98p5cG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IDuwXUABV2lkdGgAAAAAAAAAAAABVG9wAAAAAAByyx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YDOlZEABRGVmYXVsdE1pZGRsZUxpbmVTdGFydFBvaW50WQBopA/yccsdQAFEZWZhdWx0TWlkZGxlTGluZUVuZFBvaW50WAAAAACgKYRAQAFEZWZhdWx0TWlkZGxlTGluZUVuZFBvaW50WQBopA/yccsdQAVNZXJnZWRXaXRoABAAAAAEAAAAAAAAAAAAAAAAAAAAAAhJc1N0YXJ0TGluZVZpc2libGUAAQhJc0VuZExpbmVWaXNpYmxlAAEDRnJvbQAzAAAAEFNlcmllc0luZGV4AP////8QUG9pbnQIAAAAAAkAAAAq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QAAAAA1AAAAC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AAAAF/////ygAAADnDwAAAAAAAAAAAAD9cAAABV9pZAAQAAAABITBdBFFCARFr8zK1ILUqcYERGF0YQClcAAAAzAA3QkAAAVfaWQAEAAAAAQVcUEv+bsWQpcbXXfaMXp+Al90eXBlAFcAAABlbXBvd2VyLkNoYXJ0cy5EYXRhLkRhdGFDaGFydHMuT3ZlcmxheXMuRGF0YS5Db2x1bW5TdW1PdmVybGF5RGF0YSwgZW1wb3dlci5DaGFydHMuRGF0YQAQQ29sdW1uAAEAAAAQU2VyaWVzAP////8DVGV4dEVsZW1lbnQA6gYAAAJBdXRvU2hhcGVUeXBlAAoAAABSZWN0YW5nbGUABEFkanVzdG1lbnRzAAUAAAAABU1hbmFnZWRJZAAQAAAABJoEZF+5741LgkyasM22ES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KRIlR4WhwJFkzDDe6F0kWc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iQAADMQDdCQAABV9pZAAQAAAABPub4h4TVGJIg+7N8Mnuu3ICX3R5cGUAVwAAAGVtcG93ZXIuQ2hhcnRzLkRhdGEuRGF0YUNoYXJ0cy5PdmVybGF5cy5EYXRhLkNvbHVtblN1bU92ZXJsYXlEYXRhLCBlbXBvd2VyLkNoYXJ0cy5EYXRhABBDb2x1bW4AAgAAABBTZXJpZXMA/////wNUZXh0RWxlbWVudADqBgAAAkF1dG9TaGFwZVR5cGUACgAAAFJlY3RhbmdsZQAEQWRqdXN0bWVudHMABQAAAAAFTWFuYWdlZElkABAAAAAEcW4sRRTfsUaXNclw625D4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BASY8jQAFXaWR0aAAAAADgrvIyQAFUb3AAAAAA4HHkdkABTGVmdAAAAABgDiaCQAhGbGlwSG9yaXpvbnRhbGx5AAAIRmxpcEhvcml6b250YWxseUFwcGxpZWQAAAhGbGlwVmVydGljYWxseQAACEZsaXBWZXJ0aWNhbGx5QXBwbGllZAAAAVJvdGF0aW9uAAAAAAAAAAAAAVpPcmRlcgAAAAAAAAAAAANCb3JkZXJDb2xvcgBVAAAAEEEAAAAAABBSAP8AAAAQRwALAAAABRoAAABfAAAA5w8AAAAAAAAAAAAAZQAFTWFuYWdlZElkABAAAAAEppG4qUQo2kiXIhvoG7wJF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gO7BdQAFXaWR0aAAAAAAAAAAAAAFUb3AAAAAAAHLL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DAPcZYQAFEZWZhdWx0TWlkZGxlTGluZVN0YXJ0UG9pbnRZAIQYsOaaPllAAURlZmF1bHRNaWRkbGVMaW5lRW5kUG9pbnRYAAAAAKAphEBAAURlZmF1bHRNaWRkbGVMaW5lRW5kUG9pbnRZAIQYsOaaPllABU1lcmdlZFdpdGgAEAAAAATyIQmYRLntQ7ua9j4sCiaoCElzU3RhcnRMaW5lVmlzaWJsZQABCElzRW5kTGluZVZpc2libGUAAQNGcm9tADMAAAAQU2VyaWVzSW5kZXgA/////xBQb2lud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wGAAACQXV0b1NoYXBlVHlwZQAFAAAAT3ZhbAAEQWRqdXN0bWVudHMABQAAAAAFTWFuYWdlZElkABAAAAAE776VdI4NTEOPv8H0EfQoN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YAAAAtMTAw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DAAAAABhAAAAI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0AAAAFDgAAACcAAADnDwAAAAAAAAAAAABJbmRleAAD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MBgAAAkF1dG9TaGFwZVR5cGUABQAAAE92YWwABEFkanVzdG1lbnRzAAUAAAAABU1hbmFnZWRJZAAQAAAABE7gGbsjxbROna7mLf5po0Q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GAAAALTEwMC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GAAAALTEwMCUAAUhlaWdodAAAAAAgbsgtQAFXaWR0aAAAAACgPfRAQAFUb3AAAAAAgJAeaD8BTGVmdAAAAADgQstc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KAphEBAAVkAAAAAAHLLHUAAA0VuZAAbAAAAAVgAAAAAYDOlZEABWQAAAAAAcssdQAACU3RhcnRBcnJvd0hlYWQAEQAAAG1zb0Fycm93aGVhZE5vbmUAAkVuZEFycm93SGVhZAARAAAAbXNvQXJyb3doZWFkTm9uZQAFTWFuYWdlZElkABAAAAAE2ZDMYcoWeUSvNpbcyxBrK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EOAAAABf////8NAAAA5w8AAAAAAAAAAAAAcmsAAAVfaWQAEAAAAASM6IUa/nqnT7DW5SR5QDpnBERhdGEAGmsAAAMwAH0pAAAFX2lkABAAAAAE8iEJmES57UO7mvY+LAomqAJfdHlwZQBZAAAAZW1wb3dlci5DaGFydHMuRGF0YS5EYXRhQ2hhcnRzLk92ZXJsYXlzLkRhdGEuR3Jvd3RoQXJyb3dPdmVybGF5RGF0YSwgZW1wb3dlci5DaGFydHMuRGF0YQADU3RhcnRMaW5lABIHAAADU3RhcnQAGwAAAAFYAAAAAGAzpWRAAVkAAAAAAHLLHUAAA0VuZAAbAAAAAVgAAAAAYDOlZEABWQAAAAAA+OQ3QAACU3RhcnRBcnJvd0hlYWQAEQAAAG1zb0Fycm93aGVhZE5vbmUAAkVuZEFycm93SGVhZAARAAAAbXNvQXJyb3doZWFkTm9uZQAFTWFuYWdlZElkABAAAAAEI7I+IkCwmk24l64AoYXM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AHLLHUABTGVmdAAAAABgM6V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AByyx1AAANFbmQAGwAAAAFYAAAAAKAphEBAAVkAAAAAQPKMX0AAAlN0YXJ0QXJyb3dIZWFkABEAAABtc29BcnJvd2hlYWROb25lAAJFbmRBcnJvd0hlYWQAFQAAAG1zb0Fycm93aGVhZFRyaWFuZ2xlAAVNYW5hZ2VkSWQAEAAAAARbNdCIeS4bRYnLcffKeXB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CA7sF1AAVdpZHRoAAAAAAAAAAA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AzpWRAAURlZmF1bHRNaWRkbGVMaW5lU3RhcnRQb2ludFkAaKQP8nHLHUABRGVmYXVsdE1pZGRsZUxpbmVFbmRQb2ludFgAAAAAoCmEQEABRGVmYXVsdE1pZGRsZUxpbmVFbmRQb2ludFkAaKQP8nHLHUAFTWVyZ2VkV2l0aAAQAAAABAAAAAAAAAAAAAAAAAAAAAAISXNTdGFydExpbmVWaXNpYmxlAAEISXNFbmRMaW5lVmlzaWJsZQABA0Zyb20AMwAAABBTZXJpZXNJbmRleAD/////EFBvaW50DwAAAAVfAAAA/////6wBOw4AAAAAAAAAA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ACTmFtZQAJAAAAT3ZlcmxheXMAEFZlcnNpb24ACAAAAAlMYXN0V3JpdGUAs8z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AAAAFXQAAAEAAAADnDwAAAAAAAAAAAAB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rhQtQAFUb3AAAAAAYKrnHkABTGVmdAAAAADg+m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D6BwAABV9pZAAQAAAABBVxQS/5uxZClxtdd9oxen4CX3R5cGUAVwAAAGVtcG93ZXIuQ2hhcnRzLkRhdGEuRGF0YUNoYXJ0cy5PdmVybGF5cy5EYXRhLkNvbHVtblN1bU92ZXJsYXlEYXRhLCBlbXBvd2VyLkNoYXJ0cy5EYXRhABBDb2x1bW4AAQAAABBTZXJpZXMA/////wNUZXh0RWxlbWVudADqBgAAAkF1dG9TaGFwZVR5cGUACgAAAFJlY3RhbmdsZQAEQWRqdXN0bWVudHMABQAAAAAFTWFuYWdlZElkABAAAAAEmgRkX7nvjUuCTJqwzbYRI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BZGRQcmVmaXhTcGFjZQAACEFkZFBvc3RmaXhTcGFjZQAACERlbGV0ZWQAAQhJc05ldwABAUZvbnRTaXplAAAAAAAAACJAAAMzAPoHAAAFX2lkABAAAAAE+5viHhNUYkiD7s3wye67cgJfdHlwZQBXAAAAZW1wb3dlci5DaGFydHMuRGF0YS5EYXRhQ2hhcnRzLk92ZXJsYXlzLkRhdGEuQ29sdW1uU3VtT3ZlcmxheURhdGEsIGVtcG93ZXIuQ2hhcnRzLkRhdGEAEENvbHVtbgACAAAAEFNlcmllcwD/////A1RleHRFbGVtZW50AOoGAAACQXV0b1NoYXBlVHlwZQAKAAAAUmVjdGFuZ2xlAARBZGp1c3RtZW50cwAFAAAAAAVNYW5hZ2VkSWQAEAAAAARxbixFFN+xRpc1yXDrbkPh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QRAAAABP//////////AgCiBA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Agsl0iQAFMZWZ0AAAAACCyXSJ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GW7GuJIBAAAAAQD/////RwRHBAAABV9pZAAQAAAABK+QnDTqqtxBnBeGzIFS4QEDRGF0YQDZAwAABFBvaW50Q29sb3JzU3R5bGUAFQIAAAMwAAUBAAADUG9pbnRBZGRyZXNzADMAAAAQU2VyaWVzSW5kZXgAAQAAABBQb2ludEluZGV4AAIAAAAISXNQb2ludFN1bQAAAANQcmltYXJ5Q29sb3JTdHlsZQCsAAAAAkNvbG9yUHJvcGVydHlUYXJnZXQACAAAAFByaW1hcnkAA0NvbG9yT3JUaGVtZUNvbG9yAHMAAAAQVGhlbWVDb2xvcgAAAAAAAVRpbnRBbmRTaGFkZQAAAAAAAAAAABBUaW50SW5kZXgA/////xBTY2hlbWVDb2xvcgAAAAAAA0NvbG9yACEAAAAQQQD/AAAAEFIA+QAAABBHAHQAAAAQQgAUAAAAAAAAAAMxAAUBAAADUG9pbnRBZGRyZXNzADMAAAAQU2VyaWVzSW5kZXgAAQAAABBQb2ludEluZGV4AAMAAAAISXNQb2ludFN1bQAAAANQcmltYXJ5Q29sb3JTdHlsZQCsAAAAAkNvbG9yUHJvcGVydHlUYXJnZXQACAAAAFByaW1hcnkAA0NvbG9yT3JUaGVtZUNvbG9yAHMAAAAQVGhlbWVDb2xvcgAAAAAAAVRpbnRBbmRTaGFkZQAAAAAAAAAAABBUaW50SW5kZXgA/////xBTY2hlbWVDb2xvcgAAAAAAA0NvbG9yACEAAAAQQQD/AAAAEFIAjQAAABBHAIcAAAAQQgCGAAAAAAAAAAADU2VyaWVzQ29sb3JzU3R5bGUAmgEAAAMxAJIBAAAQU2VyaWVzSW5kZXgAAQAAAANQcmltYXJ5Q29sb3JTdHlsZQCsAAAAAkNvbG9yUHJvcGVydHlUYXJnZXQACAAAAFByaW1hcnkAA0NvbG9yT3JUaGVtZUNvbG9yAHMAAAAQVGhlbWVDb2xvcgAAAAAAAVRpbnRBbmRTaGFkZQAAAAAAAAAAABBUaW50SW5kZXgA/////xBTY2hlbWVDb2xvcgAAAAAAA0NvbG9yACEAAAAQQQD/AAAAEFIAnAAAABBHACEAAAAQQgBuAAAAAAAAA0JvcmRlckNvbG9yU3R5bGUAqwAAAAJDb2xvclByb3BlcnR5VGFyZ2V0AAcAAABCb3JkZXIAA0NvbG9yT3JUaGVtZUNvbG9yAHMAAAAQVGhlbWVDb2xvcgAAAAAAAVRpbnRBbmRTaGFkZQAAAAAAAAAAABBUaW50SW5kZXgA/////xBTY2hlbWVDb2xvcgAAAAAAA0NvbG9yACEAAAAQQQD/AAAAEFIA/wAAABBHAP8AAAAQQgD/AAAAAAAAAAAAAk5hbWUAHwAAAFBvaW50QW5kU2VyaWVzU3R5bGVEZWZpbml0aW9ucwAQVmVyc2lvbgABAAAACUxhc3RXcml0ZQCXbsa4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FlOTU0OGE0LTg3MTYtNDUwMi05MzMwLWMzN2JhMTc0OTE2Nw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4AQM15I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IA9xmhAAUxhc3RTZWVuSGVpZ2h0AAAAAICjF2NACE1pZ3JhdGlvblRvUGVyZm9ybWFuY2VNb2RlRG9uZQABAAJOYW1lABQAAABHbG9iYWxDaGFydFNldHRpbmdzABBWZXJzaW9uAAUAAAAJTGFzdFdyaXRlAES5xr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McBAAAAAAAAAAAAABQAAAAAAAEA/////0cERwQAAAVfaWQAEAAAAASR8HZE4kE5So9qkPA1yyaAA0RhdGEA2QMAAARQb2ludENvbG9yc1N0eWxlABUCAAADMAAFAQAAA1BvaW50QWRkcmVzcwAzAAAAEFNlcmllc0luZGV4AAEAAAAQUG9pbnRJbmRleAACAAAACElzUG9pbnRTdW0AAAADUHJpbWFyeUNvbG9yU3R5bGUArAAAAAJDb2xvclByb3BlcnR5VGFyZ2V0AAgAAABQcmltYXJ5AANDb2xvck9yVGhlbWVDb2xvcgBzAAAAEFRoZW1lQ29sb3IAAAAAAAFUaW50QW5kU2hhZGUAAAAAAAAAAAAQVGludEluZGV4AP////8QU2NoZW1lQ29sb3IAAAAAAANDb2xvcgAhAAAAEEEA/wAAABBSAPkAAAAQRwB0AAAAEEIAFAAAAAAAAAADMQAFAQAAA1BvaW50QWRkcmVzcwAzAAAAEFNlcmllc0luZGV4AAEAAAAQUG9pbnRJbmRleAADAAAACElzUG9pbnRTdW0AAAADUHJpbWFyeUNvbG9yU3R5bGUArAAAAAJDb2xvclByb3BlcnR5VGFyZ2V0AAgAAABQcmltYXJ5AANDb2xvck9yVGhlbWVDb2xvcgBzAAAAEFRoZW1lQ29sb3IAAAAAAAFUaW50QW5kU2hhZGUAAAAAAAAAAAAQVGludEluZGV4AP////8QU2NoZW1lQ29sb3IAAAAAAANDb2xvcgAhAAAAEEEA/wAAABBSAI0AAAAQRwCHAAAAEEIAhgAAAAAAAAAAA1Nlcmllc0NvbG9yc1N0eWxlAJoBAAADMQCSAQAAEFNlcmllc0luZGV4AAEAAAADUHJpbWFyeUNvbG9yU3R5bGUArAAAAAJDb2xvclByb3BlcnR5VGFyZ2V0AAgAAABQcmltYXJ5AANDb2xvck9yVGhlbWVDb2xvcgBzAAAAEFRoZW1lQ29sb3IAAAAAAAFUaW50QW5kU2hhZGUAAAAAAAAAAAAQVGludEluZGV4AP////8QU2NoZW1lQ29sb3IAAAAAAANDb2xvcgAhAAAAEEEA/wAAABBSAJwAAAAQRwAhAAAAEEIAbgAAAAAAAANCb3JkZXJDb2xvclN0eWxlAKsAAAACQ29sb3JQcm9wZXJ0eVRhcmdldAAHAAAAQm9yZGVyAANDb2xvck9yVGhlbWVDb2xvcgBzAAAAEFRoZW1lQ29sb3IAAAAAAAFUaW50QW5kU2hhZGUAAAAAAAAAAAAQVGludEluZGV4AP////8QU2NoZW1lQ29sb3IAAAAAAANDb2xvcgAhAAAAEEEA/wAAABBSAP8AAAAQRwD/AAAAEEIA/wAAAAAAAAAAAAJOYW1lAB8AAABQb2ludEFuZFNlcmllc1N0eWxlRGVmaW5pdGlvbnMAEFZlcnNpb24AAgAAAAlMYXN0V3JpdGUAl27GuJIBAAAAAgAXAAAAAAADAP////+5CbkJAAAFX2lkABAAAAAELDw3SmR1mEWYHVBDs/ep8ANEYXRhAFYJAAAIQXV0b21hdGljTGF5b3V0QWN0aXZlAAEEQWRkaXRpb25hbENoYXJ0TWFyZ2luRGF0YXMABQAAAAACRGF0YVJlZmVyZW5jZURpcmVjdGlvbgANAAAAU2VyaWVzQnlSb3dzAAJTZXJpZXNPcmRlcgAJAAAAUmV2ZXJzZWQAAlBvaW50T3JkZXIACgAAAEFzSW5FeGNlbAACUHJpbWFyeUF4aXNDcm9zc1R5cGUAGQAAAENyb3NzZXNCZXR3ZWVuQ2F0ZWdvcmllcwACU2Vjb25kYXJ5QXhpc0Nyb3NzVHlwZQAIAAAASW52YWxpZAAISXNDaGFydFRpdGxlVmlzaWJsZQAAA0NoYXJ0VGl0bGVEYXRhABkHAAAIV2FudFRvQmVWaXNpYmxlAAADVGV4dEJveERhdGEAowYAAAVNYW5hZ2VkSWQAEAAAAASIznGyp1sOTLKy6S+JDb6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PZmZzZXRGcm9tSG9tZQBCAAAAAVgAAAAAAAAAAAABWQAAAAAAAAAAAAFMZW5ndGgAAAAAAAAAAAABTGVuZ3RoU3F1YXJlZAAAAAAAAAAAAAAAAVBsb3RUb0NoYXJ0QXJlYVJhdGlvAAAAAAAAAAAAAlJlbmRlck1vZGUACwAAAEh5YnJpZFRleHQAA0N1c3RvbWl6aW5nRGVzY3JpcHRpb25EYXRhAIAAAAACTmFtZQAJAAAASW5maW5lb24AEFZlcnNpb24AAQAAABBNaW5vclZlcnNpb24AAQAAAAJDdXN0b21pemluZ1R5cGUACAAAAERlZmF1bHQAAk1pb0NkSWQAAQAAAAACRmxleEN1c3RvbWl6aW5nVHlwZQAFAAAATm9uZQAAAUxhc3RTZWVuV2lkdGgAAAAAgD3GaEABTGFzdFNlZW5IZWlnaHQAAAAAgKMXY0AITWlncmF0aW9uVG9QZXJmb3JtYW5jZU1vZGVEb25lAAEAAk5hbWUAFAAAAEdsb2JhbENoYXJ0U2V0dGluZ3MAEFZlcnNpb24ABAAAAAlMYXN0V3JpdGUANLnGuJ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eAAAA5w8AAAAAAAAAAAAAVGsAAAVfaWQAEAAAAARLumVBZGaRSY9f30rTSooDBERhdGEA/GoAAAMwAH0pAAAFX2lkABAAAAAE8iEJmES57UO7mvY+LAomqAJfdHlwZQBZAAAAZW1wb3dlci5DaGFydHMuRGF0YS5EYXRhQ2hhcnRzLk92ZXJsYXlzLkRhdGEuR3Jvd3RoQXJyb3dPdmVybGF5RGF0YSwgZW1wb3dlci5DaGFydHMuRGF0YQADU3RhcnRMaW5lABIHAAADU3RhcnQAGwAAAAFYAAAAAGAzpWRAAVkAAAAAAHLLHUAAA0VuZAAbAAAAAVgAAAAAYDOlZEABWQAAAAAA+OQ3QAACU3RhcnRBcnJvd0hlYWQAEQAAAG1zb0Fycm93aGVhZE5vbmUAAkVuZEFycm93SGVhZAARAAAAbXNvQXJyb3doZWFkTm9uZQAFTWFuYWdlZElkABAAAAAEI7I+IkCwmk24l64AoYXM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AHLLHUABTGVmdAAAAABgM6V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AByyx1AAANFbmQAGwAAAAFYAAAAAKAphEBAAVkAAAAAQPKMX0AAAlN0YXJ0QXJyb3dIZWFkABEAAABtc29BcnJvd2hlYWROb25lAAJFbmRBcnJvd0hlYWQAFQAAAG1zb0Fycm93aGVhZFRyaWFuZ2xlAAVNYW5hZ2VkSWQAEAAAAARbNdCIeS4bRYnLcffKeXB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CA7sF1AAVdpZHRoAAAAAAAAAAA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AzpWRAAURlZmF1bHRNaWRkbGVMaW5lU3RhcnRQb2ludFkAaKQP8nHLHUABRGVmYXVsdE1pZGRsZUxpbmVFbmRQb2ludFgAAAAAoCmEQEABRGVmYXVsdE1pZGRsZUxpbmVFbmRQb2ludFkAaKQP8nHLHUAFTWVyZ2VkV2l0aAAQAAAABAAAAAAAAAAAAAAAAAAAAAAISXNTdGFydExpbmVWaXNpYmxlAAEISXNFbmRMaW5lVmlzaWJsZQABA0Zyb20AMwAAABBTZXJpZXNJbmRleAD/////EFBvaW50FQAAAAAAAAAAZ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YAAAAAVwAAAGU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AAAABf////8YAAAA5w8AAAAAAAAAAAAAmjkAAAVfaWQAEAAAAARfhypFlYAASr6s8f7H/gFuA0RhdGEAQDkAAANEYXRhTGFiZWxzUGVyQXhpcwAJOQAAA1ByaW1hcnkAyjYAAAREYXRhTGFiZWxzAKk0AAADMAAnFgAAEFBvaW50SW5kZXgAAQAAAAJBbGlnbm1lbnQABwAAAENlbnRlcgAQU2VyaWVzSW5kZXgAAQAAAAhSZXF1aXJlRm9udENvbG9yTWlncmF0aW9uAAAITWFudWFsRGF0YUxhYmVsQmFja2dyb3VuZFZpc2libGUAAQhIYXNXaXNoQ29sb3IAAANUZXh0Qm94ALc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IAAAAwAAJUZXh0SG9yaXpvbnRhbEFsaWdubWVudAAQAAAAbXNvQW5jaG9yQ2VudGVy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CAAAAMAABSGVpZ2h0AAAAAKAinipAAVdpZHRoAAAAAEBC/SBAAVRvcAAAAAAAiHFgQAFMZWZ0AAAAAKACyTx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GAAAAAUXAAAAGQ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mCmEQEABWQAAAAD75ilhQAAISGFzTGVhZGVyTGluZQAACElzQ2VudGVyQXV0b21hdGljQWRqdXN0ZWQAAAhJc1VzZXJQb3NpdGlvbgAACEFkZFByZWZpeFNwYWNlAAAIQWRkUG9zdGZpeFNwYWNlAAACU2VwYXJhdG9yAAIAAAAKAAJUZXh0AAIAAAAwAAhSZXF1aXJlUmVsYXRpdmVQb3NpdGlvblVwZ3JhZGUAAAhJc0dlb21ldHJ5T3V0T2ZCb3VuZHMAAAhJc0xlYWRlckxpbmVJbkF1dG9Nb2RlAAEIRGVsZXRlZAAAAAMxADcPAAAQUG9pbnRJbmRleAACAAAAAkFsaWdubWVudAAHAAAAQ2VudGVyABBTZXJpZXNJbmRleAABAAAACFJlcXVpcmVGb250Q29sb3JNaWdyYXRpb24AAAhNYW51YWxEYXRhTGFiZWxCYWNrZ3JvdW5kVmlzaWJsZQAACEhhc1dpc2hDb2xvcgAAA1RleHRCb3gAuQYAAAVNYW5hZ2VkSWQAEAAAAARUJcl201GATLyFN/FwrlAt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UyNA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1MjQAAUhlaWdodAAAAACgIp4qQAFXaWR0aAAAAABgWZ0zQAFUb3AAAAAAoKXKX0ABTGVmdAAAAACgklJ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MKGhD2w/MhHhw0qpOqUbf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BkAAAAFGAAAAGcAAADnDwAAAAAAAA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zD3GWEABWQAAAADLsZ1gQAAISGFzTGVhZGVyTGluZQAACElzQ2VudGVyQXV0b21hdGljQWRqdXN0ZWQAAAhJc1VzZXJQb3NpdGlvbgAACEFkZFByZWZpeFNwYWNlAAAIQWRkUG9zdGZpeFNwYWNlAAACU2VwYXJhdG9yAAIAAAAKAAJUZXh0AAQAAAA1MjQACFJlcXVpcmVSZWxhdGl2ZVBvc2l0aW9uVXBncmFkZQAACElzR2VvbWV0cnlPdXRPZkJvdW5kcwAACElzTGVhZGVyTGluZUluQXV0b01vZGUAAQhEZWxldGVkAAAAAzIAPQ8AABBQb2ludEluZGV4AAMAAAACQWxpZ25tZW50AAcAAABDZW50ZXIAEFNlcmllc0luZGV4AAEAAAAIUmVxdWlyZUZvbnRDb2xvck1pZ3JhdGlvbgAACE1hbnVhbERhdGFMYWJlbEJhY2tncm91bmRWaXNpYmxlAAAISGFzV2lzaENvbG9y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Ni4xMDc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Ni4xMDcAAUhlaWdodAAAAACgIp4qQAFXaWR0aAAAAAAgifM7QAFUb3AAAAAAADY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EaAAAABTIAAAALAAAA5w8AAAAAAAAAAAAAbGVCZWZvcmUAAAhMaW5lUnVsZVdpdGhpbgAAAVJpZ2h0SW5kZW50AAAAAAAAAAAAAVNwYWNlQWZ0ZXIAAAAAAAAAAAABU3BhY2VCZWZvcmUAAAAAAAAAAAABU3BhY2VXaXRoaW4AAAAAAAAAAAAAA0xpbmVTZWNvbmRQYXJ0ABIHAAADU3RhcnQAGwAAAAFYAAAAACDWIFdAAVkAAAAAILXlHkAAA0VuZAAbAAAAAVgAAAAAYCO6YEABWQAAAAAgteUeQAACU3RhcnRBcnJvd0hlYWQAEQAAAG1zb0Fycm93aGVhZE5vbmUAAkVuZEFycm93SGVhZAARAAAAbXNvQXJyb3doZWFkTm9uZQAFTWFuYWdlZElkABAAAAAEfzu1aETS9kmYBEbn8alTG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g4aZEQAFUb3AAAAAAILXlHkABTGVmdAAAAAAg1iBX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NAB9KQAABV9pZAAQAAAABOzilwGz4kVFrskmoax7Gm4CX3R5cGUAWQAAAGVtcG93ZXIuQ2hhcnRzLkRhdGEuRGF0YUNoYXJ0cy5PdmVybGF5cy5EYXRhLkdyb3d0aEFycm93T3ZlcmxheURhdGEsIGVtcG93ZXIuQ2hhcnRzLkRhdGEAA1N0YXJ0TGluZQASBwAAA1N0YXJ0ABsAAAABWAAAAADAPcZYQAFZAAAAAAByyx1AAANFbmQAGwAAAAFYAAAAAMA9xlhAAVkAAAAAwCFbXUAAAlN0YXJ0QXJyb3dIZWFkABEAAABtc29BcnJvd2hlYWROb25lAAJFbmRBcnJvd0hlYWQAEQAAAG1zb0Fycm93aGVhZE5vbmUABU1hbmFnZWRJZAAQAAAABOxiaLa3PCZErpcsk9dJxE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oGp+W0ABV2lkdGgAAAAAAAAAAAABVG9wAAAAAAByyx1AAUxlZnQAAAAAwD3GW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oCmEQEABWQAAAAAAcssdQAADRW5kABsAAAABWAAAAACgKYRAQAFZAAAAAEDyjF9AAAJTdGFydEFycm93SGVhZAARAAAAbXNvQXJyb3doZWFkTm9uZQACRW5kQXJyb3dIZWFkABUAAABtc29BcnJvd2hlYWRUcmlhbmdsGwAAAAUgAAAA/////6kFPgoAAAAAAAAAAGlibGUAAAhWaXNpYmxlAAECRmlsbFBhdHRlcm4AEAAAAG1zb1BhdHRlcm5NaXhlZAACVGV4dAADAAAAU2k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DAAAAU2kAAUhlaWdodAAAAACg/74fQAFXaWR0aAAAAACAJb8VQAFUb3AAAAAAIHkGYkABTGVmdAAAAAAAalFk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AIV2FudHNUb0JlVmlzaWJsZQABAkxhYmVsVGV4dEFsaWdubWVudAAHAAAAQ2VudGVyAAACTmFtZQAZAAAAQ2F0ZWdvcnlBeGlzRGF0YVByb3BlcnR5ABBWZXJzaW9uAAEAAAAJTGFzdFdyaXRlALNGr4S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AIgAAADU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AAABTwAAABdAAAA5w8AAAAAAAAAAA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oCmEQEABWQAAAAAAcssdQAADRW5kABsAAAABWAAAAACgKYRAQAFZAAAAAEDyjF9AAAJTdGFydEFycm93SGVhZAARAAAAbXNvQXJyb3doZWFkTm9uZQACRW5kQXJyb3dIZWFkABUAAABtc29BcnJvd2hlYWRUcmlhbmdsZQAFTWFuYWdlZElkABAAAAAEppG4qUQo2kiXIhvoG7wJF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gO7BdQAFXaWR0aAAAAAAAAAAAAAFUb3AAAAAAAHLL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DAPcZYQAFEZWZhdWx0TWlkZGxlTGluZVN0YXJ0UG9pbnRZAIQYsOaaPllAAURlZmF1bHRNaWRkbGVMaW5lRW5kUG9pbnRYAAAAAKAphEBAAURlZmF1bHRNaWRkbGVMaW5lRW5kUG9pbnRZAIQYsOaaPllABU1lcmdlZFdpdGgAEAAAAATyIQmYRLntQ7ua9j4sCiaoCElzU3RhcnRMaW5lVmlzaWJsZQABCElzRW5kTGluZVZpc2libGUAAQNGcm9tADMAAAAQU2VyaWVzSW5kZXgA/////xBQb2lud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wGAAACQXV0b1NoYXBlVHlwZQAFAAAAT3ZhbAAEQWRqdXN0bWVudHMABQAAAAAFTWFuYWdlZElkABAAAAAE776VdI4NTEOPv8H0EfQoN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HgAAAAUUAAAAPAAAAOcPAAAAAAAAAAAAAEluZGV4AAM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wGAAACQXV0b1NoYXBlVHlwZQAFAAAAT3ZhbAAEQWRqdXN0bWVudHMABQAAAAAFTWFuYWdlZElkABAAAAAETuAZuyPFtE6druYt/mmjR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YAAAAtMTAw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YAAAAtMTAwJQABSGVpZ2h0AAAAACBuyC1AAVdpZHRoAAAAAKA99EBAAVRvcAAAAACAkB5oPwFMZWZ0AAAAAOBCy1x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KRIlR4WhwJFkzDDe6F0kWcAA0xpbmUAEgcAAANTdGFydAAbAAAAAVgAAAAAoCmEQEABWQAAAAAAcssdQAADRW5kABsAAAABWAAAAABgM6VkQAFZAAAAAAByyx1AAAJTdGFydEFycm93SGVhZAARAAAAbXNvQXJyb3doZWFkTm9uZQACRW5kQXJyb3dIZWFkABEAAABtc29BcnJvd2hlYWROb25lAAVNYW5hZ2VkSWQAEAAAAATZkMxhyhZ5RK82ltzLEGsr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R8AAAAE//////////8IAJgH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Gs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/QL9AgAABV9pZAAQAAAABCZoQVznEB5GvDlHyiPMH80DRGF0YQCG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OgAAAADMQDgAAAAEFNlcmllc0luZGV4AAEAAAADQWRkaXRpb25hbFN0eWxlcwC4AAAAAkZpbGxQYXR0ZXJuAAgAAABEZWZhdWx0AANGaWxsQ29sb3JPclRoZW1lQ29sb3IAcwAAABBUaGVtZUNvbG9yAAAAAAABVGludEFuZFNoYWRlAAAAAAAAAAAAEFRpbnRJbmRleAD/////EFNjaGVtZUNvbG9yAAAAAAADQ29sb3IAIQAAABBBAP8AAAAQUgAAAAAAEEcAAAAAABBCAAAAAAAAAAhCb3JkZXJWaXNpYmxlAAAAAAAAAk5hbWUAKAAAAFBvaW50QW5kU2VyaWVzQWRkaXRpb25TdHlsZXNEZWZpbml0aW9ucwAQVmVyc2lvbgABAAAACUxhc3RXcml0ZQAlOsa4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bAAAA5w8AAAAAAAAAAAAAkBUAAAVfaWQAEAAAAATaEgxTN440R7KdQ2kucVnsA0RhdGEAKBUAAARDYXRlZ29yeUF4aXNMYWJlbERhdGEA2hQAAAMwAPoGAAADVGV4dEJveERhdGEAqw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AAAAElHVDY1UjAzNUQyAAJUZXh0SG9yaXpvbnRhbEFsaWdubWVudAAOAAAAbXNvQW5jaG9yTm9uZQACUGFyYWdyYXBoQWxpZ25tZW50AA8AAABtc29BbGlnbkNlbnRlcg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ADVGV4dE1hcmdpbgA/AAAAAUxlZnQAAAAAAAAAAAABVG9wAAAAAAAAAAAAAVJpZ2h0AAAAAAAAAAAAAUJvdHRvbQAAAAAAAAAAAAACRGlzcGxheVRleHQADAAAAElHVDY1UjAzNUQyAAFIZWlnaHQAAAAAoP++H0ABV2lkdGgAAAAAgLFkQ0ABVG9wAAAAACB5BmJAAUxlZnQAAAAAwHZ6K0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QDqBgAAA1RleHRCb3hEYXRhAJsGAAAFTWFuYWdlZElkABAAAAAEJCYiGAAawU2BX7Ym9u5rf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QAAABTaUM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EAAAAU2lDAAFIZWlnaHQAAAAAoP++H0ABV2lkdGgAAAAAgD2KI0ABVG9wAAAAACB5BmJAAUxlZnQAAAAAQACUV0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gDoBgAAA1RleHRCb3hEYXRhAJkGAAAFTWFuYWdlZElkABAAAAAEp6y0+C/sSEGstb6u9TXhF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IQAAAAAqAAAA/////w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IAAAAADAAAABw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AAAABf////8kAAAA5w8AAAAAAAAAAAAAmjkAAAVfaWQAEAAAAARPKhJY3QzDSb8lQRhXTQtLA0RhdGEAQDkAAANEYXRhTGFiZWxzUGVyQXhpcwAJOQAAA1ByaW1hcnkAyjYAAAREYXRhTGFiZWxzAKk0AAADMAAnFgAAEFBvaW50SW5kZXgAAQAAAAJBbGlnbm1lbnQABwAAAENlbnRlcgAQU2VyaWVzSW5kZXgAAQAAAAhSZXF1aXJlRm9udENvbG9yTWlncmF0aW9uAAAITWFudWFsRGF0YUxhYmVsQmFja2dyb3VuZFZpc2libGUAAQhIYXNXaXNoQ29sb3IAAANUZXh0Qm94ALc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IAAAAwAAJUZXh0SG9yaXpvbnRhbEFsaWdubWVudAAQAAAAbXNvQW5jaG9yQ2VudGVy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CAAAAMAABSGVpZ2h0AAAAAKAinipAAVdpZHRoAAAAAEBC/SBAAVRvcAAAAAAAiHFgQAFMZWZ0AAAAAKACyTx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JAAAAAUjAAAAJQ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mCmEQEABWQAAAAD75ilhQAAISGFzTGVhZGVyTGluZQAACElzQ2VudGVyQXV0b21hdGljQWRqdXN0ZWQAAAhJc1VzZXJQb3NpdGlvbgAACEFkZFByZWZpeFNwYWNlAAAIQWRkUG9zdGZpeFNwYWNlAAACU2VwYXJhdG9yAAIAAAAKAAJUZXh0AAIAAAAwAAhSZXF1aXJlUmVsYXRpdmVQb3NpdGlvblVwZ3JhZGUAAAhJc0dlb21ldHJ5T3V0T2ZCb3VuZHMAAAhJc0xlYWRlckxpbmVJbkF1dG9Nb2RlAAEIRGVsZXRlZAAAAAMxADcPAAAQUG9pbnRJbmRleAACAAAAAkFsaWdubWVudAAHAAAAQ2VudGVyABBTZXJpZXNJbmRleAABAAAACFJlcXVpcmVGb250Q29sb3JNaWdyYXRpb24AAAhNYW51YWxEYXRhTGFiZWxCYWNrZ3JvdW5kVmlzaWJsZQAACEhhc1dpc2hDb2xvcgAAA1RleHRCb3gAuQYAAAVNYW5hZ2VkSWQAEAAAAARUJcl201GATLyFN/FwrlAt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UyNA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1MjQAAUhlaWdodAAAAACgIp4qQAFXaWR0aAAAAABgWZ0zQAFUb3AAAAAAoKXKX0ABTGVmdAAAAACgklJ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MKGhD2w/MhHhw0qpOqUbf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CUAAAAFJAAAAD0AAADnDwAAAAAAAA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zD3GWEABWQAAAADLsZ1gQAAISGFzTGVhZGVyTGluZQAACElzQ2VudGVyQXV0b21hdGljQWRqdXN0ZWQAAAhJc1VzZXJQb3NpdGlvbgAACEFkZFByZWZpeFNwYWNlAAAIQWRkUG9zdGZpeFNwYWNlAAACU2VwYXJhdG9yAAIAAAAKAAJUZXh0AAQAAAA1MjQACFJlcXVpcmVSZWxhdGl2ZVBvc2l0aW9uVXBncmFkZQAACElzR2VvbWV0cnlPdXRPZkJvdW5kcwAACElzTGVhZGVyTGluZUluQXV0b01vZGUAAQhEZWxldGVkAAAAAzIAPQ8AABBQb2ludEluZGV4AAMAAAACQWxpZ25tZW50AAcAAABDZW50ZXIAEFNlcmllc0luZGV4AAEAAAAIUmVxdWlyZUZvbnRDb2xvck1pZ3JhdGlvbgAACE1hbnVhbERhdGFMYWJlbEJhY2tncm91bmRWaXNpYmxlAAAISGFzV2lzaENvbG9y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Ni4xMDc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Ni4xMDcAAUhlaWdodAAAAACgIp4qQAFXaWR0aAAAAAAgifM7QAFUb3AAAAAAADY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EmAAAABSgAAAAyAAAA5w8AAAAAAAAA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AHLLHUABTGVmdAAAAABgM6Vk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KYRAQAFZAAAAAAByyx1AAANFbmQAGwAAAAFYAAAAAKAphEBAAVkAAAAAQPKMX0AAAlN0YXJ0QXJyb3dIZWFkABEAAABtc29BcnJvd2hlYWROb25lAAJFbmRBcnJvd0hlYWQAFQAAAG1zb0Fycm93aGVhZFRyaWFuZ2xlAAVNYW5hZ2VkSWQAEAAAAARbNdCIeS4bRYnLcffKeXB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CA7sF1AAVdpZHRoAAAAAAAAAAA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GAzpWRAAURlZmF1bHRNaWRkbGVMaW5lU3RhcnRQb2ludFkAaKQP8nHLHUABRGVmYXVsdE1pZGRsZUxpbmVFbmRQb2ludFgAAAAAoCmEQEABRGVmYXVsdE1pZGRsZUxpbmVFbmRQb2ludFkAaKQP8nHLHUAFTWVyZ2VkV2l0aAAQAAAABAAAAAAAAAAAAAAAAAAAAAAISXNTdGFydExpbmVWaXNpYmxlAAEISXNFbmRMaW5lVmlzaWJsZQABA0Zyb20AMwAAABBTZXJpZXNJbmRleAD/////EFBvaW50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JwAAAAUNAAAAUwAAAOcPAAAAAAAAAAAAAFJpZ2h0AAAAAAAAAAAAAUJvdHRvbQAAAAAAAAAAAAACRGlzcGxheVRleHQAAQAAAAABSGVpZ2h0AAAAAAAAAAAAAVdpZHRoAAAAAAAphGB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Ag1iBXQAFZAAAAACC15R5AAANFbmQAGwAAAAFYAAAAAGAjumBAAVkAAAAAILXlHkAAAlN0YXJ0QXJyb3dIZWFkABEAAABtc29BcnJvd2hlYWROb25lAAJFbmRBcnJvd0hlYWQAEQAAAG1zb0Fycm93aGVhZE5vbmUABU1hbmFnZWRJZAAQAAAABH87tWhE0vZJmARG5/GpUxo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YOGmREABVG9wAAAAACC15R5AAUxlZnQAAAAAINYgV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EAfSkAAAVfaWQAEAAAAATs4pcBs+JFRa7JJqGsexpuAl90eXBlAFkAAABlbXBvd2VyLkNoYXJ0cy5EYXRhLkRhdGFDaGFydHMuT3ZlcmxheXMuRGF0YS5Hcm93dGhBcnJvd092ZXJsYXlEYXRhLCBlbXBvd2VyLkNoYXJ0cy5EYXRhAANTdGFydExpbmUAEgcAAANTdGFydAAbAAAAAVgAAAAAwD3GWEABWQAAAAAAcssdQAADRW5kABsAAAABWAAAAADAPcZYQAFZAAAAAMAhW11AAAJTdGFydEFycm93SGVhZAARAAAAbXNvQXJyb3doZWFkTm9uZQACRW5kQXJyb3dIZWFkABEAAABtc29BcnJvd2hlYWROb25lAAVNYW5hZ2VkSWQAEAAAAATsYmi2tzwmRK6XLJPXScRJ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BqfltAAVdpZHRoAAAAAAAAAAAAAVRvcAAAAAAAcssdQAFMZWZ0AAAAAMA9xlhACEZsaXBIb3Jpem9udGFsbHkAAAhGbGlwSG9yaXpvbnRhbGx5QXBwbGllZAAACEZsaXBWZXJ0aWNhbGx5AAAIRmxpcFZlcnRpY2FsbHlBcHBsaWVkAAABUm90YXRpb24AAAAAAAAAAAABWk9yZGVyAAAAAAAAAADAA0JvcmRlckNvbG9yAFUAAAAQQQD/AAAAEFIAHQAAABBHAB0AACgAAAAFCgAAACYAAADnDwAAAAAAAAAAAA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FlwjQAACQ29sdW1uU3VtUG9zaXRpb24ADAAAAERlZmF1bHREb2NrAAhEZWxldGVkAAEDTnVtYmVyRm9ybWF0AB8AAAAFX2lkABAAAAAEpEiVHhaHAkWTMMN7oXSRZw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BAAAMyAN0JAAAFX2lkABAAAAAEBD00ajzjK0qvk9pY4hW2wQJfdHlwZQBXAAAAZW1wb3dlci5DaGFydHMuRGF0YS5EYXRhQ2hhcnRzLk92ZXJsYXlzLkRhdGEuQ29sdW1uU3VtT3ZlcmxheURhdGEsIGVtcG93ZXIuQ2hhcnRzLkRhdGEAEENvbHVtbgADAAAAEFNlcmllcwD/////A1RleHRFbGVtZW50AOoGAAACQXV0b1NoYXBlVHlwZQAKAAAAUmVjdGFuZ2xlAARBZGp1c3RtZW50cwAFAAAAAAVNYW5hZ2VkSWQAEAAAAARNY3Xa1R2cQZ6Ux42vKwO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SkSJUeFocCRZMww3uhdJFnAANUZXh0Rm9ybWF0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lzTmV3AAEBRm9udFNpemUAAAAAAAAAGEAAAzMAfSkAAAVfaWQAEAAAAATyIQmYRLntQ7ua9j4sCiaoAl90eXBlAFkAAABlbXBvd2VyLkNoYXJ0cy5EYXRhLkRhdGFDaGFydHMuT3ZlcmxheXMuRGF0YS5Hcm93dGhBcnJvd092ZXJsYXlEYXRhLCBlbXBvd2VyLkNoYXJ0cy5EYXRhAANTdGFydExpbmUAEgcAAANTdGFydAAbAAAAAVgAAAAAYDOlZEABWQAAAAAAcssdQAADRW5kABsAAAABWAAAAABgM6VkQAFZAAAAAAD45DdAAAJTdGFydEFycm93SGVhZAARAAAAbXNvQXJyb3doZWFkTm9uZQACRW5kQXJyb3dIZWFkABEAAABtc29BcnJvd2hlYWROb25lAAVNYW5hZ2VkSWQAEAAAAAQjsj4iQLCaTbiXrgChhcwbCEhhc0NoYW5nZXMAAAhVc2VOYW1lSW5zdGVhZE9mVGFnQXNJZAABCFNoYXBlUHJldmlvdXNseUNyZWF0ZWQAAANGaWxsQ29sb3IAVQAAABBBAAAAAAAQUgAAAAAAEEcAAAAAABBCAAAAAAABU2NBAAAAAAAAAPC/AVNjUgAAAAAAAADwvwFTY0cAAAAAAAAA8L8BU2NCAAAAAAAAAPC/ABBGaWxsVGhlbWVDb2xvcgAAAAAAAUZpbGxUaW50QW5kU2hhZGUAAAApAAAAAFkAAABg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gAAAAAIAAAAI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KRIlR4WhwJFkzDDe6F0kWc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/gQM15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mjkAAAVfaWQAEAAAAATsrFtvuB8sRY03IKwsixRpA0RhdGEAQDkAAANEYXRhTGFiZWxzUGVyQXhpcwAJOQAAA1ByaW1hcnkAyjYAAAREYXRhTGFiZWxzAKk0AAADMAAnFgAAEFBvaW50SW5kZXgAAQAAAAJBbGlnbm1lbnQABwAAAENlbnRlcgAQU2VyaWVzSW5kZXgAAQAAAAhSZXF1aXJlRm9udENvbG9yTWlncmF0aW9uAAAITWFudWFsRGF0YUxhYmVsQmFja2dyb3VuZFZpc2libGUAAQhIYXNXaXNoQ29sb3IAAANUZXh0Qm94ALc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IAAAAwAAJUZXh0SG9yaXpvbnRhbEFsaWdubWVudAAQAAAAbXNvQW5jaG9yQ2VudGVy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CAAAAMAABSGVpZ2h0AAAAAKAinipAAVdpZHRoAAAAAEBC/SBAAVRvcAAAAAAAiHFgQAFMZWZ0AAAAAKACyTx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MAAAAAUvAAAAMQ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mCmEQEABWQAAAAD75ilhQAAISGFzTGVhZGVyTGluZQAACElzQ2VudGVyQXV0b21hdGljQWRqdXN0ZWQAAAhJc1VzZXJQb3NpdGlvbgAACEFkZFByZWZpeFNwYWNlAAAIQWRkUG9zdGZpeFNwYWNlAAACU2VwYXJhdG9yAAIAAAAKAAJUZXh0AAIAAAAwAAhSZXF1aXJlUmVsYXRpdmVQb3NpdGlvblVwZ3JhZGUAAAhJc0dlb21ldHJ5T3V0T2ZCb3VuZHMAAAhJc0xlYWRlckxpbmVJbkF1dG9Nb2RlAAEIRGVsZXRlZAAAAAMxADcPAAAQUG9pbnRJbmRleAACAAAAAkFsaWdubWVudAAHAAAAQ2VudGVyABBTZXJpZXNJbmRleAABAAAACFJlcXVpcmVGb250Q29sb3JNaWdyYXRpb24AAAhNYW51YWxEYXRhTGFiZWxCYWNrZ3JvdW5kVmlzaWJsZQAACEhhc1dpc2hDb2xvcgAAA1RleHRCb3gAuQYAAAVNYW5hZ2VkSWQAEAAAAARUJcl201GATLyFN/FwrlAtCEhhc0NoYW5nZXMAAAhVc2VOYW1lSW5zdGVhZE9mVGFnQXNJZAABCFNoYXBlUHJldmlvdXNseUNyZWF0ZWQAAQNGaWxsQ29sb3IAVQAAABBBAP8AAAAQUgD5AAAAEEcAdAAAABBCABQAAAABU2NBAAAAAAAAAPA/AVNjUgAAAADAVVDuPwFTY0cAAAAAoNhaxj8BU2NCAAAAAEA4p3w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UyNA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1MjQAAUhlaWdodAAAAACgIp4qQAFXaWR0aAAAAABgWZ0zQAFUb3AAAAAAoKXKX0ABTGVmdAAAAACgklJ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MKGhD2w/MhHhw0qpOqUbf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DEAAAAFMAAAAGMAAADnDwAAAAAAAA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zD3GWEABWQAAAADLsZ1gQAAISGFzTGVhZGVyTGluZQAACElzQ2VudGVyQXV0b21hdGljQWRqdXN0ZWQAAAhJc1VzZXJQb3NpdGlvbgAACEFkZFByZWZpeFNwYWNlAAAIQWRkUG9zdGZpeFNwYWNlAAACU2VwYXJhdG9yAAIAAAAKAAJUZXh0AAQAAAA1MjQACFJlcXVpcmVSZWxhdGl2ZVBvc2l0aW9uVXBncmFkZQAACElzR2VvbWV0cnlPdXRPZkJvdW5kcwAACElzTGVhZGVyTGluZUluQXV0b01vZGUAAQhEZWxldGVkAAAAAzIAPQ8AABBQb2ludEluZGV4AAMAAAACQWxpZ25tZW50AAcAAABDZW50ZXIAEFNlcmllc0luZGV4AAEAAAAIUmVxdWlyZUZvbnRDb2xvck1pZ3JhdGlvbgAACE1hbnVhbERhdGFMYWJlbEJhY2tncm91bmRWaXNpYmxlAAAISGFzV2lzaENvbG9y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Ni4xMDc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Ni4xMDcAAUhlaWdodAAAAACgIp4qQAFXaWR0aAAAAAAgifM7QAFUb3AAAAAAADY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EyAAAABSYAAAAaAAAA5w8AAAAAAAAAAAAA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zAYAAAJBdXRvU2hhcGVUeXBlAAUAAABPdmFsAARBZGp1c3RtZW50cwAFAAAAAAVNYW5hZ2VkSWQAEAAAAARO4Bm7I8W0Tp2u5i3+aaNE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gAAAC0xMDA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gAAAC0xMDAlAAFIZWlnaHQAAAAAIG7ILUABV2lkdGgAAAAAoD30QEABVG9wAAAAAICQHmg/AUxlZnQAAAAA4ELLX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CgKYRAQAFZAAAAAAByyx1AAANFbmQAGwAAAAFYAAAAAGAzpWRAAVkAAAAAAHLLHUAAAlN0YXJ0QXJyb3dIZWFkABEAAABtc29BcnJvd2hlYWROb25lAAJFbmRBcnJvd0hlYWQAEQAAAG1zb0Fycm93aGVhZE5vbmUABU1hbmFnZWRJZAAQAAAABNmQzGHKFnlErzaW3MsQays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CmEYEABVG9wAAAAAAByyx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MwAAAAVHAAAASAAAAOcPAAAAAAAAAAAAAFJpZ2h0AAAAAAAAAAAAAUJvdHRvbQAAAAAAAAAAAAACRGlzcGxheVRleHQAAQAAAAABSGVpZ2h0AAAAAAAAAAAAAVdpZHRoAAAAAAAphGB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Ag1iBXQAFZAAAAACC15R5AAANFbmQAGwAAAAFYAAAAAGAjumBAAVkAAAAAILXlHkAAAlN0YXJ0QXJyb3dIZWFkABEAAABtc29BcnJvd2hlYWROb25lAAJFbmRBcnJvd0hlYWQAEQAAAG1zb0Fycm93aGVhZE5vbmUABU1hbmFnZWRJZAAQAAAABH87tWhE0vZJmARG5/GpUxo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YOGmREABVG9wAAAAACC15R5AAUxlZnQAAAAAINYgV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EAfSkAAAVfaWQAEAAAAATs4pcBs+JFRa7JJqGsexpuAl90eXBlAFkAAABlbXBvd2VyLkNoYXJ0cy5EYXRhLkRhdGFDaGFydHMuT3ZlcmxheXMuRGF0YS5Hcm93dGhBcnJvd092ZXJsYXlEYXRhLCBlbXBvd2VyLkNoYXJ0cy5EYXRhAANTdGFydExpbmUAEgcAAANTdGFydAAbAAAAAVgAAAAAwD3GWEABWQAAAAAAcssdQAADRW5kABsAAAABWAAAAADAPcZYQAFZAAAAAMAhW11AAAJTdGFydEFycm93SGVhZAARAAAAbXNvQXJyb3doZWFkTm9uZQACRW5kQXJyb3dIZWFkABEAAABtc29BcnJvd2hlYWROb25lAAVNYW5hZ2VkSWQAEAAAAATsYmi2tzwmRK6XLJPXScRJ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BqfltAAVdpZHRoAAAAAAAAAAAAAVRvcAAAAAAAcssdQAFMZWZ0AAAAAMA9xlhACEZsaXBIb3Jpem9udGFsbHkAAAhGbGlwSG9yaXpvbnRhbGx5QXBwbGllZAAACEZsaXBWZXJ0aWNhbGx5AAAIRmxpcFZlcnRpY2FsbHlBcHBsaWVkAAABUm90YXRpb24AAAAAAAAAAAABWk9yZGVyAAAAAAAAAADAA0JvcmRlckNvbG9yAFUAAAAQQQD/AAAAEFIAHQAAABBHAB0AADQAAAAFXgAAAFoAAADnDwAAAAAAAAAAAAB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rhQtQAFUb3AAAAAAYKrnHkABTGVmdAAAAADg+m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AECAAABV9pZAAQAAAABBVxQS/5uxZClxtdd9oxen4CX3R5cGUAVwAAAGVtcG93ZXIuQ2hhcnRzLkRhdGEuRGF0YUNoYXJ0cy5PdmVybGF5cy5EYXRhLkNvbHVtblN1bU92ZXJsYXlEYXRhLCBlbXBvd2VyLkNoYXJ0cy5EYXRhABBDb2x1bW4AAQAAABBTZXJpZXMA/////wNUZXh0RWxlbWVudADqBgAAAkF1dG9TaGFwZVR5cGUACgAAAFJlY3RhbmdsZQAEQWRqdXN0bWVudHMABQAAAAAFTWFuYWdlZElkABAAAAAEmgRkX7nvjUuCTJqwzbYRI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iQAADMwAECAAABV9pZAAQAAAABPub4h4TVGJIg+7N8Mnuu3ICX3R5cGUAVwAAAGVtcG93ZXIuQ2hhcnRzLkRhdGEuRGF0YUNoYXJ0cy5PdmVybGF5cy5EYXRhLkNvbHVtblN1bU92ZXJsYXlEYXRhLCBlbXBvd2VyLkNoYXJ0cy5EYXRhABBDb2x1bW4AAgAAABBTZXJpZXMA/////wNUZXh0RWxlbWVudADqBgAAAkF1dG9TaGFwZVR5cGUACgAAAFJlY3RhbmdsZQAEQWRqdXN0bWVudHMABQAAAAAFTWFuYWdlZElkABAAAAAEcW4sRRTfsUaXNclw625D4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1AAAAABwAAAAJ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gAAAABpAAAAW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BbLqu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Fs8AAAFX2lkABAAAAAEWGDbfl0NHUmVlhsJ3XSptQNEYXRhAAE8AAADRGF0YUxhYmVsc1BlckF4aXMAyjsAAANQcmltYXJ5AGg7AAAERGF0YUxhYmVscwAkOwAAAzAAUBgAABBQb2ludEluZGV4AAEAAAACQWxpZ25tZW50AAcAAABDZW50ZXIAEFNlcmllc0luZGV4AAEAAAAIUmVxdWlyZUZvbnRDb2xvck1pZ3JhdGlvbgAACE1hbnVhbERhdGFMYWJlbEJhY2tncm91bmRWaXNpYmxlAAE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3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CAAAAMAACVGV4dEhvcml6b250YWxBbGlnbm1lbnQAEAAAAG1zb0FuY2hvckNlbnRlcg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AgAAADAAAUhlaWdodAAAAACgIp4qQAFXaWR0aAAAAABAQv0gQAFUb3AAAAAAAIhxYEABTGVmdAAAAACgAsk8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DoAAAAFOQAAADsAAADnDwAAAAAA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gphEBAAVkAAAAA++YpYUAACEhhc0xlYWRlckxpbmUAAAhJc0NlbnRlckF1dG9tYXRpY0FkanVzdGVkAAAISXNVc2VyUG9zaXRpb24AAAJTZXBhcmF0b3IAAgAAAAoAAlRleHQAAgAAADAACFJlcXVpcmVSZWxhdGl2ZVBvc2l0aW9uVXBncmFkZQAACElzR2VvbWV0cnlPdXRPZkJvdW5kcwAACElzTGVhZGVyTGluZUluQXV0b01vZGUAAQhEZWxldGVkAAAAAzEAYBE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5BgAABU1hbmFnZWRJZAAQAAAABFQlyXbTUYBMvIU38XCuUC0ISGFzQ2hhbmdlcwAACFVzZU5hbWVJbnN0ZWFkT2ZUYWdBc0lkAAEIU2hhcGVQcmV2aW91c2x5Q3JlYXRlZAABA0ZpbGxDb2xvcgBVAAAAEEEA/wAAABBSAPkAAAAQRwB0AAAAEEIAFAAAAAFTY0EAAAAAAAAA8D8BU2NSAAAAAMBVUO4/AVNjRwAAAACg2FrGPwFTY0IAAAAAQDinfD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NTI0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UyNAABSGVpZ2h0AAAAAKA7AAAABToAAAA+AAAA5w8AAAAAAAAAAAAAIp4qQAFXaWR0aAAAAABgWZ0zQAFUb3AAAAAAoKXKX0ABTGVmdAAAAACgklJW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MKGhD2w/MhHhw0qpOqUbf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MPcZYQAFZAAAAAMuxnWBAAAhIYXNMZWFkZXJMaW5lAAAISXNDZW50ZXJBdXRvbWF0aWNBZGp1c3RlZAAACElzVXNlclBvc2l0aW9uAAACU2VwYXJhdG9yAAIAAAAKAAJUZXh0AAQAAAA1MjQACFJlcXVpcmVSZWxhdGl2ZVBvc2l0aW9uVXBncmFkZQAACElzR2VvbWV0cnlPdXRPZkJvdW5kcwAACElzTGVhZGVyTGluZUluQXV0b01vZGUAAQhEZWxldGVkAAAAAzIAZhEAABBQb2ludEluZGV4AAM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9BgAABU1hbmFnZWRJZAAQAAAABPcqCnJWkUdLgFTSm0JZDA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GAAAANi4xMDc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PAAAAAUeAAAAHQAAAOcPAAAAAAAAAAAAAFJpZ2h0AAAAAAAAAAAAAUJvdHRvbQAAAAAAAAAAAAACRGlzcGxheVRleHQAAQAAAAABSGVpZ2h0AAAAAAAAAAAAAVdpZHRoAAAAAAAphGB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Ag1iBXQAFZAAAAACC15R5AAANFbmQAGwAAAAFYAAAAAGAjumBAAVkAAAAAILXlHkAAAlN0YXJ0QXJyb3dIZWFkABEAAABtc29BcnJvd2hlYWROb25lAAJFbmRBcnJvd0hlYWQAEQAAAG1zb0Fycm93aGVhZE5vbmUABU1hbmFnZWRJZAAQAAAABH87tWhE0vZJmARG5/GpUxo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YOGmREABVG9wAAAAACC15R5AAUxlZnQAAAAAINYgV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EAfSkAAAVfaWQAEAAAAATs4pcBs+JFRa7JJqGsexpuAl90eXBlAFkAAABlbXBvd2VyLkNoYXJ0cy5EYXRhLkRhdGFDaGFydHMuT3ZlcmxheXMuRGF0YS5Hcm93dGhBcnJvd092ZXJsYXlEYXRhLCBlbXBvd2VyLkNoYXJ0cy5EYXRhAANTdGFydExpbmUAEgcAAANTdGFydAAbAAAAAVgAAAAAwD3GWEABWQAAAAAAcssdQAADRW5kABsAAAABWAAAAADAPcZYQAFZAAAAAMAhW11AAAJTdGFydEFycm93SGVhZAARAAAAbXNvQXJyb3doZWFkTm9uZQACRW5kQXJyb3dIZWFkABEAAABtc29BcnJvd2hlYWROb25lAAVNYW5hZ2VkSWQAEAAAAATsYmi2tzwmRK6XLJPXScRJ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BqfltAAVdpZHRoAAAAAAAAAAAAAVRvcAAAAAAAcssdQAFMZWZ0AAAAAMA9xlhACEZsaXBIb3Jpem9udGFsbHkAAAhGbGlwSG9yaXpvbnRhbGx5QXBwbGllZAAACEZsaXBWZXJ0aWNhbGx5AAAIRmxpcFZlcnRpY2FsbHlBcHBsaWVkAAABUm90YXRpb24AAAAAAAAAAAABWk9yZGVyAAAAAAAAAADAA0JvcmRlckNvbG9yAFUAAAAQQQD/AAAAEFIAHQAAABBHAB0AAD0AAAAFJQAAAP/////lCQIGAAAAAAAAAAB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SM6VkQAFZAAAAAPbziVVAAAhIYXNMZWFkZXJMaW5lAAAISXNDZW50ZXJBdXRvbWF0aWNBZGp1c3RlZAAACElzVXNlclBvc2l0aW9uAAAIQWRkUHJlZml4U3BhY2UAAAhBZGRQb3N0Zml4U3BhY2UAAAJTZXBhcmF0b3IAAgAAAAoAAlRleHQABgAAADYuMTA3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BgAAAAlMYXN0V3JpdGUA9b3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+AAAABTsAAAD/////pgxBAwAAAAAAAAA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GAAAANi4xMDcAAUhlaWdodAAAAACgIp4qQAFXaWR0aAAAAAAgifM7QAFUb3AAAAAAADYZVEABTGVmdAAAAADA+uVi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DAtPWJcbi1LvmvMLdCO4+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SM6VkQAFZAAAAAPbziVVAAAhIYXNMZWFkZXJMaW5lAAAISXNDZW50ZXJBdXRvbWF0aWNBZGp1c3RlZAAACElzVXNlclBvc2l0aW9uAAACU2VwYXJhdG9yAAIAAAAKAAJUZXh0AAYAAAA2LjEwNwAIUmVxdWlyZVJlbGF0aXZlUG9zaXRpb25VcGdyYWRlAAAISXNHZW9tZXRyeU91dE9mQm91bmRzAAAISXNMZWFkZXJMaW5lSW5BdXRvTW9kZQABCERlbGV0ZWQAAAAACExhYmVsc1Zpc2libGUAAQhBdXRvbWF0aWNMYWJlbEJhY2tncm91bmRzRW5hYmxlZAABAANTZWNvbmRhcnkASQAAAAREYXRhTGFiZWxzAAUAAAAACExhYmVsc1Zpc2libGUAAAhBdXRvbWF0aWNMYWJlbEJhY2tncm91bmRzRW5hYmxlZAAAAAAIRGlzYWJsZUF1dG9tYXRpY0RlYWN0aXZhdGlvbgAAAAJOYW1lAAsAAABEYXRhTGFiZWxzABBWZXJzaW9uAAkAAAAJTGFzdFdyaXRlAAW+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wAAAAVIAAAAWAAAAOcPAAAAAAAAAAAAAGUAAQhWaXNpYmxlAAACRmlsbFBhdHRlcm4AEAAAAG1zb1BhdHRlcm5NaXhlZAACVGV4dAAGAAAALTEwMC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GAAAALTEwMCUAAUhlaWdodAAAAAAgbsgtQAFXaWR0aAAAAACgPfRAQAFUb3AAAAAAAAAfaD8BTGVmdAAAAADAM45I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KAphEBAAVkAAAAAAHLLHUAAA0VuZAAbAAAAAVgAAAAAwD3GWEABWQAAAAAAcssdQAACU3RhcnRBcnJvd0hlYWQAEQAAAG1zb0Fycm93aGVhZE5vbmUAAkVuZEFycm93SGVhZAARAAAAbXNvQXJyb3doZWFkTm9uZQAFTWFuYWdlZElkABAAAAAE1vDzkANyEUmwZNf1TBBHk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KYRQQAFUb3AAAAAAAHLL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4PpvUEABWQAAAABgquceQAADRW5kABsAAAABWAAAAACgkBJUQAFZAAAAAGCq5x5AAAJTdGFydEFycm93SGVhZAARAAAAbXNvQXJyb3doZWFkTm9uZQACRW5kQXJyb3dIZWFkABEAAABtc29BcnJvd2hlYWROb25lAAVNYW5hZ2VkSWQAEAAAAARQI3APG3xJTrnuJSDiC8u7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0AAAAAFEAAAAP/////qC/0DAAAAAAAAAAByaWtldGhyb3VnaAAACEZvbnRTdWJzY3JpcHQAAAhGb250U3VwZXJzY3JpcHQAAAhGb250VW5kZXJsaW5lAAAACFNpemVUb1RleHRXaWR0aAABCFNpemVUb1RleHRIZWlnaHQAAQNUZXh0TWFyZ2luAD8AAAABTGVmdAAAAAAAAAAAAAFUb3AAAAAAAAAAAAABUmlnaHQAAAAAwFqtBkABQm90dG9tAAAAAAAAAAAAAAJEaXNwbGF5VGV4dAAFAAAALTI3MgABSGVpZ2h0AAAAAEBJjyNAAVdpZHRoAAAAAOCu8jJ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AWXCNAAAJDb2x1bW5TdW1Qb3NpdGlvbgAMAAAARGVmYXVsdERvY2sACEFkZFByZWZpeFNwYWNlAAAIQWRkUG9zdGZpeFNwYWNlAAAIRGVsZXRlZAABCElzTmV3AAEBRm9udFNpemUAAAAAAAAAIEAAAzQA+gcAAAVfaWQAEAAAAAQEPTRqPOMrSq+T2ljiFbbBAl90eXBlAFcAAABlbXBvd2VyLkNoYXJ0cy5EYXRhLkRhdGFDaGFydHMuT3ZlcmxheXMuRGF0YS5Db2x1bW5TdW1PdmVybGF5RGF0YSwgZW1wb3dlci5DaGFydHMuRGF0YQAQQ29sdW1uAAMAAAAQU2VyaWVzAP////8DVGV4dEVsZW1lbnQA6gYAAAJBdXRvU2hhcGVUeXBlAAoAAABSZWN0YW5nbGUABEFkanVzdG1lbnRzAAUAAAAABU1hbmFnZWRJZAAQAAAABE1jddrVHZxBnpTHja8rA6k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QWRkUHJlZml4U3BhY2UAAAhBZGRQb3N0Zml4U3BhY2UAAAhEZWxldGVkAAEISXNOZXcAAQFGb250U2l6ZQAAAAAAAAAYQAAAAk5hbWUACQAAAE92ZXJsYXlzABBWZXJzaW9uAAcAAAAJTGFzdFdyaXRlALPM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3WKq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UAAAAP////8LANEI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/QL9AgAABV9pZAAQAAAABBpp6/LEMYtOr17Se2ERkCoDRGF0YQCG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OgAAAADMQDgAAAAEFNlcmllc0luZGV4AAEAAAADQWRkaXRpb25hbFN0eWxlcwC4AAAAAkZpbGxQYXR0ZXJuAAgAAABEZWZhdWx0AANGaWxsQ29sb3JPclRoZW1lQ29sb3IAcwAAABBUaGVtZUNvbG9yAAAAAAABVGludEFuZFNoYWRlAAAAAAAAAAAAEFRpbnRJbmRleAD/////EFNjaGVtZUNvbG9yAAAAAAADQ29sb3IAIQAAABBBAP8AAAAQUgAAAAAAEEcAAAAAABBCAAAAAAAAAAhCb3JkZXJWaXNpYmxlAAAAAAAAAk5hbWUAKAAAAFBvaW50QW5kU2VyaWVzQWRkaXRpb25TdHlsZXNEZWZpbml0aW9ucwAQVmVyc2lvbgAAAAAACUxhc3RXcml0ZQAfOsa4kgEAAAAIAP////+RAJEAAAAFX2lkABAAAAAErCAo8xYzAkOZ6TZowS4FKwNEYXRhADgAAAAET25Ub3BTZXJpZXNJbmRpemVzAAUAAAAABEhpZGRlblNlcmllc0luZGl6ZXMABQAAAAAAAk5hbWUACgAAAFdhdGVyZmFsbAAQVmVyc2lvbgABAAAACUxhc3RXcml0ZQAubzRbjQEAAAAJAE4AAAAAAAoA/////3MAcwAAAAVfaWQAEAAAAARgABv6Mx5KRJNPw86gUMVMA0RhdGEAFwAAAARTZXJpZUxhYmVscwAFAAAAAAACTmFtZQANAAAAU2VyaWVzTGFiZWxzABBWZXJzaW9uAAUAAAAJTGFzdFdyaXRlACZvNFuN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lCoAAAVfaWQAEAAAAAQkxTnYZvgkRq6ruOdhuOtzA0RhdGEAOSoAAAVEYXRhACk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CynqdnrwMAAFMIAAAPAAAAeGwvd29ya2Jvb2sueG1srFZRb5s6GH2ftP/AvL5SMBAaUMmUhFQ3Uu9Upd32EikyYIJVwMw2TXqn/ff7GUKatnvo3W6UGIzx8Tnfdz47l5/2VWk8UCEZryOEz21k0DrlGau3Efpyd2WOkSEVqTNS8ppG6JFK9Gny/t3ljov7hPN7AwBqGaFCqSa0LJkWtCLynDe0hpGci4oo6IqtJRtBSSYLSlVVWo5t+1ZFWI16hFC8BYPnOUtpzNO2orXqQQQtiQL6smCNHNCq9C1wFRH3bWOmvGoAImElU48dKDKqNFxuay5IUoLsPR4ZewFfH37YhsYZVoKhV0tVLBVc8lydA7TVk36lH9sWxs9CsH8dg7cheZagD0zn8MhK+L/Jyj9i+U9g2P5jNAzW6rwSQvB+E2105OagyWXOSvq1t65BmuYzqXSmSmSURKpFxhTNInQBXb6jTw9AlWibWctKGHVsD/vImhztfCMMcD/tsWJGJZ2KhDIlK1iB6jfBGNNSUVETRee8VuDDg64/9VyHPS84ONxY0e8tExQKC/wFWqElaUgSeUNUYbSijNA8XH+RIH99RcqSQ+EpUpH1tGliosj6mqekXN/Rqll7qQvV5rlBEiRebvtBgn0v94Oxl+VjP/XWJ1Ymr+vmP5iZpDpCFoSol9HfvwwXqBHhYNgbJQy4X8bXkLRb8gApBKNkhwpfQo6wu6lTEeLNj9l85F648cKMnWBselMcm4E9c80Yj+NZMI1x7No/QYzww5STVhUHd2joCLnazy+H/ib7CHlgEl3WYcuyJxo/7MPH1NcXzTD2UwvW++BXRnfyyUe6a8iC7271fncHiet07b+xOuO7CAW+DTIfh+7I091dN/iNZaoY3ugf/UXZtgAJ/WuKJCu94wHxUafJ0cQj9Ixw3BO+go+pm2eErRPG3YYMzLurUXdFtKybVsHGr7l3KYCaCfUSYpnhLsXDrIzmrKaZrhfAOOkdkCrGN2lBhJIboF3SjdBKNglXile6NMGlXYj0MhCCgmUZ1ScRmnQkPpzFZ86ldQL8q1VEvdV5W/HdcZoXnnlvmacrBM4PKOWyreph+sfV4urDi+mnJEArEE/1bgGXLkQBtp1Ax4aX9Jb9Q8HVeYSmOIwd/VRvViuacjhrH2EauJMfulo3vED36lqq7gr1zSCd2LOnF3bgmfbCHZneOHDMsec65tyLncXoYhEvZiNtd30Ah//HMdRtM+FwsmtxOnN3gqT38H9gRfMZkVCfvQOAL5T3wNoaZk3+BQAA//8DAFBLAwQUAAYACAAAACEAWZLcl8YAAAAYAQAAFAAAAHhsL3NoYXJlZFN0cmluZ3MueG1sZI/RagIxEEXfBf8hzLtma1kRSeKDpcXHtvYDwu64G9hMtplZsX/fiEjBPp5zZ+Bes7vEQZ0xc0hk4WlZgUJqUhuos/B1fF1sQLF4av2QCC38IMPOzWeGWVT5JbbQi4xbrbnpMXpephGpJKeUo5eCudM8ZvQt94gSB72qqrWOPhCoJk0kFmpQE4XvCfd3doaDM+LeO6PFGX2lmzm8Hdf1R/Vcv6weo8+w/68ezLX0lkfflDGlFWM+Izj1d6XLMvcLAAD//wMAUEsDBBQABgAIAAAAIQBBv/hg2QAAAMoBAAAjAAAAeGwvd29ya3NoZWV0cy9fcmVscy9zaGVldDEueG1sLnJlbHOskcFOwzAMQO9I/EPkO0m7A0Jo6S4IaVcYH+ClbhvROlFsEPt7gnah0yQunCzb8vOTvd19LbP5pCIxsYfWNmCIQ+ojjx7eDs93D2BEkXucE5OHEwnsutub7QvNqHVIppjFVAqLh0k1PzonYaIFxaZMXDtDKgtqTcvoMoZ3HMltmubeld8M6FZMs+89lH2/AXM45br5b3YahhjoKYWPhVivrHCKx5kqEMtI6sHac0XOobVVFtx1j/Y/PXKJrFReSbUeWlZGFz13kbf2GPlH0q0+0H0DAAD//wMAUEsDBBQABgAIAAAAIQDvD2UUcQQAAKQPAAATAAAAeGwvdGhlbWUvdGhlbWUxLnhtbMxXW4+jNhR+r9T/YPHOhDthNJkVgaBWalWps6s+e8BcdgxE2JlLV/Pfe2wTLiHT3U6z0iYvYD4ff+fi79g3H55rih5Jx6q22WjmlaEh0qRtVjXFRvv0MdHXGmIcNxmmbUM22gth2ofbn3+6wde8JDVBML9h13ijlZzvr1crlsIwZlftnjTwLW+7RQAAAAVEAAAARgAAAOcPAAAAAAAAAAAAABpzeO2KVdbhJ7Bb05VlGN6qxlWjoQbXYPaPPK9Sgj4Kk9rt0fiOwmvDmRhIaXcnTJPZDInNHkyBYF1xH9EOPWK60Qz501a3Nyt83QMoX+IS+etxPSB7sBb2HMd1vHCwJwGUL3E7f+ftvMGeBOA0BS+WazuOb0VOj52A1OMZ27Ef2+YMP7FvLziHrvjP8BKk7DsLfJJEELUZXoIU3l3g3W2wjef2JUjhvQXeN8LY8Wf2JaikVfOwzKDr2dHR2wGSt/SXs/DAdRLf6o2PKMj+UDliibxt+KyOtqQ58L9Jl5G8airScWTKoqrx57ZLAC1mUcyrBvGXPclxCuV6R4qWoE+/iuXwNcGTT2ooZSdDwGNmsa6aS5sfLcJio5/S63rutNpu0s+8ovSOv1DyG5OuspZWWQKDMiFyxw2bal/CYx/iGa7osJyDupb/VfHyrsR7CJOKZMF60wVD+5bB3pQLS6EgJ7ZlsA/1722mtrFpin2sYsowH8cNdxiH1HCF9vyxfgfzUgEKqSFHAmLufyExWWxOwj5Dwj8OQhb+jYT07CIsgjMs1sL8MVXHLA6hAGpDVmA3ISzU3nWUZiKWYkoykScln8fsiuRcNNNvBZNOK8CAZtFXwJjpQHB90z3hnSq1b8j0jMSk3OYkJmVY4oz01TltMpfMdTCmdEZPhOK4G0Ya/vp75FqIyIk20GaqFLRBTxvNs104M6R4v9FykEl4rPdQO6wpNIRpAYeKlHdqw79HWfYd4zFmpQq4FB2lBnXFSYdoVW804f5QDbSRGiK5mRYIwg9LLgBZ+dHIQdLnSSZ5TlI+TftkRDY/CQCFV1px9quc/n6wmNkeIN13ZfaE7umh+xNDibm+KQKYVYxDq1HRzKpuImRj/Z00pl52zxwYxVqY7kvcd5SpmCu4FNGBjnxTTssuBwGchWD+3jfC+0I02P/ddb/eqoU3E9Ece+ZMVUTXPC+m36/JT1iNTXTGSkm3PGCxUeuCo9ZBoZ7tEl/put/QECbUxsVm1ATjpQwLze5H59QueCCYRMJ7I25Djzgbifd2fph3WrWiQRzPlXIbyAvh9M7W3n8G8Yjh0HygnKmz8jPvMBz61BlcyQZsmWfebw14Qoeu2mhfDDd0IsuNdGPt7nTHdgx97Ya2Hrqube5c04i31is0Fl7WpqsuowmuK/rSX0nl+OJaWldp17I251dpW69aee1cSeLyWmpab19LUQWi88WzksAOtp4e2GGiO/F2rQeRt9VjL/LjJI7cdZC8auhRgp3Qjhxvt9Y9M4p0xzME/XWg+45lhY4frndO+NofY8BzJSZ9LCC8ktftPwAAAP//AwBQSwMEFAAGAAgAAAAhAGBHE4eOBQAAvRkAAA0AAAB4bC9zdHlsZXMueG1s7Flbb+I6EH4/0vkPUd5pLiRpgoBVKY1Uac9FW1Y6ryY4YNWJkWNa2NX+9zPjJCRsoaW0nItUqNrYGY/HM9+MZ6b9T+uMGw9UFkzkA9O5sE2D5omYsXw+ML9O4k5oGoUi+YxwkdOBuaGF+Wn46y/9Qm04vVtQqgxgkRcDc6HUsmdZRbKgGSkuxJLm8CYVMiMKhnJuFUtJyazARRm3XNsOrIyw3Cw59LLkGCYZkferZScR2ZIoNmWcqY3mZRpZ0rud50KSKQdR145HEmPtBNI11hJ+onoj/ebJXhlLpChEqi6AtyXSlCX0qciRFVkkaTgB99M4Ob5luzvnX8sTOXmWpA8MTbiVS0Yn8gq2vCJz2E9FrgojEatcDUwPuKNOe/e5eMxjfAWQqaiG/eKb8UA4zDimNewnggtpKMACmELP5CSjJcUdnQtqfL1FupRkjG/KeRcnNH4qwoyBNXHSQkFKcYb9KVIdvdmVZITv3WmH6fkY6lOdRR36AAWohXG+tVKABoGJYR/8Q1GZxzAwqufJZgnmyMGVS61quheo55JsHNc/fkEhOJuhFPNrDQI5nw7MOL4K8ItsptULls/oms4GZuBp7i2B0eTHCHdgr7H+nHmvCtzgFoqhf9gXl1EUhU4QhmHkdR3P06Y/42mfSuCDBFE3jAIXBLG9UJvtNRJotQOmpkLO4Fqofd8Fe5ZTwz6nqQIrSjZf4F8llmhToRSEzWF/xshc5ISj19Yr2ivhOoGbY2CqBUT+Ok78jATcotrhKHotixblKHIQuZb4KPrycPvPVh0SVJZQzu/wcH+lW71heFynRr7K4kzdAtThgsVYVj8CxqvHUkflAHXX5lbybrENT2JrrNMt/0NCOSBfJZRrGm2htqsNslzyDcZ/jOzVCNY0oyvO5nlGS4Jhn9RDYyEk+wYL8Z7QNjMx+VAswYkEFtAy3K/Tw2prSdg9r4SIwhMEBL3VKgRrH63Cf0ppZzbriUpDv9jvDMegFoBQr4Zw3KgcsFJj/mXUjnTIeyWKTzxuS2D/PyWwjjsQaVrhbCeYbcOSgfncwPwd83veUvN0xTjch3sCGfCcrVuh0YYgBhPbtK5MAm28tVnruVCS3VcJoX65Kl/WWcw7Zm6vC1SGomv1RSgoQ7B4AgQ/SrKcwKQeFAvJ8vuJiFk5xtoHyqo/8F5FAgzy+vgfOvjAAbpBGwf/ng+8UA3UCXedU1bJfZNwW/uy+P2OdSB2vqtfNSko5qd7s71tFl2mrEjXyl0/fHQnTh2hT7JSoqr5ITk+VZ1lxdzmVfUAfq5tm3qywuJ1jN+DFWV9gjrxfA4TENPL2q5jX3hQWbndS7t76QZdx7Z1U8OquQz7TW77No4Nn1NQuNNoKC+ZA3rb7Qkc8GvH7cbBzbvoMmjp0vWiMPTxA5Vy4J+oy5c5HqfL06EWX+L3RfWUXvA2WNSe9D+ELYZQSP4U9mV1gdzKKI0ZTcmKq8n25cBsnn+jM7bKoGKpqP5kD0JpFgOzef6MnQgHG1/NFlV6SrOleKTSSBZEqsI0lshAp2eaVD+12psy6q0YVOnf7erTAT934Jdtd2L46F/1ux87G95waHXmylC6xfa4EJzqc4DsZQkSIUwaAXfpF5AcUvlFPG7Jw+fIUyYLBd21VQYt34q/huEh/pwUagKpKr+GJsV2ie7GWc0aCDgtIw37kMp+LqARA3+NlWSgl5vRZTS+id1OaI/CjtelfifyR+OO712PxuM4sl37+kerz/6GLrv+1wC0ARyvV3DoxcsKOhUU7pq5gdkalGDQLglit2WP3MC+8h2wZNd2Ol5Awk4YdP1O7DvuOPBGN37st2T3T+yg25bjlH19FN7vKZZRzvIa+TXe27MAeRg+cwirtoTV/N9l+DcAAAD//wMAUEsDBBQABgAIAAAAIQChrPKkEAMAAE0HAAAYAAAAeGwvd29ya3NoZWV0cy9zaGVldDEueG1snFXbjpswEH2v1H9Afl/AJCEBhay2iarmodWq6eXZMSaxFjC1TS6t+u8d24Rks2qVLkoMzIzPzBkfm+n9oSq9HZOKizpD2A+Rx2oqcl5vMvT1y/u7CfKUJnVOSlGzDB2ZQvezt2+meyGf1JYx7QFCrTK01bpJg0DRLauI8kXDavAUQlZEw6vcBKqRjOR2UlUGURjGQUV4jRxCKm/BEEXBKVsI2las1g5EspJoqF9teaNOaBW9Ba4i8qlt7qioGoBY85LrowVFXkXT5aYWkqxL4H3AQ0K9g4RfBP/BKY21v8hUcSqFEoX2ATlwNb+knwRJQGiP9JL/TTB4GEi242YBz1DR60rCox4rOoMNXgkW92CmXTJteZ6hX2F33cEdmyE8DyffbzSbWp08Sg/EyD6RCtZgZeS2rJtWo2A2zTkowLD2JCsy9IDTRWTsdt43zvbq4tnTZL1iJaOaQQ0YeUa+ayGeTOASTKHJaAMMIqGa79iclSUAQyfUD5fDJgj6DLPp+fmU7b0VPNSds4K0pZ6L8jvP9TZDiY+TJMKT8QidnJ/F/gPjm62GmmI/AQdtlRZVb4S+GeGl+XHBFAXFQ6X+0NCkooSUMHoVNzsXBEsOjppLh4dm5x6NeIGBw+0qwR2AmwpeOxXu+27qwB8nsS20Q4AF/AcCeF3yeDCBrB3KJd8eBioPXOm2iwuiyWwqxd4D9QMH1RBzluDUFG8tLq3rqjWYZkUQelunoEUG+sFgZwhQYbaCtd7NhtNgZ4rpIt65iPgiAj+PmLuI8UVE9Dxi4SJg7LMM+ogAWPZUjaYuqHYCiIfJ5fW/HA2oXew+e3jF0UWMLP8r3/zSN4quugNby2AP7MwYh+MrWm4fuNVsyIZ9JHLDa+WVrLCShaZJp/PQNw0UjRHyeDIehng0PtGG5q+FBv3/xbmFzweD1Qx9UFwhhD69gKpM1hXTbeM1pGFyxX+C8BPkCclh29jvQ4YaIbUkXEM1qTmM5DK3ewFOh5I9EqkVHDet2WUYmPbWc7Q7AM7hIKD+Qzj7AwAA//8DAFBLAwQUAAYACAAAACEACbIBXqABAAD/AgAAEQAIAWRvY1Byb3BzL2NvcmU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FLLbtswELwX6D8QPLUHmZTspgFhK+gDbg91YMBqEuTGkhuHjfgAyVTR34eSbMUqgtz2MTPcneXy4knX6B/4oKxZ4XxGMQIjrFRmv8K/q3V2jlGI3EheWwMr3ELAF+X7d0vhmLAett468FFBQEnJBCbcCt/H6BghQdyD5mGWECY176zXPKbU74nj4oHvgRSUnhENkUseOekEMzcq4oOkFKOke/R1LyAFgRo0mBhIPsvJCzaC1+FVQt85QWoVW5d2Oox7qi3F0BzRT0GNwKZpZs28HyPNn5Obza9dv2qmTOeVAFwupWBRxRrKJXkJUxQe//wFEYfymKSG8MCj9aVWtqcc887pB2gb62VIrEmWaBKC8MrFdL9Bc1JI6JqHuEkHvVMgv7blmte1TZdBFdfcc3QJRkWOPmx3O/TjyyX6eYW2m4/9O/8x00q9g8OkIFHyhA0OHjvX82/fqzUuC5ovspxmc1pRyopztihuu6Um/M6joaAP472pWHzK6DwrFlVO2eKMFZ9PFI8CZf8teYS99e1glphmky9bPgMAAP//AwBQSwMEFAAGAAgAAAAhALzdl7kLAgAAdwQAABQAAAB4bC90YWJsZXMvdEYAAAAFRQAAAP/////GCiEFAAAAAAAAAABhYmxlMS54bWycVMtu2zAQvBfoPwi803pWlozIgR41ECDoIU4/gJYpiygfAkknNor+e1eSI7u2D0F5oKThcmZnd6GHx4PgzhvVhimZIX/mIYfKWm2Z3GXo5+sKJ8gxlsgt4UrSDB2pQY/Lr18eLNlw6sBtaTLUWtstXNfULRXEzFRHJZw0Sgti4VPvXNNpSrampdQK7gaeF7uCMIlGhoWoP0MiiP6173CtREcs2zDO7HHgQo6oF087qXSfVYYO2jno8IP8oG/IBau1MqqxMyBzVdOwmt7k6Eeupm+sL82ZKvxPrnjigrzYFmoNnHqx719/e6eF4Vn2m4dXsIbt4+wPciQRYO6VbCjnNEDOlpmOk+OPK1jTJkO5v6ggpIWqU/2i3ku1lzZD0F+rLOEGoHWr3qHpAE1R1aF5goS+QVRfyUJpuH0CI7Qcu14qvhfSOPVIeYWfzYW37nxvdDdYHJz5o7/J3boj3FIoznVOIXL/0R90wCE0+jM6MHL9utK5rNDJZnBPJ73UKeLvVZ6kPi6LxMNRVeQ4mQcxTosgKOZREeRFNOmMxbrjx7+n08/s5MevvNgP0xQnVRXiqEwrnOerOZ7nQRAmeRyX0dnPqHPHj9fruEM7T407lXFtj5w+yUad54rTAXxmu9aCZQMDsmLa2PHiMCo99kxuoH6crGYdhb8BmO2jxksTepHH8i8AAAD//wMAUEsDBBQABgAIAAAAIQD6QITMtwEAAOwEAAAnAAAAeGwvcHJpbnRlclNldHRpbmdzL3ByaW50ZXJTZXR0aW5nczEuYmlu7FOxbtRAEH3ORYiIgqNPgehPSshBSHk+29FF57Nl+xDtJjcE6za71tqOCIieT4j4EX6GFgkkSnp4NmmIEAgpBQUreXbevjczHq8nh8IZarQwOMV9xJhjhId4gkfYIc4hcChpa6IUU/KP6U2h0S1vc3DrA4ab0/fY8LCFd3fGt1fwcBfPiD3aAVUTjHv1zRjvKk23b/C5R+cb1+Es/6lMMFssH+DS+zrYxpfPnz7+rvqw6+Wa4Dq+wRb+p/oHv8Df3PclxXlcHHVtDPHWe40DRNjl1Iyxj5D7iJ7PGYp6b5fcMT2fzD7na4Q9ztGEpwfUBER7RAHn7g0zzkzVNn5pMFkWCbIwD+ZzLE3ppO68xJViGtWU1iBNsiKbzApMrdaqESRRhFhWpSouKkHqStOIC+S5anWDI3ucybm4WoK20vKyV/OwsEZcrs5/hPMgX5eVr5VZp+pU6l6WSW112xddWHemNFJVMap8JZiHRRFmuEq6SBYhSQam5F+INOyzw4lbiUPkrGkK66uTNXxr15p899adwre9pINsyLrYrgSHTl3UJ0rLn3+abUqejoP4V3f5HQAA//8DAFBLAwQUAAYACAAAACEAReW20MoBAADgAw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0Fu2zAQvBfoHwTdY8ppEBQGzSBwUqRA0hqxkp631EoiQpEEuXbtvr6k1MgyUvRQ9LY7uxgOh0N+te90tkMflDXLfD4r8gyNtJUyzTJ/Kj+dfcyzQGAq0NbgMj9gyK/E+3d87a1DTwpDFilMWOYtkVswFmSLHYRZHJs4qa3vgGLrG2brWkm8sXLboSF2XhSXDPeEpsLqzI2E+cC42NG/klZWJn3huTy4KFjwEjungVBwdixLS6BL1aEoIjw2/No5rSRQtEQ8KOltsDVlt3uJmrPpkMerbFBuvaJD4pi2fCNB4yqqEDXogJwdAX6HkBxeg/JB8B0tdijJ+iyon9Hjizz7DgGT9mW+A6/AULxDWhuavtYukBffrH8JLSIFzuLCAPbldHdaqwsx7xdi8dfFgesLdFhlj2Aa/A9HJI3DXePZpy6UijSGr/UaPP3BlPOpKb20wZJB5WfjtjR1YPTCm+YeAj3aH28M6j1PiTg9+QEMNOjjYKxWtnNgDqKDCjNlsiHInL3i/F6Zl/DkSnuTQvb7wU9BvmnBYxUzMgZiBPhdfGuvE8mqTVZXrztvBymez8OHFfPLWfGhiMmbYJwdv6b4BQAA//8DAFBLAQItABQABgAIAAAAIQA3Mb2RewEAAIQFAAATAAAAAAAAAAAAAAAAAAAAAABbQ29udGVudF9UeXBlc10ueG1sUEsBAi0AFAAGAAgAAAAhALVVMCP0AAAATAIAAAsAAAAAAAAAAAAAAAAAtAMAAF9yZWxzLy5yZWxzUEsBAi0AFAAGAAgAAAAhAIE+lJfzAAAAugIAABoAAAAAAAAAAAAAAAAA2QYAAHhsL19yZWxzL3dvcmtib29rLnhtbC5yZWxzUEsBAi0AFAAGAAgAAAAhALKep2evAwAAUwgAAA8AAAAAAAAAAAAAAAAADAkAAHhsL3dvcmtib29rLnhtbFBLAQItABQABgAIAAAAIQBZktyXxgAAABgBAAAUAAAAAAAAAAAAAAAAAOgMAAB4bC9zaGFyZWRTdHJpbmdzLnhtbFBLAQItABQABgAIAAAAIQBBv/hg2QAAAMoBAAAjAAAAAAAAAAAAAAAAAOANAAB4bC93b3Jrc2hlZXRzL19yZWxzL3NoZWV0MS54bWwucmVsc1BLAQItABQABgAIAAAAIQDvD2UUcQQAAKQPAAATAAAAAAAAAAAAAAAAAPoOAAB4bC90aGVtZS90aGVtZTEueG1sUEsBAi0AFAAGAAgAAAAhAGBHE4eOBQAAvRkAAA0AAAAAAAAAAAAAAAAAnBMAAHhsL3N0eWxlcy54bWxQSwECLQAUAAYACAAAACEAoazypBADAABNBwAAGAAAAAAAAAAAAAAAAABVGQAAeGwvd29ya3NoZWV0cy9zaGVldDEueG1sUEsBAi0AFAAGAAgAAAAhAAmyAV6gAQAA/wIAABEAAAAAAAAAAAAAAAAAmxwAAGRvY1Byb3BzL2NvcmUueG1sUEsBAi0AFAAGAAgAAAAhALzdl7kLAgAAdwQAABQAAAAAAAAAAAAAAAAAch8AAHhsL3RhYmxlcy90YWJsZTEueG1sUEsBAi0AFAAGAAgAAAAhAPpAhMy3AQAA7AQAACcAAAAAAAAAAAAAAAAAryEAAHhsL3ByaW50ZXJTZXR0aW5ncy9wcmludGVyU2V0dGluZ3MxLmJpblBLAQItABQABgAIAAAAIQBF5bbQygEAAOADAAAQAAAAAAAAAAAAAAAAAKsjAABkb2NQcm9wcy9hcHAueG1sUEsFBgAAAAANAA0AaAMAAKsmAAAAAAACTmFtZQAMAAAARXhjZWxNaXJyb3IAEFZlcnNpb24AAQAAAAlMYXN0V3JpdGUADcz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QcAAAAzAAAA5w8AAAAAAAAAAAAA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zAYAAAJBdXRvU2hhcGVUeXBlAAUAAABPdmFsAARBZGp1c3RtZW50cwAFAAAAAAVNYW5hZ2VkSWQAEAAAAARO4Bm7I8W0Tp2u5i3+aaNE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gAAAC0xMDA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gAAAC0xMDAlAAFIZWlnaHQAAAAAIG7ILUABV2lkdGgAAAAAoD30QEABVG9wAAAAAICQHmg/AUxlZnQAAAAA4ELLX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CgKYRAQAFZAAAAAAByyx1AAANFbmQAGwAAAAFYAAAAAGAzpWRAAVkAAAAAAHLLHUAAAlN0YXJ0QXJyb3dIZWFkABEAAABtc29BcnJvd2hlYWROb25lAAJFbmRBcnJvd0hlYWQAEQAAAG1zb0Fycm93aGVhZE5vbmUABU1hbmFnZWRJZAAQAAAABNmQzGHKFnlErzaW3MsQays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SAAAAAUzAAAAPwAAAOcPAAAAAAAAAAA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hEBAAVkAAAAAAHLLHUAAA0VuZAAbAAAAAVgAAAAAoCmEQEABWQAAAABA8oxfQAACU3RhcnRBcnJvd0hlYWQAEQAAAG1zb0Fycm93aGVhZE5vbmUAAkVuZEFycm93SGVhZAAVAAAAbXNvQXJyb3doZWFkVHJpYW5nbGUABU1hbmFnZWRJZAAQAAAABKaRuKlEKNpIlyIb6Bu8CRU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IDuwXUABV2lkdGgAAAAAAAAAAAABVG9wAAAAAAByyx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wD3GWEABRGVmYXVsdE1pZGRsZUxpbmVTdGFydFBvaW50WQCEGLDmmj5ZQAFEZWZhdWx0TWlkZGxlTGluZUVuZFBvaW50WAAAAACgKYRAQAFEZWZhdWx0TWlkZGxlTGluZUVuZFBvaW50WQCEGLDmmj5ZQAVNZXJnZWRXaXRoABAAAAAE8iEJmES57UO7mvY+LAomqAhJc1N0YXJ0TGluZVZpc2libGUAAQhJc0VuZExpbmVWaXNpYmxlAAEDRnJvbQAzAAAAEFNlcmllc0luZGV4AP////8QUG9pbnR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MBgAAAkF1dG9TaGFwZVR5cGUABQAAAE92YWwABEFkanVzdG1lbnRzAAUAAAAABU1hbmFnZWRJZAAQAAAABO++lXSODUxDj7/B9BH0KDY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E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SkSJUeFocCRZMww3uhdJFn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OgEDNe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6cqq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BDAAAA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D3Yqr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ScAAABeAAAA5w8AAAAAAAAAAA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oCmEQEABWQAAAAAAcssdQAADRW5kABsAAAABWAAAAACgKYRAQAFZAAAAAEDyjF9AAAJTdGFydEFycm93SGVhZAARAAAAbXNvQXJyb3doZWFkTm9uZQACRW5kQXJyb3dIZWFkABUAAABtc29BcnJvd2hlYWRUcmlhbmdsZQAFTWFuYWdlZElkABAAAAAEppG4qUQo2kiXIhvoG7wJF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gO7BdQAFXaWR0aAAAAAAAAAAAAAFUb3AAAAAAAHLL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DAPcZYQAFEZWZhdWx0TWlkZGxlTGluZVN0YXJ0UG9pbnRZAIQYsOaaPllAAURlZmF1bHRNaWRkbGVMaW5lRW5kUG9pbnRYAAAAAKAphEBAAURlZmF1bHRNaWRkbGVMaW5lRW5kUG9pbnRZAIQYsOaaPllABU1lcmdlZFdpdGgAEAAAAATyIQmYRLntQ7ua9j4sCiaoCElzU3RhcnRMaW5lVmlzaWJsZQABCElzRW5kTGluZVZpc2libGUAAQNGcm9tADMAAAAQU2VyaWVzSW5kZXgA/////xBQb2lud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wGAAACQXV0b1NoYXBlVHlwZQAFAAAAT3ZhbAAEQWRqdXN0bWVudHMABQAAAAAFTWFuYWdlZElkABAAAAAE776VdI4NTEOPv8H0EfQoN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VAAAAABgAAAAZ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UAAAAFWAAAAP////8IDN8DAAAAAAAAAAAAI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BASY8jQAFXaWR0aAAAAADgrvIy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FlwjQAACQ29sdW1uU3VtUG9zaXRpb24ADAAAAERlZmF1bHREb2NrAAhEZWxldGVkAAEDTnVtYmVyRm9ybWF0AB8AAAAFX2lkABAAAAAEAAAAAAAAAAAAAAAAAAAAAAAISXNOZXcAAQFGb250U2l6ZQAAAAAAAAAgQAADNAAECAAABV9pZAAQAAAABAQ9NGo84ytKr5PaWOIVtsECX3R5cGUAVwAAAGVtcG93ZXIuQ2hhcnRzLkRhdGEuRGF0YUNoYXJ0cy5PdmVybGF5cy5EYXRhLkNvbHVtblN1bU92ZXJsYXlEYXRhLCBlbXBvd2VyLkNoYXJ0cy5EYXRhABBDb2x1bW4AAwAAABBTZXJpZXMA/////wNUZXh0RWxlbWVudADqBgAAAkF1dG9TaGFwZVR5cGUACgAAAFJlY3RhbmdsZQAEQWRqdXN0bWVudHMABQAAAAAFTWFuYWdlZElkABAAAAAETWN12tUdnEGelMeNrysDq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YQAAAAk5hbWUACQAAAE92ZXJsYXlzABBWZXJzaW9uAAUAAAAJTGFzdFdyaXRlAKHM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AGYAAABp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wAAAABoAAAAF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gAAAAFPwAAAFUAAADnDwAAAAAAAAAAAAB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rhQtQAFUb3AAAAAAYKrnHkABTGVmdAAAAADg+m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AECAAABV9pZAAQAAAABBVxQS/5uxZClxtdd9oxen4CX3R5cGUAVwAAAGVtcG93ZXIuQ2hhcnRzLkRhdGEuRGF0YUNoYXJ0cy5PdmVybGF5cy5EYXRhLkNvbHVtblN1bU92ZXJsYXlEYXRhLCBlbXBvd2VyLkNoYXJ0cy5EYXRhABBDb2x1bW4AAQAAABBTZXJpZXMA/////wNUZXh0RWxlbWVudADqBgAAAkF1dG9TaGFwZVR5cGUACgAAAFJlY3RhbmdsZQAEQWRqdXN0bWVudHMABQAAAAAFTWFuYWdlZElkABAAAAAEmgRkX7nvjUuCTJqwzbYRI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iQAADMwAECAAABV9pZAAQAAAABPub4h4TVGJIg+7N8Mnuu3ICX3R5cGUAVwAAAGVtcG93ZXIuQ2hhcnRzLkRhdGEuRGF0YUNoYXJ0cy5PdmVybGF5cy5EYXRhLkNvbHVtblN1bU92ZXJsYXlEYXRhLCBlbXBvd2VyLkNoYXJ0cy5EYXRhABBDb2x1bW4AAgAAABBTZXJpZXMA/////wNUZXh0RWxlbWVudADqBgAAAkF1dG9TaGFwZVR5cGUACgAAAFJlY3RhbmdsZQAEQWRqdXN0bWVudHMABQAAAAAFTWFuYWdlZElkABAAAAAEcW4sRRTfsUaXNclw625D4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BZAAAAADYAAAAp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gAAAAU0AAAA/////wgM3wMAAAAAAAAAAAAg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EBJjyNAAVdpZHRoAAAAAOCu8jJ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AWXCNAAAJDb2x1bW5TdW1Qb3NpdGlvbgAMAAAARGVmYXVsdERvY2sACERlbGV0ZWQAAQNOdW1iZXJGb3JtYXQAHwAAAAVfaWQAEAAAAAQAAAAAAAAAAAAAAAAAAAAAAAhJc05ldwABAUZvbnRTaXplAAAAAAAAACBAAAM0AAQIAAAFX2lkABAAAAAEBD00ajzjK0qvk9pY4hW2wQJfdHlwZQBXAAAAZW1wb3dlci5DaGFydHMuRGF0YS5EYXRhQ2hhcnRzLk92ZXJsYXlzLkRhdGEuQ29sdW1uU3VtT3ZlcmxheURhdGEsIGVtcG93ZXIuQ2hhcnRzLkRhdGEAEENvbHVtbgADAAAAEFNlcmllcwD/////A1RleHRFbGVtZW50AOoGAAACQXV0b1NoYXBlVHlwZQAKAAAAUmVjdGFuZ2xlAARBZGp1c3RtZW50cwAFAAAAAAVNYW5hZ2VkSWQAEAAAAARNY3Xa1R2cQZ6Ux42vKwO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BhAAAACTmFtZQAJAAAAT3ZlcmxheXMAEFZlcnNpb24ABgAAAAlMYXN0V3JpdGUAr8z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sAAAAAXAAAAGE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cAAAAAGIAAABb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QAAAAUdAAAAEAAAAOcPAAAAAAAAAAAAAGUAAQhWaXNpYmxlAAACRmlsbFBhdHRlcm4AEAAAAG1zb1BhdHRlcm5NaXhlZAACVGV4dAAGAAAALTEwMC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GAAAALTEwMCUAAUhlaWdodAAAAAAgbsgtQAFXaWR0aAAAAACgPfRAQAFUb3AAAAAAAAAfaD8BTGVmdAAAAADAM45I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SkSJUeFocCRZMww3uhdJFnAANMaW5lABIHAAADU3RhcnQAGwAAAAFYAAAAAKAphEBAAVkAAAAAAHLLHUAAA0VuZAAbAAAAAVgAAAAAwD3GWEABWQAAAAAAcssdQAACU3RhcnRBcnJvd0hlYWQAEQAAAG1zb0Fycm93aGVhZE5vbmUAAkVuZEFycm93SGVhZAARAAAAbXNvQXJyb3doZWFkTm9uZQAFTWFuYWdlZElkABAAAAAE1vDzkANyEUmwZNf1TBBHk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KYRQQAFUb3AAAAAAAHLLHUABTGVmdAAAAACgKYRA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4PpvUEABWQAAAABgquceQAADRW5kABsAAAABWAAAAACgkBJUQAFZAAAAAGCq5x5AAAJTdGFydEFycm93SGVhZAARAAAAbXNvQXJyb3doZWFkTm9uZQACRW5kQXJyb3dIZWFkABEAAABtc29BcnJvd2hlYWROb25lAAVNYW5hZ2VkSWQAEAAAAARQI3APG3xJTrnuJSDiC8u7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14AAAAFUwAAADQAAADnDwAAAAAAAAAAAABlAAEIVmlzaWJsZQAAAkZpbGxQYXR0ZXJuABAAAABtc29QYXR0ZXJuTWl4ZWQAAlRleHQABgAAAC0xMDA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gAAAC0xMDAlAAFIZWlnaHQAAAAAIG7ILUABV2lkdGgAAAAAoD30QEABVG9wAAAAAAAAH2g/AUxlZnQAAAAAwDOOS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pEiVHhaHAkWTMMN7oXSRZwADTGluZQASBwAAA1N0YXJ0ABsAAAABWAAAAACgKYRAQAFZAAAAAAByyx1AAANFbmQAGwAAAAFYAAAAAMA9xlhAAVkAAAAAAHLLHUAAAlN0YXJ0QXJyb3dIZWFkABEAAABtc29BcnJvd2hlYWROb25lAAJFbmRBcnJvd0hlYWQAEQAAAG1zb0Fycm93aGVhZE5vbmUABU1hbmFnZWRJZAAQAAAABNbw85ADchFJsGTX9UwQR5I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CmEUEABVG9wAAAAAAByyx1AAUxlZnQAAAAAoCmEQ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OD6b1BAAVkAAAAAYKrnHkAAA0VuZAAbAAAAAVgAAAAAoJASVEABWQAAAABgquceQAACU3RhcnRBcnJvd0hlYWQAEQAAAG1zb0Fycm93aGVhZE5vbmUAAkVuZEFycm93SGVhZAARAAAAbXNvQXJyb3doZWFkTm9uZQAFTWFuYWdlZElkABAAAAAEUCNwDxt8SU657iUg4gvLu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fAAAABQsAAAAPAAAA5w8AAAAAAAAAAAAAeHRNYXJnaW4APwAAAAFMZWZ0AAAAAAAAAAAAAVRvcAAAAAAAAAAAAAFSaWdodAAAAAAAAAAAAAFCb3R0b20AAAAAAAAAAAAAAkRpc3BsYXlUZXh0AAYAAAAtMTAwJQABSGVpZ2h0AAAAACBuyC1AAVdpZHRoAAAAAKA99EBAAVRvcAAAAAAAAB9oPwFMZWZ0AAAAAMAzjkh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KRIlR4WhwJFkzDDe6F0kWcAA0xpbmUAEgcAAANTdGFydAAbAAAAAVgAAAAAoCmEQEABWQAAAAAAcssdQAADRW5kABsAAAABWAAAAADAPcZYQAFZAAAAAAByyx1AAAJTdGFydEFycm93SGVhZAARAAAAbXNvQXJyb3doZWFkTm9uZQACRW5kQXJyb3dIZWFkABEAAABtc29BcnJvd2hlYWROb25lAAVNYW5hZ2VkSWQAEAAAAATW8POQA3IRSbBk1/VMEEeS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phFBAAVRvcAAAAAAAcssdQAFMZWZ0AAAAAKAphE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g+m9QQAFZAAAAAGCq5x5AAANFbmQAGwAAAAFYAAAAAKCQElRAAVkAAAAAYKrnHkAAAlN0YXJ0QXJyb3dIZWFkABEAAABtc29BcnJvd2hlYWROb25lAAJFbmRBcnJvd0hlYWQAEQAAAG1zb0Fycm93aGVhZE5vbmUABU1hbmFnZWRJZAAQAAAABFAjcA8bfElOue4lIOILy7s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K4ULUABVG9wAAAAAGCq5x5AAUxlZnQAAAAA4PpvUE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YAAAAAApAAAAV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AAAAAWwAAAAw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iAAAAAGUAAABc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wAAAAUxAAAA/////+UJAgYAAAAAAAAAAG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FIzpWRAAVkAAAAA9vOJVUAACEhhc0xlYWRlckxpbmUAAAhJc0NlbnRlckF1dG9tYXRpY0FkanVzdGVkAAAISXNVc2VyUG9zaXRpb24AAAhBZGRQcmVmaXhTcGFjZQAACEFkZFBvc3RmaXhTcGFjZQAAAlNlcGFyYXRvcgACAAAACgACVGV4dAAGAAAANi4xMDc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AAACERpc2FibGVBdXRvbWF0aWNEZWFjdGl2YXRpb24AAAACTmFtZQALAAAARGF0YUxhYmVscwAQVmVyc2lvbgAHAAAACUxhc3RXcml0ZQAFvs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AAAAAVAAAAGg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lAAAAABYAAABi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gAAAAAVAAAAV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cAAAAFGQAAAP/////lCQIGAAAAAAAAAAB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SM6VkQAFZAAAAAPbziVVAAAhIYXNMZWFkZXJMaW5lAAAISXNDZW50ZXJBdXRvbWF0aWNBZGp1c3RlZAAACElzVXNlclBvc2l0aW9uAAAIQWRkUHJlZml4U3BhY2UAAAhBZGRQb3N0Zml4U3BhY2UAAAJTZXBhcmF0b3IAAgAAAAoAAlRleHQABgAAADYuMTA3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CAAAAAlMYXN0V3JpdGUABb7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oAAAAAGQAAABX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BWAAAAN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oAAAAF//////////9xCXYGAAAAAAAAAABxCQAABV9pZAAQAAAABE5EuiUIUNBCrUhne2OZoKwDRGF0YQAHCQAACEV4Y2VsQ29sb3JNb2RlQWN0aXZlAAAIQ29sb3JDYWNoZVJlcGFpcmVkRm9yTGlua2VkQ2hhcnRzAAAEQ29sb3JDYWNoZQC7CAAAAzAAiAAAAANDZWxsQWRkcmVzcwAaAAAAEFJvdwAAAAAAEENvbHVtbgAAAAAAAANDb2xvcgBVAAAAEEEA/wAAABBSAKYAAAAQRwCmAAAAEEIApgAAAAFTY0EAAAAAAAAA8D8BU2NSAAAAAGClZ9g/AVNjRwAAAABgpWfYPwFTY0IAAAAAYKVn2D8AAAMxAIgAAAADQ2VsbEFkZHJlc3MAGgAAABBSb3cAAAAAABBDb2x1bW4AAQAAAAADQ29sb3IAVQAAABBBAP8AAAAQUgDZAAAAEEcA4QAAABBCAPIAAAABU2NBAAAAAAAAAPA/AVNjUgAAAACgMjTmPwFTY0cAAAAAQBoY6D8BU2NCAAAAAMDdaew/AAADMgCIAAAAA0NlbGxBZGRyZXNzABoAAAAQUm93AAAAAAAQQ29sdW1uAAIAAAAAA0NvbG9yAFUAAAAQQQD/AAAAEFIAtAAAABBHAMYAAAAQQgDnAAAAAVNjQQAAAAAAAADwPwFTY1IAAAAAoNY13T8BU2NHAAAAAOAdEuI/AVNjQgAAAADgP5LpPwAAAzMAiAAAAANDZWxsQWRkcmVzcwAaAAAAEFJvdwAAAAAAEENvbHVtbgADAAAAAANDb2xvcgBVAAAAEEEA/wAAABBSAKYAAAAQRwCmAAAAEEIApgAAAAFTY0EAAAAAAAAA8D8BU2NSAAAAAGClZ9g/AVNjRwAAAABgpWfYPwFTY0IAAAAAYKVn2D8AAAM0AIgAAAADQ2VsbEFkZHJlc3MAGgAAABBSb3cAAAAAABBDb2x1bW4ABAAAAAADQ29sb3IAVQAAABBBAP8AAAAQUgDZAAAAEEcA4QAAABBCAPIAAAABU2NBAAAAAAAAAPA/AVNjUgAAAACgMjTmPwFTY0cAAAAAQBoY6D8BU2NCAAAAAMDdaew/AAADNQCIAAAAA0NlbGxBZGRyZXNzABoAAAAQUm93AAAAAAAQQ29sdW1uAAUAAAAAA0NvbG9yAFUAAAAQQQD/AAAAEFIAtAAAABBHAMYAAAAQQgDnAAAAAVNjQQAAAAAAAADwPwFTY1IAAAAAoNY13T8BU2NHAAAAAOAdEuI/AVNjQgAAAADgP5LpPwAAAzYAiAAAAANDZWxsQWRkcmVzcwAaAAAAEFJvdwAAAAAAEENvbHVtbgAGAAAAAANDb2xvcgBVAAAAEEEA/wAAABBSANkAAAAQRwDhAAAAEEIA8gAAAAFTY0EAAAAAAAAA8D8BU2NSAAAAAKAyNOY/AVNjRwAAAABAGhjoPwFTY0IAAAAAwN1p7D8AAAM3AIgAAAADQ2VsbEFkZHJlc3MAGgAAABBSb3cAAAAAABBDb2x1bW4ABwAAAAADQ29sb3IAVQAAABBBAP8AAAAQUgDZAAAAEEcA4QAAABBCAPIAAAABU2NBAAAAAAAAAPA/AVNjUgAAAACgMjTmPwFTY0cAAAAAQBoY6D8BU2NCAAAAAMDdaew/AAADOACIAAAAA0NlbGxBZGRyZXNzABoAAAAQUm93AAEAAAAQQ29sdW1uAAAAAAAAA0NvbG9yAFUAAAAQQQD/AAAAEFIA3QAAABBHAN0AAAAQQgDdAAAAAVNjQQAAAAAAAADwPwFTY1IAAAAAgEQj5z8BU2NHAAAAAIBEI+c/AVNjQgAAAACARCPnPwAAAzkAiAAAAANDZWxsQWRkcmVzcwAaAAAAEFJvdwABAAAAEENvbHVtbgABAAAAAANDb2xvcgBVAAAAEEEAAAAAABBSAP8AAAAQRwD/AAAAEEIA/wAAAAFTY0EAAAAAAAAAAAABU2NSAAAAAAAAAPA/AVNjRwAAAAAAAADwPwFTY0IAAAAAAAAA8D8AAAMxMACIAAAAA0NlbGxBZGRyZXNzABoAAAAQUm93AAEAAAAQQ29sdW1uAAIAAAAAA0NvbG9yAFUAAAAQQQAAAAAAEFIA/wAAABBHAP8AAAAQQgD/AAAAAVNjQQAAAAAAAAAAAAFTY1IAAAAAAAAA8D8BU2NHAAAAAAAAAPA/AVNjQgAAAAAAAADwPwAAAzExAIgAAAADQ2VsbEFkZHJlc3MAGgAAABBSb3cAAQAAABBDb2x1bW4AAwAAAAADQ29sb3IAVQAAABBBAAAAAAAQUgD/AAAAEEcA/wAAABBCAP8AAAABU2NBAAAAAAAAAAAAAVNjUgAAAAAAAADwPwFTY0cAAAAAAAAA8D8BU2NCAAAAAAAAAPA/AAADMTIAiAAAAANDZWxsQWRkcmVzcwAaAAAAEFJvdwABAAAAEENvbHVtbgAEAAAAAANDb2xvcgBVAAAAEEEAAAAAABBSAP8AAAAQRwD/AAAAEEIA/wAAAAFTY0EAAAAAAAAAAAABU2NSAAAAAAAAAPA/AVNjRwAAAAAAAADwPwFTY0IAAAAAAAAA8D8AAAMxMwCIAAAAA0NlbGxBZGRyZXNzABoAAAAQUm93AAEAAAAQQ29sdW1uAAUAAAAAA0NvbG9yAFUAAAAQQQAAAAAAEFIA/wAAABBHAP8AAAAQQgD/AAAAAVNjQQAAAAAAAAAAAAFTY1IAAAAAAAAA8D8BU2NHAAAAAAAAAPA/AVNjQgAAAAAAAADwPwAAAzE0AIgAAAADQ2VsbEFkZHJlc3MAGgAAABBSb3cAAQAAABBDb2x1bW4ABgAAAAADQ29sb3IAVQAAABBBAAAAAAAQUgD/AAAAEEcA/wAAABBCAP8AAAABU2NBAAAAAAAAAAAAAVNjUgAAAAAAAADwPwFTY0cAAAAAAAAA8D8BU2NCAAAAAAAAAPA/AAADMTUAiAAAAANDZWxsQWRkcmVzcwAaAAAAEFJvdwABAAAAEENvbHVtbgAHAAAAAANDb2xvcgBVAAAAEEEAAAAAABBSAP8AAAAQRwD/AAAAEEIA/wAAAAFTY0EAAAAAAAAAAAABU2NSAAAAAAAAAPA/AVNjRwAAAAAAAADwPwFTY0IAAAAAAAAA8D8AAAAAAk5hbWUAGwAAAEV4Y2VsQ29sb3JNb2RlRGF0YVByb3BlcnR5ABBWZXJzaW9uAAIAAAAJTGFzdFdyaXRlAH46xri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rAAAABf//////////cQl2BgAAAAAAAAAAcQkAAAVfaWQAEAAAAASrCK9XIrKHTbP+mdPImGenA0RhdGEABwkAAAhFeGNlbENvbG9yTW9kZUFjdGl2ZQAACENvbG9yQ2FjaGVSZXBhaXJlZEZvckxpbmtlZENoYXJ0cwAABENvbG9yQ2FjaGUAuwgAAAMwAIgAAAADQ2VsbEFkZHJlc3MAGgAAABBSb3cAAAAAABBDb2x1bW4AAAAAAAADQ29sb3IAVQAAABBBAP8AAAAQUgCmAAAAEEcApgAAABBCAKYAAAABU2NBAAAAAAAAAPA/AVNjUgAAAABgpWfYPwFTY0cAAAAAYKVn2D8BU2NCAAAAAGClZ9g/AAADMQCIAAAAA0NlbGxBZGRyZXNzABoAAAAQUm93AAAAAAAQQ29sdW1uAAEAAAAAA0NvbG9yAFUAAAAQQQD/AAAAEFIA2QAAABBHAOEAAAAQQgDyAAAAAVNjQQAAAAAAAADwPwFTY1IAAAAAoDI05j8BU2NHAAAAAEAaGOg/AVNjQgAAAADA3WnsPwAAAzIAiAAAAANDZWxsQWRkcmVzcwAaAAAAEFJvdwAAAAAAEENvbHVtbgACAAAAAANDb2xvcgBVAAAAEEEA/wAAABBSALQAAAAQRwDGAAAAEEIA5wAAAAFTY0EAAAAAAAAA8D8BU2NSAAAAAKDWNd0/AVNjRwAAAADgHRLiPwFTY0IAAAAA4D+S6T8AAAMzAIgAAAADQ2VsbEFkZHJlc3MAGgAAABBSb3cAAAAAABBDb2x1bW4AAwAAAAADQ29sb3IAVQAAABBBAP8AAAAQUgCmAAAAEEcApgAAABBCAKYAAAABU2NBAAAAAAAAAPA/AVNjUgAAAABgpWfYPwFTY0cAAAAAYKVn2D8BU2NCAAAAAGClZ9g/AAADNACIAAAAA0NlbGxBZGRyZXNzABoAAAAQUm93AAAAAAAQQ29sdW1uAAQAAAAAA0NvbG9yAFUAAAAQQQD/AAAAEFIA2QAAABBHAOEAAAAQQgDyAAAAAVNjQQAAAAAAAADwPwFTY1IAAAAAoDI05j8BU2NHAAAAAEAaGOg/AVNjQgAAAADA3WnsPwAAAzUAiAAAAANDZWxsQWRkcmVzcwAaAAAAEFJvdwAAAAAAEENvbHVtbgAFAAAAAANDb2xvcgBVAAAAEEEA/wAAABBSALQAAAAQRwDGAAAAEEIA5wAAAAFTY0EAAAAAAAAA8D8BU2NSAAAAAKDWNd0/AVNjRwAAAADgHRLiPwFTY0IAAAAA4D+S6T8AAAM2AIgAAAADQ2VsbEFkZHJlc3MAGgAAABBSb3cAAAAAABBDb2x1bW4ABgAAAAADQ29sb3IAVQAAABBBAP8AAAAQUgDZAAAAEEcA4QAAABBCAPIAAAABU2NBAAAAAAAAAPA/AVNjUgAAAACgMjTmPwFTY0cAAAAAQBoY6D8BU2NCAAAAAMDdaew/AAADNwCIAAAAA0NlbGxBZGRyZXNzABoAAAAQUm93AAAAAAAQQ29sdW1uAAcAAAAAA0NvbG9yAFUAAAAQQQD/AAAAEFIA2QAAABBHAOEAAAAQQgDyAAAAAVNjQQAAAAAAAADwPwFTY1IAAAAAoDI05j8BU2NHAAAAAEAaGOg/AVNjQgAAAADA3WnsPwAAAzgAiAAAAANDZWxsQWRkcmVzcwAaAAAAEFJvdwABAAAAEENvbHVtbgAAAAAAAANDb2xvcgBVAAAAEEEA/wAAABBSAN0AAAAQRwDdAAAAEEIA3QAAAAFTY0EAAAAAAAAA8D8BU2NSAAAAAIBEI+c/AVNjRwAAAACARCPnPwFTY0IAAAAAgEQj5z8AAAM5AIgAAAADQ2VsbEFkZHJlc3MAGgAAABBSb3cAAQAAABBDb2x1bW4AAQAAAAADQ29sb3IAVQAAABBBAAAAAAAQUgD/AAAAEEcA/wAAABBCAP8AAAABU2NBAAAAAAAAAAAAAVNjUgAAAAAAAADwPwFTY0cAAAAAAAAA8D8BU2NCAAAAAAAAAPA/AAADMTAAiAAAAANDZWxsQWRkcmVzcwAaAAAAEFJvdwABAAAAEENvbHVtbgACAAAAAANDb2xvcgBVAAAAEEEAAAAAABBSAP8AAAAQRwD/AAAAEEIA/wAAAAFTY0EAAAAAAAAAAAABU2NSAAAAAAAAAPA/AVNjRwAAAAAAAADwPwFTY0IAAAAAAAAA8D8AAAMxMQCIAAAAA0NlbGxBZGRyZXNzABoAAAAQUm93AAEAAAAQQ29sdW1uAAMAAAAAA0NvbG9yAFUAAAAQQQAAAAAAEFIA/wAAABBHAP8AAAAQQgD/AAAAAVNjQQAAAAAAAAAAAAFTY1IAAAAAAAAA8D8BU2NHAAAAAAAAAPA/AVNjQgAAAAAAAADwPwAAAzEyAIgAAAADQ2VsbEFkZHJlc3MAGgAAABBSb3cAAQAAABBDb2x1bW4ABAAAAAADQ29sb3IAVQAAABBBAAAAAAAQUgD/AAAAEEcA/wAAABBCAP8AAAABU2NBAAAAAAAAAAAAAVNjUgAAAAAAAADwPwFTY0cAAAAAAAAA8D8BU2NCAAAAAAAAAPA/AAADMTMAiAAAAANDZWxsQWRkcmVzcwAaAAAAEFJvdwABAAAAEENvbHVtbgAFAAAAAANDb2xvcgBVAAAAEEEAAAAAABBSAP8AAAAQRwD/AAAAEEIA/wAAAAFTY0EAAAAAAAAAAAABU2NSAAAAAAAAAPA/AVNjRwAAAAAAAADwPwFTY0IAAAAAAAAA8D8AAAMxNACIAAAAA0NlbGxBZGRyZXNzABoAAAAQUm93AAEAAAAQQ29sdW1uAAYAAAAAA0NvbG9yAFUAAAAQQQAAAAAAEFIA/wAAABBHAP8AAAAQQgD/AAAAAVNjQQAAAAAAAAAAAAFTY1IAAAAAAAAA8D8BU2NHAAAAAAAAAPA/AVNjQgAAAAAAAADwPwAAAzE1AIgAAAADQ2VsbEFkZHJlc3MAGgAAABBSb3cAAQAAABBDb2x1bW4ABwAAAAADQ29sb3IAVQAAABBBAAAAAAAQUgD/AAAAEEcA/wAAABBCAP8AAAABU2NBAAAAAAAAAAAAAVNjUgAAAAAAAADwPwFTY0cAAAAAAAAA8D8BU2NCAAAAAAAAAPA/AAAAAAJOYW1lABsAAABFeGNlbENvbG9yTW9kZURhdGFQcm9wZXJ0eQAQVmVyc2lvbgABAAAACUxhc3RXcml0ZQBuOsa4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84099872841017"/>
  <p:tag name="EMPOWERCHARTSPROPERTIES_B_LENGTH" val="442368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  <p:tag name="EMPOWER_OVERLAY_IGNORE" val="Yes please."/>
  <p:tag name="MIO_SELECTION_PROXY" val="7fffff0b-0030-0000-2408-045e0000000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  <p:tag name="EMPOWER_OVERLAY_IGNORE" val="Yes please."/>
  <p:tag name="MIO_SELECTION_PROXY" val="7fffff0b-002f-0000-2408-045e00000000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  <p:tag name="EMPOWER_OVERLAY_IGNORE" val="Yes please."/>
  <p:tag name="MIO_SELECTION_PROXY" val="7fffff0b-002e-0000-2408-045e00000000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cBAQEBAQEBAQEBAQEBAQMAAAAAAAAAAwAAAAMAAAAA/////wUA8gsAAAAAAAAAAAAAIAD///////////////8AAAD///////////////8DAAAABA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64IaT89SzBGkLDCH7VkkJIEAAAAAAADAAAABAADAAAAAwADAAAAAAD///////8DAAAAAAD///////8DAAAAAAD///////8DAAEA////////BQAAAAMAEAALcxYjgpOnaUOVqgZ3hgNrKQQAAAABAAMAAAACAAMAAAABAAQAAQD///////8FAAAABAAQAAtdvEI/I4qnS7VJaMrqp4W2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ghpPz1LMEaQsMIftWSQkgREYXRhAAUAAAAAAk5hbWUADQAAAExpbmtEYXRhTGlzdAAQVmVyc2lvbgAAAAAACUxhc3RXcml0ZQAwOzXqkQEAAAABAP////9hAGEAAAAFX2lkABAAAAAEcxYjgpOnaUOVqgZ3hgNrKQREYXRhAAUAAAAAAk5hbWUADQAAAExpbmtEYXRhTGlzdAAQVmVyc2lvbgABAAAACUxhc3RXcml0ZQAwOzXqkQEAAAACAP////9wAHAAAAAFX2lkABAAAAAEXbxCPyOKp0u1SWjK6qeFtgNEYXRhABYAAAACUGVyc29uYWxJZAABAAAAAAACTmFtZQALAAAAUGVyc29uYWxJZAAQVmVyc2lvbgAAAAAACUxhc3RXcml0ZQBAOz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yCwAAAAAAAAAAAAAgAf///////////////wAAAP///////////////wUAAAACAP///////wUAAAACAP///////wUAAAACAP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BAAFAAAAAAAFAAAABAAFAAAAAAAFAAAABAADAAEBAwAAAAMA////////DgAGTGlua0RhdGFMaXN0XzEEAAAAAQAFAAAAAgAFAAAABAAEAAcBAwAAAAQA////////DAAGUGVyc29uYWxJZF8wBAAAAAIABQAAAAMABQAAAAEABQAAAAIA////////BQAAAAIA////////BQAAAAI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28325709"/>
  <p:tag name="EMPOWERCHARTSPROPERTIES_B_LENGTH" val="24576"/>
  <p:tag name="DOWN_MIGRATION_INITIAL_LAYOUT_REQUIRED" val="9.2.99"/>
  <p:tag name="RUNTIME_ID" val="afce29b2-f2b2-4761-875a-461064da1461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0lB5i8NbulLgGzgQ66/h+8EAAAAAAADAAAAAAADAAAABAADAAEA////////BQAAAAMAEAALv1BbpXI3lUOuBLAjTZSDywQAAAABAAMAAAAEAAMAAAABAAQAAQD///////8FAAAABAAQAAtKcDA1PeALTYVt8Go17HUz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SUHmLw1u6UuAbOBDrr+H7wREYXRhAAUAAAAAAk5hbWUADQAAAExpbmtEYXRhTGlzdAAQVmVyc2lvbgABAAAACUxhc3RXcml0ZQDWeyDqkQEAAAABAP////9hAGEAAAAFX2lkABAAAAAEv1BbpXI3lUOuBLAjTZSDywREYXRhAAUAAAAAAk5hbWUADQAAAExpbmtEYXRhTGlzdAAQVmVyc2lvbgAAAAAACUxhc3RXcml0ZQDGeyDqkQEAAAACAP////9wAHAAAAAFX2lkABAAAAAESnAwNT3gC02FbfBqNex1MwNEYXRhABYAAAACUGVyc29uYWxJZAABAAAAAAACTmFtZQALAAAAUGVyc29uYWxJZAAQVmVyc2lvbgAAAAAACUxhc3RXcml0ZQAF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1410513"/>
  <p:tag name="EMPOWERCHARTSPROPERTIES_B_LENGTH" val="24576"/>
  <p:tag name="DOWN_MIGRATION_INITIAL_LAYOUT_REQUIRED" val="9.2.99"/>
  <p:tag name="RUNTIME_ID" val="382e3a36-cb08-4064-9d6c-74ea09273c96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8gsAAAAAAAAAAAAAIAD///////////////8AAAD////////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3f54QZAh5Nr3IQyTqzw8EEAAAAAAADAAAABAADAAAAAwADAAAABAADAAAAAwADAAIA////////BQAAAAMAEAALAijOkuTl1Em9WFQUwWPU7QQAAAABAAMAAAACAAMAAAABAAMAAAACAP///////wQAAgD///////8FAAAABAAQAAtXx2B83cOuRJuzyIMZGqIt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d/nhBkCHk2vchDJOrPDwQREYXRhAAUAAAAAAk5hbWUADQAAAExpbmtEYXRhTGlzdAAQVmVyc2lvbgAAAAAACUxhc3RXcml0ZQBgOzXqkQEAAAABAP////9hAGEAAAAFX2lkABAAAAAEAijOkuTl1Em9WFQUwWPU7QREYXRhAAUAAAAAAk5hbWUADQAAAExpbmtEYXRhTGlzdAAQVmVyc2lvbgABAAAACUxhc3RXcml0ZQBgOzXqkQEAAAACAP////9wAHAAAAAFX2lkABAAAAAEV8dgfN3DrkSbs8iDGRqiLQNEYXRhABYAAAACUGVyc29uYWxJZAABAAAAAAACTmFtZQALAAAAUGVyc29uYWxJZAAQVmVyc2lvbgAAAAAACUxhc3RXcml0ZQBvOz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28793402"/>
  <p:tag name="EMPOWERCHARTSPROPERTIES_B_LENGTH" val="24576"/>
  <p:tag name="DOWN_MIGRATION_INITIAL_LAYOUT_REQUIRED" val="9.2.99"/>
  <p:tag name="RUNTIME_ID" val="eeb26028-9d39-40b0-9c50-06af71e90c6b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5gsAAAAAAAAAAAAAIAD///////////////8AAAD///////////////8DAAAAAgD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EumluMc0tKup4D3Z+U/qsEAAAAAAADAAAAAAADAAAAAwADAAAAAAADAAAAAwADAAQA////////BQAAAAMAEAALfphZhk3lsUCWO9pVDd42sQQAAAABAAMAAAACAAMAAAAEAAMAAAACAP///////wMAAAAAAP///////wMAAAAAAP///////wQAAQD///////8FAAAABAAQAAtFF5DBs1fiSJE89ACYwSz3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S6aW4xzS0q6ngPdn5T+qwREYXRhAAUAAAAAAk5hbWUADQAAAExpbmtEYXRhTGlzdAAQVmVyc2lvbgAAAAAACUxhc3RXcml0ZQBSsDgkkgEAAAABAP////9hAGEAAAAFX2lkABAAAAAEfphZhk3lsUCWO9pVDd42sQREYXRhAAUAAAAAAk5hbWUADQAAAExpbmtEYXRhTGlzdAAQVmVyc2lvbgABAAAACUxhc3RXcml0ZQBSsDgkkgEAAAACAP////9wAHAAAAAFX2lkABAAAAAERReQwbNX4kiRPPQAmMEs9wNEYXRhABYAAAACUGVyc29uYWxJZAABAAAAAAACTmFtZQALAAAAUGVyc29uYWxJZAAQVmVyc2lvbgAAAAAACUxhc3RXcml0ZQCBsDgk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813479850300"/>
  <p:tag name="EMPOWERCHARTSPROPERTIES_B_LENGTH" val="24576"/>
  <p:tag name="DOWN_MIGRATION_INITIAL_LAYOUT_REQUIRED" val="9.2.99"/>
  <p:tag name="RUNTIME_ID" val="60ef13f7-934f-48b4-8684-0ae169a23a09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5gsAAAAAAAAAAAAAIAD///////////////8AAAD///////////////8DAAAABA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ZtnT/lFj1BhB++eUojwDAEAAAAAAADAAAABAADAAAAAwADAAIA////////BQAAAAMAEAAL65lV/W82BEe+WCF2Wo7zmgQAAAABAAMAAAACAAMAAAABAAMAAAAEAP///////wQABAD///////8FAAAABAAQAAsGdBwoqeJXQ7vG+i78y9TdBAAAAAIAAwAAAAAAAwAAAAIAAwAAAAA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m2dP+UWPUGEH755SiPAMAREYXRhAAUAAAAAAk5hbWUADQAAAExpbmtEYXRhTGlzdAAQVmVyc2lvbgABAAAACUxhc3RXcml0ZQCqPjXqkQEAAAABAP////9hAGEAAAAFX2lkABAAAAAE65lV/W82BEe+WCF2Wo7zmgREYXRhAAUAAAAAAk5hbWUADQAAAExpbmtEYXRhTGlzdAAQVmVyc2lvbgAAAAAACUxhc3RXcml0ZQCqPjXqkQEAAAACAP////9wAHAAAAAFX2lkABAAAAAEBnQcKKniV0O7xvou/MvU3QNEYXRhABYAAAACUGVyc29uYWxJZAABAAAAAAACTmFtZQALAAAAUGVyc29uYWxJZAAQVmVyc2lvbgAAAAAACUxhc3RXcml0ZQDCPjX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QBAwAAAAQA////////DAAGUGVyc29uYWxJZF8wBAAAAAIABQAAAAIABQAAAAEA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80437208930"/>
  <p:tag name="EMPOWERCHARTSPROPERTIES_B_LENGTH" val="24576"/>
  <p:tag name="DOWN_MIGRATION_INITIAL_LAYOUT_REQUIRED" val="9.2.99"/>
  <p:tag name="RUNTIME_ID" val="ab4d949a-9278-447a-a377-f810aaedd3d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618066833299753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7tOQaMazREuZ+6IvnfWr8EAAAAAAADAAAAAAADAAAAAwADAAEA////////BQAAAAMAEAALZYo03KWtfkS0ZtWLgFlQowQAAAABAAMAAAACAAMAAAAEAAQAAgD///////8FAAAABAAQAAuz9nP4T2DmRIQG6wnuxeiABAAAAAIAAwAAAAMAAwAAAAE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3u05BoxrNES5n7oi+d9avwREYXRhAAUAAAAAAk5hbWUADQAAAExpbmtEYXRhTGlzdAAQVmVyc2lvbgAAAAAACUxhc3RXcml0ZQA0fCDqkQEAAAABAP////9hAGEAAAAFX2lkABAAAAAEZYo03KWtfkS0ZtWLgFlQowREYXRhAAUAAAAAAk5hbWUADQAAAExpbmtEYXRhTGlzdAAQVmVyc2lvbgABAAAACUxhc3RXcml0ZQBEfCDqkQEAAAACAP////9wAHAAAAAFX2lkABAAAAAEs/Zz+E9g5kSEBusJ7sXogANEYXRhABYAAAACUGVyc29uYWxJZAABAAAAAAACTmFtZQALAAAAUGVyc29uYWxJZAAQVmVyc2lvbgAAAAAACUxhc3RXcml0ZQDB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QBAwAAAAQA////////DAAGUGVyc29uYWxJZF8wBAAAAAIABQAAAAMABQAAAAEA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DOWN_MIGRATION_INITIAL_LAYOUT_REQUIRED" val="9.2.99"/>
  <p:tag name="RUNTIME_ID" val="7de395c9-becf-43b0-b25a-99b2bd2054d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5gsAAAAAAAAAAAAAIAD///////////////8AAAD///////////////8DAAAAAgD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wlyqYnIHk9CqBedkN7UV78EAAAAAAADAAAAAAADAAAAAwADAAAAAAADAAAAAwADAAIA////////BQAAAAMAEAALlBQxvH76H06j4QajufqSGAQAAAABAAMAAAACAAMAAAAEAAMAAAACAAMAAAAEAAQAAwD///////8FAAAABAAQAAsTT/3SOHfkQ5jo3CJ9GIftBAAAAAIAAwAAAAMAAwAAAAEAAwAAAAM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CXKpicgeT0KoF52Q3tRXvwREYXRhAAUAAAAAAk5hbWUADQAAAExpbmtEYXRhTGlzdAAQVmVyc2lvbgABAAAACUxhc3RXcml0ZQDRfCDqkQEAAAABAP////9hAGEAAAAFX2lkABAAAAAElBQxvH76H06j4QajufqSGAREYXRhAAUAAAAAAk5hbWUADQAAAExpbmtEYXRhTGlzdAAQVmVyc2lvbgAAAAAACUxhc3RXcml0ZQDRfCDqkQEAAAACAP////9wAHAAAAAFX2lkABAAAAAEE0/90jh35EOY6NwifRiH7QNEYXRhABYAAAACUGVyc29uYWxJZAABAAAAAAACTmFtZQALAAAAUGVyc29uYWxJZAAQVmVyc2lvbgAAAAAACUxhc3RXcml0ZQDhfC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3932004"/>
  <p:tag name="EMPOWERCHARTSPROPERTIES_B_LENGTH" val="24576"/>
  <p:tag name="DOWN_MIGRATION_INITIAL_LAYOUT_REQUIRED" val="9.2.99"/>
  <p:tag name="RUNTIME_ID" val="4c2f6b6b-e7d1-440f-bcbe-c18f7478c3af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lbZCJtGKZOhIsRe0AF1TcEAAAAAAADAAAAAAADAAAABAADAAEA////////BQAAAAMAEAALgiV1/C4WZkSDDqvduS2WUwQAAAABAAMAAAAEAAMAAAABAAQAAwD///////8FAAAABAAQAAv/xHRAZ3VmQbHiZ5iYSwgSBAAAAAIAAwAAAAI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VtkIm0Ypk6EixF7QAXVNwREYXRhAAUAAAAAAk5hbWUADQAAAExpbmtEYXRhTGlzdAAQVmVyc2lvbgAAAAAACUxhc3RXcml0ZQAwfSDqkQEAAAABAP////9hAGEAAAAFX2lkABAAAAAEgiV1/C4WZkSDDqvduS2WUwREYXRhAAUAAAAAAk5hbWUADQAAAExpbmtEYXRhTGlzdAAQVmVyc2lvbgABAAAACUxhc3RXcml0ZQAwfSDqkQEAAAACAP////9wAHAAAAAFX2lkABAAAAAE/8R0QGd1ZkGx4meYmEsIEgNEYXRhABYAAAACUGVyc29uYWxJZAABAAAAAAACTmFtZQALAAAAUGVyc29uYWxJZAAQVmVyc2lvbgAAAAAACUxhc3RXcml0ZQBD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4721671"/>
  <p:tag name="EMPOWERCHARTSPROPERTIES_B_LENGTH" val="24576"/>
  <p:tag name="DOWN_MIGRATION_INITIAL_LAYOUT_REQUIRED" val="9.2.99"/>
  <p:tag name="RUNTIME_ID" val="72b42ce9-ea3c-4634-a287-a990f4ab616b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618066835190494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QqizehEJBNpo1lUVEyXOIEAAAAAAADAAAABAADAAAAAwADAAEA////////BQAAAAMAEAAL9fiz8CxybkOHJFd/IF0J7QQAAAABAAMAAAACAAMAAAABAAQAAQD///////8FAAAABAAQAAtGBmkHALMAQag8wAEdrp/W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CqLN6EQkE2mjWVRUTJc4gREYXRhAAUAAAAAAk5hbWUADQAAAExpbmtEYXRhTGlzdAAQVmVyc2lvbgAAAAAACUxhc3RXcml0ZQBvfSDqkQEAAAABAP////9hAGEAAAAFX2lkABAAAAAE9fiz8CxybkOHJFd/IF0J7QREYXRhAAUAAAAAAk5hbWUADQAAAExpbmtEYXRhTGlzdAAQVmVyc2lvbgABAAAACUxhc3RXcml0ZQBvfSDqkQEAAAACAP////9wAHAAAAAFX2lkABAAAAAERgZpBwCzAEGoPMABHa6f1gNEYXRhABYAAAACUGVyc29uYWxJZAABAAAAAAACTmFtZQALAAAAUGVyc29uYWxJZAAQVmVyc2lvbgAAAAAACUxhc3RXcml0ZQB/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DOWN_MIGRATION_INITIAL_LAYOUT_REQUIRED" val="9.2.99"/>
  <p:tag name="RUNTIME_ID" val="a857ef25-d34d-4125-b89c-fad2f211351d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uGLl29BfRLorb/IiYuDyoEAAAAAAADAAAAAAADAAAABAADAAEA////////BQAAAAMAEAALYWXPbyDESUmByo7wJJoemwQAAAABAAMAAAAEAAMAAAABAAQAAQD///////8FAAAABAAQAAvxfjdm+tZzQoXihJOMuCQg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4YuXb0F9Euitv8iJi4PKgREYXRhAAUAAAAAAk5hbWUADQAAAExpbmtEYXRhTGlzdAAQVmVyc2lvbgAAAAAACUxhc3RXcml0ZQCnfSDqkQEAAAABAP////9hAGEAAAAFX2lkABAAAAAEYWXPbyDESUmByo7wJJoemwREYXRhAAUAAAAAAk5hbWUADQAAAExpbmtEYXRhTGlzdAAQVmVyc2lvbgABAAAACUxhc3RXcml0ZQCnfSDqkQEAAAACAP////9wAHAAAAAFX2lkABAAAAAE8X43ZvrWc0KF4oSTjLgkIANEYXRhABYAAAACUGVyc29uYWxJZAABAAAAAAACTmFtZQALAAAAUGVyc29uYWxJZAAQVmVyc2lvbgAAAAAACUxhc3RXcml0ZQCufSD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18066835820909"/>
  <p:tag name="EMPOWERCHARTSPROPERTIES_B_LENGTH" val="24576"/>
  <p:tag name="DOWN_MIGRATION_INITIAL_LAYOUT_REQUIRED" val="9.2.99"/>
  <p:tag name="RUNTIME_ID" val="4508e58e-729b-4c98-ac6d-30c9ca820425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RUNTIME_ID" val="6bd7a04c-3cf2-469d-926f-95d90b332d19"/>
  <p:tag name="EMPOWERCHARTSPROPERTIES_B_0" val="AAAAAAH//////////wEAAAAAAAAAAAAAACoqIFRoaXMgaXMgYSBMaXRlREIgZmlsZSAqKgeyAjUAAAB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yAQ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/////1MEUwQAAAVfaWQAEAAAAASk8g4SnvJ6R4tqEiGav/SqA0RhdGEA5QMAAARQb2ludENvbG9yc1N0eWxlAFYB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BGAAAAA1BvaW50QWRkcmVzcwAzAAAAEFNlcmllc0luZGV4AAEAAAAQUG9pbnRJbmRleAACAAAACElzUG9pbnRTdW0AAAAAAANTZXJpZXNDb2xvcnNTdHlsZQBlAgAAAzEAXQI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DQm9yZGVyQ29sb3JTdHlsZQCrAAAAAkNvbG9yUHJvcGVydHlUYXJnZXQABwAAAEJvcmRlcgADQ29sb3JPclRoZW1lQ29sb3IAcwAAABBUaGVtZUNvbG9yAAAAAAABVGludEFuZFNoYWRlAAAAAAAAAAAAEFRpbnRJbmRleAD/////EFNjaGVtZUNvbG9yAAAAAAADQ29sb3IAIQAAABBBAP8AAAAQUgD/AAAAEEcA/wAAABBCAP8AAAAAAAADTmVnYXRpdmVTZXJpZXNCb3JkZXJDb2xvclN0eWxlAKsAAAACQ29sb3JQcm9wZXJ0eVRhcmdldAAHAAAAQm9yZGVyAANDb2xvck9yVGhlbWVDb2xvcgBzAAAAEFRoZW1lQ29sb3IAAAAAAAFUaW50QW5kU2hhZGUAAAAAAAAAAAAQVGludEluZGV4AP////8QU2NoZW1lQ29sb3IAAAAAAANDb2xvcgAhAAAAEEEA/wAAABBSAP8AAAAQRwD/AAAAEEIA/wAAAAAAAAAAAAJOYW1lAB8AAABQb2ludEFuZFNlcmllc1N0eWxlRGVmaW5pdGlvbnMAEFZlcnNpb24AAAAAAAlMYXN0V3JpdGUAfv3Cx5UBAAAABQD/////kQKRAgAABV9pZAAQAAAABHDRhhMFvVlOujtRPI4+ynIDRGF0YQA0AgAAA051bWJlckZvcm1hdFZhbHVlU3RyaW5ncwAVAgAAAk51bWJlckZvcm1hdElkUHJpbWFyeUNhdGVnb3J5ACUAAAAwMDAwMDAwMC0wMDAwLTAwMDAtMDAwMC0wMDAwMDAwMDAwMDAAAkFyaXRobWV0aWNPcGVyYXRpb25JZFByaW1hcnlDYXRlZ29yeQAlAAAAOWU4MWU0NDEtNTc1MC00YmZjLWJlNmEtMTFlMjQxODc3MjFmAAJQZXJjZW50Rm9ybWF0SWRQcmltYXJ5Q2F0ZWdvcnkAAwAAADAlAAJOdW1iZXJGb3JtYXRJZFByaW1hcnkAJQAAADAwMDAwMDAwLTAwMDAtMDAwMC0wMDAwLTAwMDAwMDAwMDAwMAACQXJpdGhtZXRpY09wZXJhdGlvbklkUHJpbWFyeQAlAAAAOWU4MWU0NDEtNTc1MC00YmZjLWJlNmEtMTFlMjQxODc3MjFmAAJQZXJjZW50Rm9ybWF0SWRQcmltYXJ5AAMAAAAwJQACTnVtYmVyRm9ybWF0SWRTZWNvbmRhcnkAJQAAADAwMDAwMDAwLTAwMDAtMDAwMC0wMDAwLTAwMDAwMDAwMDAwMAACQXJpdGhtZXRpY09wZXJhdGlvbklkU2Vjb25kYXJ5ACUAAAA5ZTgxZTQ0MS01NzUwLTRiZmMtYmU2YS0xMWUyNDE4NzcyMWYAAlBlcmNlbnRGb3JtYXRJZFNlY29uZGFyeQADAAAAMCUAAAACTmFtZQAOAAAATnVtYmVyRm9ybWF0cwAQVmVyc2lvbgACAAAACUxhc3RXcml0ZQBahTRbjQEAAAAGAA4AAAAAAAcA/////2EAYQAAAAVfaWQAEAAAAASrWqMk+7CURIu9O2bck/ZeBERhdGEABQAAAAACTmFtZQANAAAATGlua0RhdGFMaXN0ABBWZXJzaW9uAAEAAAAJTGFzdFdyaXRlAHb1WWiJAQAAAAgA/////9YA1gAAAAVfaWQAEAAAAATcB/ck1cNfQZdJFu/kRYfaBERhdGEAfAAAAAMwAHQAAAAQU2VyaWVzSW5kZXgAAQAAAARYVmFsdWVzAFUAAAACMAANAAAASUdMUjY1UjE0MEQyAAIxAA0AAABJR0xSNjBSMTkwRDEAAjIADQAAAENvbXBldGl0b3IgSQACMwANAAAAQ29tcGV0aXRvciBUAAAAAAJOYW1lAAsAAABTZXJpZXNEYXRhABBWZXJzaW9uAAAAAAAJTGFzdFdyaXRlAMbKquaRAQAAAAkA/////7sAuwAAAAVfaWQAEAAAAARORLolCFDQQq1IZ3tjmaCsA0RhdGEAUQAAAAhFeGNlbENvbG9yTW9kZUFjdGl2ZQAACENvbG9yQ2FjaGVSZXBhaXJlZEZvckxpbmtlZENoYXJ0cwAABENvbG9yQ2FjaGUABQAAAAAAAk5hbWUAGwAAAEV4Y2VsQ29sb3JNb2RlRGF0YVByb3BlcnR5ABBWZXJzaW9uAAIAAAAJTGFzdFdyaXRlAHT1WWiJAQAAAAoA/////7UAtQAAAAVfaWQAEAAAAARZYI4twb4wSbpyv+nfxuOYA0RhdGEAVwAAAAFMZWZ0AAAAAAAAAAAAAVRvcAAAAAAAAAAAAAFSaWdodAAAAAAAAAAAAAFCb3R0b20AAAAAAAAAAAABTWFyZ2luVG9MZWdlbmQAAAAAAAAAAAAAAk5hbWUADwAAAFBsb3RBcmVhQm9yZGVyABBWZXJzaW9uAAAAAAAJTGFzdFdyaXRlAELKvvdi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0cAAADnDwAAAAAAAAAAAAB1cwAABV9pZAAQAAAABDoiyxA0TtVEi5tRnkHL1aMERGF0YQAdcwAAAzAAeykAAAVfaWQAEAAAAASJR5BhETR/RIuy0m9A7Fh1Al90eXBlAFkAAABlbXBvd2VyLkNoYXJ0cy5EYXRhLkRhdGFDaGFydHMuT3ZlcmxheXMuRGF0YS5Hcm93dGhBcnJvd092ZXJsYXlEYXRhLCBlbXBvd2VyLkNoYXJ0cy5EYXRhAANTdGFydExpbmUAEgcAAANTdGFydAAbAAAAAVgAAAAAIKSzWUABWQAAAAAgtMgdQAADRW5kABsAAAABWAAAAAAgpLNZQAFZAAAAAKC1FVZAAAJTdGFydEFycm93SGVhZAARAAAAbXNvQXJyb3doZWFkTm9uZQACRW5kQXJyb3dIZWFkABEAAABtc29BcnJvd2hlYWROb25lAAVNYW5hZ2VkSWQAEAAAAASSn/jdxRI7SI3KXQnkJYCs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GAqOVRAAVdpZHRoAAAAAAAAAAAAAVRvcAAAAAAgtMgdQAFMZWZ0AAAAACCks1l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OBtIkFAAVkAAAAAILTIHUAAA0VuZAAbAAAAAVgAAAAA4G0iQUABWQAAAAAAciZgQAACU3RhcnRBcnJvd0hlYWQAEQAAAG1zb0Fycm93aGVhZE5vbmUAAkVuZEFycm93SGVhZAAVAAAAbXNvQXJyb3doZWFkVHJpYW5nbGUABU1hbmFnZWRJZAAQAAAABPOzIMWyIINDpoTx496GE/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wFhwXkABV2lkdGgAAAAAAAAAAAABVG9wAAAAACC0yB1AAUxlZnQAAAAA4G0i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IKSzWUABRGVmYXVsdE1pZGRsZUxpbmVTdGFydFBvaW50WQAnKMLGLvlRQAFEZWZhdWx0TWlkZGxlTGluZUVuZFBvaW50WAAAAADgbSJBQAFEZWZhdWx0TWlkZGxlTGluZUVuZFBvaW50WQAnKMLGLvlRQAVNZXJnZWRXaXRoABAAAAAE7bZMAKbvnEO3Ktc1bcEWbwhJc1N0YXJ0TGluZVZpc2libGUAAQhJc0VuZExpbmVWaXNpYmxlAAEDRnJvbQAzAAAAEFNlcmllc0luZGV4AP////8QUG9pbnQIAAAABVUAAAAJAAAA5w8AAAAAAAAAAAAAQWZ0ZXIAAAhMaW5lUnVsZUJlZm9yZQAACExpbmVSdWxlV2l0aGluAAABUmlnaHRJbmRlbnQAAAAAAAAAAAABU3BhY2VBZnRlcgAAAAAAAAAAAAFTcGFjZUJlZm9yZQAAAAAAAAAAAAFTcGFjZVdpdGhpbgAAAAAAAAAAAAABRGVmYXVsdE1pZGRsZUxpbmVTdGFydFBvaW50WAAAAACAP/xtQAFEZWZhdWx0TWlkZGxlTGluZVN0YXJ0UG9pbnRZACgSiSS0yB1AAURlZmF1bHRNaWRkbGVMaW5lRW5kUG9pbnRYAAAAAOBtIkFAAURlZmF1bHRNaWRkbGVMaW5lRW5kUG9pbnRZACgSiSS0yB1ABU1lcmdlZFdpdGgAEAAAAAQAAAAAAAAAAAAAAAAAAAAACElzU3RhcnRMaW5lVmlzaWJsZQABCElzRW5kTGluZVZpc2libGUAAQNGcm9tADMAAAAQU2VyaWVzSW5kZXgA/////xBQb2ludEluZGV4AAQ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uIZmJ+0lokiPAKpHnGmVT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NjQ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2NCUAAUhlaWdodAAAAAAgbsgtQAFXaWR0aAAAAACgaJ07QAFUb3AAAAAAQCKBMT8BTGVmdAAAAABAMrFj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OBtIkFAAVkAAAAAILTIHUAAA0VuZAAbAAAAAVgAAAAAgD/8bUABWQAAAAAgtMgdQAACU3RhcnRBcnJvd0hlYWQAEQAAAG1zb0Fycm93aGVhZE5vbmUAAkVuZEFycm93SGVhZAARAAAAbXNvQXJyb3doZWFkTm9uZQAFTWFuYWdlZElkABAAAAAEHJ5Llef6skaGNPJs9Fvg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QAAAAUIAAAA/////4gLXwQAAAA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KSzaUABVG9wAAAAACC0yB1AAUxlZnQAAAAA4G0i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GCOx2ZAAVkAAAAAYKDlHkAAA0VuZAAbAAAAAVgAAAAAgD/8bUABWQAAAABgoOUeQAACU3RhcnRBcnJvd0hlYWQAEQAAAG1zb0Fycm93aGVhZE5vbmUAAkVuZEFycm93SGVhZAARAAAAbXNvQXJyb3doZWFkTm9uZQAFTWFuYWdlZElkABAAAAAExSHYewO0jU+UbVWuXnMXz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xNJMQAFUb3AAAAAAYKDlHkABTGVmdAAAAABgjsdm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AAk5hbWUACQAAAE92ZXJsYXlzABBWZXJzaW9uAAgAAAAJTGFzdFdyaXRlAI/9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AAAAF/////ygAAADnDwAAAAAAAAAAAADZegAABV9pZAAQAAAABITBdBFFCARFr8zK1ILUqcYERGF0YQCBegAAAzAA3QkAAAVfaWQAEAAAAAQVcUEv+bsWQpcbXXfaMXp+Al90eXBlAFcAAABlbXBvd2VyLkNoYXJ0cy5EYXRhLkRhdGFDaGFydHMuT3ZlcmxheXMuRGF0YS5Db2x1bW5TdW1PdmVybGF5RGF0YSwgZW1wb3dlci5DaGFydHMuRGF0YQAQQ29sdW1uAAEAAAAQU2VyaWVzAP////8DVGV4dEVsZW1lbnQA6gYAAAJBdXRvU2hhcGVUeXBlAAoAAABSZWN0YW5nbGUABEFkanVzdG1lbnRzAAUAAAAABU1hbmFnZWRJZAAQAAAABJoEZF+5741LgkyasM22ES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iQAADMQDdCQAABV9pZAAQAAAABPBdCg9cnH9Fq5EnYlwp+dICX3R5cGUAVwAAAGVtcG93ZXIuQ2hhcnRzLkRhdGEuRGF0YUNoYXJ0cy5PdmVybGF5cy5EYXRhLkNvbHVtblN1bU92ZXJsYXlEYXRhLCBlbXBvd2VyLkNoYXJ0cy5EYXRhABBDb2x1bW4AAgAAABBTZXJpZXMA/////wNUZXh0RWxlbWVudADqBgAAAkF1dG9TaGFwZVR5cGUACgAAAFJlY3RhbmdsZQAEQWRqdXN0bWVudHMABQAAAAAFTWFuYWdlZElkABAAAAAEuKKC82w1a0+op64qs79b6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ALAAAAAAwAAAD/////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AAAAAqAAAACw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0AAAAFDgAAAEgAAADnDwAAAAAAAAAAAAB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Jm3w36QYuVDrEeFzv84HxQ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Qx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NDElAAFIZWlnaHQAAAAAIG7ILUABV2lkdGgAAAAAoGidO0ABVG9wAAAAAAAAgDE/AUxlZnQAAAAA4IBdS0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DgbSJBQAFZAAAAACC0yB1AAANFbmQAGwAAAAFYAAAAAECks1lAAVkAAAAAILTIHUAAAlN0YXJ0QXJyb3dIZWFkABEAAABtc29BcnJvd2hlYWROb25lAAJFbmRBcnJvd0hlYWQAEQAAAG1zb0Fycm93aGVhZE5vbmUABU1hbmFnZWRJZAAQAAAABLLzxHL2zONCvHJzvEl9kMw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kOAAAABf////8NAAAA5w8AAAAAAAAAAAAAdXMAAAVfaWQAEAAAAASM6IUa/nqnT7DW5SR5QDpnBERhdGEAHXMAAAMwAHspAAAFX2lkABAAAAAEiUeQYRE0f0SLstJvQOxYdQJfdHlwZQBZAAAAZW1wb3dlci5DaGFydHMuRGF0YS5EYXRhQ2hhcnRzLk92ZXJsYXlzLkRhdGEuR3Jvd3RoQXJyb3dPdmVybGF5RGF0YSwgZW1wb3dlci5DaGFydHMuRGF0YQADU3RhcnRMaW5lABIHAAADU3RhcnQAGwAAAAFYAAAAACCks1lAAVkAAAAAILTIHUAAA0VuZAAbAAAAAVgAAAAAIKSzWUABWQAAAACgtRVWQAACU3RhcnRBcnJvd0hlYWQAEQAAAG1zb0Fycm93aGVhZE5vbmUAAkVuZEFycm93SGVhZAARAAAAbXNvQXJyb3doZWFkTm9uZQAFTWFuYWdlZElkABAAAAAEkp/43cUSO0iNyl0J5CWAr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KjlUQAFXaWR0aAAAAAAAAAAAAAFUb3AAAAAAILTIHUABTGVmdAAAAAAgpLNZ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bSJBQAFZAAAAACC0yB1AAANFbmQAGwAAAAFYAAAAAOBtIkFAAVkAAAAAAHImYEAAAlN0YXJ0QXJyb3dIZWFkABEAAABtc29BcnJvd2hlYWROb25lAAJFbmRBcnJvd0hlYWQAFQAAAG1zb0Fycm93aGVhZFRyaWFuZ2xlAAVNYW5hZ2VkSWQAEAAAAATzsyDFsiCDQ6aE8ePehhP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YcF5AAVdpZHRoAAAAAAAAAAA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CCks1lAAURlZmF1bHRNaWRkbGVMaW5lU3RhcnRQb2ludFkAJyjCxi75UUABRGVmYXVsdE1pZGRsZUxpbmVFbmRQb2ludFgAAAAA4G0iQUABRGVmYXVsdE1pZGRsZUxpbmVFbmRQb2ludFkAJyjCxi75UUAFTWVyZ2VkV2l0aAAQAAAABO22TACm75xDtyrXNW3BFm8ISXNTdGFydExpbmVWaXNpYmxlAAEISXNFbmRMaW5lVmlzaWJsZQABA0Zyb20AMwAAABBTZXJpZXNJbmRleAD/////EFBvaW50DwAAAAUQAAAAXQAAAOcPAAAAAAAAAAAAAAEIVmlzaWJsZQAAAkZpbGxQYXR0ZXJuABAAAABtc29QYXR0ZXJuTWl4ZWQAAlRleHQABQAAAC02NC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Y0JQABSGVpZ2h0AAAAACBuyC1AAVdpZHRoAAAAAKBonTtAAVRvcAAAAABAIoExPwFMZWZ0AAAAAEAysWN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4G0iQUABWQAAAAAgtMgdQAADRW5kABsAAAABWAAAAACAP/xtQAFZAAAAACC0yB1AAAJTdGFydEFycm93SGVhZAARAAAAbXNvQXJyb3doZWFkTm9uZQACRW5kQXJyb3dIZWFkABEAAABtc29BcnJvd2hlYWROb25lAAVNYW5hZ2VkSWQAEAAAAAQcnkuV5/qyRoY08mz0W+An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Cks2l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BgjsdmQAFZAAAAAGCg5R5AAANFbmQAGwAAAAFYAAAAAIA//G1AAVkAAAAAYKDlHkAAAlN0YXJ0QXJyb3dIZWFkABEAAABtc29BcnJvd2hlYWROb25lAAJFbmRBcnJvd0hlYWQAEQAAAG1zb0Fycm93aGVhZE5vbmUABU1hbmFnZWRJZAAQAAAABMUh2HsDtI1PlG1Vrl5zF8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RAAAAAFUwAAAA8AAADnDwAAAAAAAAAAAA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4G0iQUABWQAAAAAgtMgdQAADRW5kABsAAAABWAAAAADgbSJBQAFZAAAAAAByJmBAAAJTdGFydEFycm93SGVhZAARAAAAbXNvQXJyb3doZWFkTm9uZQACRW5kQXJyb3dIZWFkABUAAABtc29BcnJvd2hlYWRUcmlhbmdsZQAFTWFuYWdlZElkABAAAAAE1Fx81Rze6E2/fmFfQxDe1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WHBeQAFXaWR0aAAAAAAAAAAAAAFUb3AAAAAAILTIHUABTGVmdAAAAADgbSJ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CAP/xtQAFEZWZhdWx0TWlkZGxlTGluZVN0YXJ0UG9pbnRZACgSiSS0yB1AAURlZmF1bHRNaWRkbGVMaW5lRW5kUG9pbnRYAAAAAOBtIkFAAURlZmF1bHRNaWRkbGVMaW5lRW5kUG9pbnRZACgSiSS0yB1ABU1lcmdlZFdpdGgAEAAAAAQAAAAAAAAAAAAAAAAAAAAACElzU3RhcnRMaW5lVmlzaWJsZQABCElzRW5kTGluZVZpc2libGUAAQNGcm9tADMAAAAQU2VyaWVzSW5kZXgA/////xBQb2ludEluZGV4AAQ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uIZmJ+0lokiPAKpHnGmVT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RAAAABP//////////AgBhBQ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BAIIckQAFMZWZ0AAAAAEAghy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Gv3Cx5UBAAAAAQD/////iAOIAwAABV9pZAAQAAAABK+QnDTqqtxBnBeGzIFS4QEDRGF0YQAaAwAABFBvaW50Q29sb3JzU3R5bGUAVgEAAAMwAAUBAAADUG9pbnRBZGRyZXNzADMAAAAQU2VyaWVzSW5kZXgAAQAAABBQb2ludEluZGV4AAEAAAAISXNQb2ludFN1bQAAAANQcmltYXJ5Q29sb3JTdHlsZQCsAAAAAkNvbG9yUHJvcGVydHlUYXJnZXQACAAAAFByaW1hcnkAA0NvbG9yT3JUaGVtZUNvbG9yAHMAAAAQVGhlbWVDb2xvcgAAAAAAAVRpbnRBbmRTaGFkZQAAAAAAAAAAABBUaW50SW5kZXgA/////xBTY2hlbWVDb2xvcgAAAAAAA0NvbG9yACEAAAAQQQD/AAAAEFIAnAAAABBHACEAAAAQQgBuAAAAAAAAAAMxAEYAAAADUG9pbnRBZGRyZXNzADMAAAAQU2VyaWVzSW5kZXgAAQAAABBQb2ludEluZGV4AAIAAAAISXNQb2ludFN1bQAAAAAAA1Nlcmllc0NvbG9yc1N0eWxlAJoBAAADMQCSAQAAEFNlcmllc0luZGV4AAEAAAADUHJpbWFyeUNvbG9yU3R5bGUArAAAAAJDb2xvclByb3BlcnR5VGFyZ2V0AAgAAABQcmltYXJ5AANDb2xvck9yVGhlbWVDb2xvcgBzAAAAEFRoZW1lQ29sb3IAAAAAAAFUaW50QW5kU2hhZGUAAAAAAAAAAAAQVGludEluZGV4AP////8QU2NoZW1lQ29sb3IAAAAAAANDb2xvcgAhAAAAEEEA/wAAABBSAI0AAAAQRwCHAAAAEEIAhgAAAAAAAANCb3JkZXJDb2xvclN0eWxlAKsAAAACQ29sb3JQcm9wZXJ0eVRhcmdldAAHAAAAQm9yZGVyAANDb2xvck9yVGhlbWVDb2xvcgBzAAAAEFRoZW1lQ29sb3IAAAAAAAFUaW50QW5kU2hhZGUAAAAAAAAAAAAQVGludEluZGV4AP////8QU2NoZW1lQ29sb3IAAAAAAANDb2xvcgAhAAAAEEEA/wAAABBSAP8AAAAQRwD/AAAAEEIA/wAAAAAAAAAAAAJOYW1lAB8AAABQb2ludEFuZFNlcmllc1N0eWxlRGVmaW5pdGlvbnMAEFZlcnNpb24AAQAAAAlMYXN0V3JpdGUAj/3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AwMDAwMDAwLTAwMDAtMDAwMC0wMDAwLTAwMDAwMDAwMDAwMA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CYU0W40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GBtInFAAUxhc3RTZWVuSGVpZ2h0AAAAACBB72pACE1pZ3JhdGlvblRvUGVyZm9ybWFuY2VNb2RlRG9uZQABAAJOYW1lABQAAABHbG9iYWxDaGFydFNldHRpbmdzABBWZXJzaW9uAAUAAAAJTGFzdFdyaXRlAIFvrO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IYCAAAAAAAAAAAAABQAAAAAAAEA/////4gDiAMAAAVfaWQAEAAAAASR8HZE4kE5So9qkPA1yyaAA0RhdGEAGgMAAARQb2ludENvbG9yc1N0eWxlAFYB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BGAAAAA1BvaW50QWRkcmVzcwAzAAAAEFNlcmllc0luZGV4AAEAAAAQUG9pbnRJbmRleAACAAAACElzUG9pbnRTdW0AAAAAAANTZXJpZXNDb2xvcnNTdHlsZQCaAQAAAzEAkgE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DQm9yZGVyQ29sb3JTdHlsZQCrAAAAAkNvbG9yUHJvcGVydHlUYXJnZXQABwAAAEJvcmRlcgADQ29sb3JPclRoZW1lQ29sb3IAcwAAABBUaGVtZUNvbG9yAAAAAAABVGludEFuZFNoYWRlAAAAAAAAAAAAEFRpbnRJbmRleAD/////EFNjaGVtZUNvbG9yAAAAAAADQ29sb3IAIQAAABBBAP8AAAAQUgD/AAAAEEcA/wAAABBCAP8AAAAAAAAAAAACTmFtZQAfAAAAUG9pbnRBbmRTZXJpZXNTdHlsZURlZmluaXRpb25zABBWZXJzaW9uAAIAAAAJTGFzdFdyaXRlAI/9wseVAQAAAAIAFwAAAAAAAwD/////uQm5CQAABV9pZAAQAAAABCw8N0pkdZhFmB1QQ7P3qfA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GBtInFAAUxhc3RTZWVuSGVpZ2h0AAAAACBB72pACE1pZ3JhdGlvblRvUGVyZm9ybWFuY2VNb2RlRG9uZQABAAJOYW1lABQAAABHbG9iYWxDaGFydFNldHRpbmdzABBWZXJzaW9uAAQAAAAJTGFzdFdyaXRlAFFvrO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eAAAA5w8AAAAAAAAAAAAATXMAAAVfaWQAEAAAAARLumVBZGaRSY9f30rTSooDBERhdGEA9XIAAAMwAHspAAAFX2lkABAAAAAEiUeQYRE0f0SLstJvQOxYdQJfdHlwZQBZAAAAZW1wb3dlci5DaGFydHMuRGF0YS5EYXRhQ2hhcnRzLk92ZXJsYXlzLkRhdGEuR3Jvd3RoQXJyb3dPdmVybGF5RGF0YSwgZW1wb3dlci5DaGFydHMuRGF0YQADU3RhcnRMaW5lABIHAAADU3RhcnQAGwAAAAFYAAAAACCks1lAAVkAAAAAILTIHUAAA0VuZAAbAAAAAVgAAAAAIKSzWUABWQAAAACgtRVWQAACU3RhcnRBcnJvd0hlYWQAEQAAAG1zb0Fycm93aGVhZE5vbmUAAkVuZEFycm93SGVhZAARAAAAbXNvQXJyb3doZWFkTm9uZQAFTWFuYWdlZElkABAAAAAEkp/43cUSO0iNyl0J5CWAr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KjlUQAFXaWR0aAAAAAAAAAAAAAFUb3AAAAAAILTIHUABTGVmdAAAAAAgpLNZ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bSJBQAFZAAAAACC0yB1AAANFbmQAGwAAAAFYAAAAAOBtIkFAAVkAAAAAAHImYEAAAlN0YXJ0QXJyb3dIZWFkABEAAABtc29BcnJvd2hlYWROb25lAAJFbmRBcnJvd0hlYWQAFQAAAG1zb0Fycm93aGVhZFRyaWFuZ2xlAAVNYW5hZ2VkSWQAEAAAAATzsyDFsiCDQ6aE8ePehhP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YcF5AAVdpZHRoAAAAAAAAAAA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CCks1lAAURlZmF1bHRNaWRkbGVMaW5lU3RhcnRQb2ludFkAJyjCxi75UUABRGVmYXVsdE1pZGRsZUxpbmVFbmRQb2ludFgAAAAA4G0iQUABRGVmYXVsdE1pZGRsZUxpbmVFbmRQb2ludFkAJyjCxi75UUAFTWVyZ2VkV2l0aAAQAAAABO22TACm75xDtyrXNW3BFm8ISXNTdGFydExpbmVWaXNpYmxlAAEISXNFbmRMaW5lVmlzaWJsZQABA0Zyb20AMwAAABBTZXJpZXNJbmRleAD/////EFBvaW50FQAAAAUWAAAA/////yQEwwsAAAAAAAA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IkAAAAJOYW1lAAkAAABPdmVybGF5cwAQVmVyc2lvbgAFAAAACUxhc3RXcml0ZQB+/c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YAAAAFXQAAABUAAADnDwAAAAAAAAAAAAB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0AAQIAAAFX2lkABAAAAAE12cmeffGf02+MxmwbpuRuQJfdHlwZQBXAAAAZW1wb3dlci5DaGFydHMuRGF0YS5EYXRhQ2hhcnRzLk92ZXJsYXlzLkRhdGEuQ29sdW1uU3VtT3ZlcmxheURhdGEsIGVtcG93ZXIuQ2hhcnRzLkRhdGEAEENvbHVtbgADAAAAEFNlcmllcwD/////A1RleHRFbGVtZW50AOoGAAACQXV0b1NoYXBlVHlwZQAKAAAAUmVjdGFuZ2xlAARBZGp1c3RtZW50cwAFAAAAAAVNYW5hZ2VkSWQAEAAAAASpzSKdkwiiQYjUzqGHMkiJ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1AAQIAAAFX2lkABAAAAAE9Vg6g64/EEWKzfNRpyPy+QJfdHlwZQBXAAAAZW1wb3dlci5DaGFydHMuRGF0YS5EYXRhQ2hhcnRzLk92ZXJsYXlzLkRhdGEuQ29sdW1uU3VtT3ZlcmxheURhdGEsIGVtcG93ZXIuQ2hhcnRzLkRhdGEAEENvbHVtbgAEAAAAEFNlcmllcwD/////A1RleHRFbGVtZW50AOoGAAACQXV0b1NoYXBlVHlwZQAKAAAAUmVjdGFuZ2xlAARBZGp1c3RtZW50cwAFAAAAAAVNYW5hZ2VkSWQAEAAAAASRRwLbKjilTp3Ks0G/z31x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XAAAABf////8YAAAA5w8AAAAAAAAAAAAA1EgAAAVfaWQAEAAAAARfhypFlYAASr6s8f7H/gFuA0RhdGEAekgAAANEYXRhTGFiZWxzUGVyQXhpcwBDSAAAA1ByaW1hcnkABEYAAAREYXRhTGFiZWxzAONDAAADMAAtFgAAEFBvaW50SW5kZXgAAQAAAAJBbGlnbm1lbnQABwAAAENlbnRlcgAQU2VyaWVzSW5kZXgAAQAAAAhSZXF1aXJlRm9udENvbG9yTWlncmF0aW9uAAAITWFudWFsRGF0YUxhYmVsQmFja2dyb3VuZFZpc2libGUAAQ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NjY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NjYAAUhlaWdodAAAAACgIp4qQAFXaWR0aAAAAABgWZ0zQAFUb3AAAAAAAICNZEABTGVmdAAAAAAAL3Y4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GAAAAAUXAAAAG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NhtIkFAAVkAAAAA+95FZUAACEhhc0xlYWRlckxpbmUAAAhJc0NlbnRlckF1dG9tYXRpY0FkanVzdGVkAAAISXNVc2VyUG9zaXRpb24AAAhBZGRQcmVmaXhTcGFjZQAACEFkZFBvc3RmaXhTcGFjZQAAAlNlcGFyYXRvcgACAAAACgACVGV4dAAEAAAAMjY2AAhSZXF1aXJlUmVsYXRpdmVQb3NpdGlvblVwZ3JhZGUAAAhJc0dlb21ldHJ5T3V0T2ZCb3VuZHMAAAhJc0xlYWRlckxpbmVJbkF1dG9Nb2RlAAEIRGVsZXRlZAAAAAMxADcPAAAQUG9pbnRJbmRleAACAAAAAkFsaWdubWVudAAHAAAAQ2VudGVyABBTZXJpZXNJbmRleAABAAAACFJlcXVpcmVGb250Q29sb3JNaWdyYXRpb24AAAhNYW51YWxEYXRhTGFiZWxCYWNrZ3JvdW5kVmlzaWJsZQAACEhhc1dpc2hDb2xvcgAAA1RleHRCb3gAuQYAAAVNYW5hZ2VkSWQAEAAAAASMKgmL4s6zTbSjg4VTKfpD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Q0OA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0NDgAAUhlaWdodAAAAACgIp4qQAFXaWR0aAAAAABgWZ0zQAFUb3AAAAAAAKP/YUABTGVmdAAAAADg+D9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BBSpDaeqFIlxgcg7Qx0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xkAAAAFGAAAABoAAADnDwAAAAAAAAAAAAB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DKSzWUABWQAAAAD7AbhiQAAISGFzTGVhZGVyTGluZQAACElzQ2VudGVyQXV0b21hdGljQWRqdXN0ZWQAAAhJc1VzZXJQb3NpdGlvbgAACEFkZFByZWZpeFNwYWNlAAAIQWRkUG9zdGZpeFNwYWNlAAACU2VwYXJhdG9yAAIAAAAKAAJUZXh0AAQAAAA0NDgACFJlcXVpcmVSZWxhdGl2ZVBvc2l0aW9uVXBncmFkZQAACElzR2VvbWV0cnlPdXRPZkJvdW5kcwAACElzTGVhZGVyTGluZUluQXV0b01vZGUAAQhEZWxldGVkAAAAAzIANw8AABBQb2ludEluZGV4AAMAAAACQWxpZ25tZW50AAcAAABDZW50ZXIAEFNlcmllc0luZGV4AAEAAAAIUmVxdWlyZUZvbnRDb2xvck1pZ3JhdGlvbgAACE1hbnVhbERhdGFMYWJlbEJhY2tncm91bmRWaXNpYmxlAAAISGFzV2lzaENvbG9yAAADVGV4dEJveAC5BgAABU1hbmFnZWRJZAAQAAAABPGds8B+RXhPj+gNKPEQ+qM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2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M4NgABSGVpZ2h0AAAAAKAinipAAVdpZHRoAAAAAGBZnTNAAVRvcAAAAADA8dxiQAFMZWZ0AAAAAGAzMW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56FLU1E/e0O7/suLFnVQE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AaAAAABRkAAAAbAAAA5w8AAAAAAAAAAAAA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2CGtlQAFZAAAAALtQlWNAAAhIYXNMZWFkZXJMaW5lAAAISXNDZW50ZXJBdXRvbWF0aWNBZGp1c3RlZAAACElzVXNlclBvc2l0aW9uAAAIQWRkUHJlZml4U3BhY2UAAAhBZGRQb3N0Zml4U3BhY2UAAAJTZXBhcmF0b3IAAgAAAAoAAlRleHQABAAAADM4NgAIUmVxdWlyZVJlbGF0aXZlUG9zaXRpb25VcGdyYWRlAAAISXNHZW9tZXRyeU91dE9mQm91bmRzAAAISXNMZWFkZXJMaW5lSW5BdXRvTW9kZQABCERlbGV0ZWQAAAADMwA3DwAAEFBvaW50SW5kZXgABAAAAAJBbGlnbm1lbnQABwAAAENlbnRlcgAQU2VyaWVzSW5kZXgAAQAAAAhSZXF1aXJlRm9udENvbG9yTWlncmF0aW9uAAAITWFudWFsRGF0YUxhYmVsQmFja2dyb3VuZFZpc2libGUAAAhIYXNXaXNoQ29sb3IAAANUZXh0Qm94ALkGAAAFTWFuYWdlZElkABAAAAAEX85Z/mgEfEKd+Rh1i4Gbv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3Mz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zM1AAFIZWlnaHQAAAAAoCKeKkABV2lkdGgAAAAAYFmdM0ABVG9wAAAAAAAX8VtAAUxlZnQAAAAAAGrCb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qP4teG3uoQKvLMghIKB9M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GwAAAAUaAAAA/////zgJrwYAAAAAAAAAAF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Y//G1AAVkAAAAA9tRhXUAACEhhc0xlYWRlckxpbmUAAAhJc0NlbnRlckF1dG9tYXRpY0FkanVzdGVkAAAISXNVc2VyUG9zaXRpb24AAAhBZGRQcmVmaXhTcGFjZQAACEFkZFBvc3RmaXhTcGFjZQAAAlNlcGFyYXRvcgACAAAACgACVGV4dAAEAAAANzM1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CAAAAAlMYXN0V3JpdGUAj/3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FWgAAACIAAADnDwAAAAAAAAAAAAB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QWRkUHJlZml4U3BhY2UAAAhBZGRQb3N0Zml4U3BhY2UAAAhEZWxldGVkAAEISXNOZXcAAQFGb250U2l6ZQAAAAAAAAAiQAADNAD6BwAABV9pZAAQAAAABNdnJnn3xn9NvjMZsG6bkbkCX3R5cGUAVwAAAGVtcG93ZXIuQ2hhcnRzLkRhdGEuRGF0YUNoYXJ0cy5PdmVybGF5cy5EYXRhLkNvbHVtblN1bU92ZXJsYXlEYXRhLCBlbXBvd2VyLkNoYXJ0cy5EYXRhABBDb2x1bW4AAwAAABBTZXJpZXMA/////wNUZXh0RWxlbWVudADqBgAAAkF1dG9TaGFwZVR5cGUACgAAAFJlY3RhbmdsZQAEQWRqdXN0bWVudHMABQAAAAAFTWFuYWdlZElkABAAAAAEqc0inZMIokGI1M6hhzJIi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BZGRQcmVmaXhTcGFjZQAACEFkZFBvc3RmaXhTcGFjZQAACERlbGV0ZWQAAQhJc05ldwABAUZvbnRTaXplAAAAAAAAACJAAAM1APoHAAAFX2lkABAAAAAE9Vg6g64/EEWKzfNRpyPy+QJfdHlwZQBXAAAAZW1wb3dlci5DaGFydHMuRGF0YS5EYXRhQ2hhcnRzLk92ZXJsYXlzLkRhdGEuQ29sdW1uU3VtT3ZlcmxheURhdGEsIGVtcG93ZXIuQ2hhcnRzLkRhdGEAEENvbHVtbgAEAAAAEFNlcmllcwD/////A1RleHRFbGVtZW50AOoGAAACQXV0b1NoYXBlVHlwZQAKAAAAUmVjdGFuZ2xlAARBZGp1c3RtZW50cwAFAAAAAAVNYW5hZ2VkSWQAEAAAAASRRwLbKjilTp3Ks0G/z31x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dAAAABSAAAAD/////0AwXAwAAAAAAAAAAYWRlAAAAAAAAAAAACEZpbGxWaXNpYmxlAAAIVmlzaWJsZQABAkZpbGxQYXR0ZXJuABAAAABtc29QYXR0ZXJuTWl4ZWQAAlRleHQADQAAAENvbXBldGl0b3IgSQ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Db21wZXRpdG9yIEkAAUhlaWdodAAAAACg/74fQAFXaWR0aAAAAACA/GJAQAFUb3AAAAAAwBXeaUABTGVmdAAAAACg3GFj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zAPwGAAADVGV4dEJveERhdGEArQYAAAVNYW5hZ2VkSWQAEAAAAATsgbBiJXXBTpTPqPNkpoih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NvbXBldGl0b3IgVA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Db21wZXRpdG9yIFQAAUhlaWdodAAAAACg/74fQAFXaWR0aAAAAABAVVVBQAFUb3AAAAAAwBXeaUABTGVmdAAAAAAAyNRr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AIV2FudHNUb0JlVmlzaWJsZQABAkxhYmVsVGV4dEFsaWdubWVudAAHAAAAQ2VudGVyAAACTmFtZQAZAAAAQ2F0ZWdvcnlBeGlzRGF0YVByb3BlcnR5ABBWZXJzaW9uAAEAAAAJTGFzdFdyaXRlAEbOsu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AAAAUUAAAAPg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mbfDfpBi5UOsR4XO/zgfFA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NDE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0MSUAAUhlaWdodAAAAAAgbsgtQAFXaWR0aAAAAACgaJ07QAFUb3AAAAAAAACAMT8BTGVmdAAAAADggF1L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OBtIkFAAVkAAAAAILTIHUAAA0VuZAAbAAAAAVgAAAAAQKSzWUABWQAAAAAgtMgdQAACU3RhcnRBcnJvd0hlYWQAEQAAAG1zb0Fycm93aGVhZE5vbmUAAkVuZEFycm93SGVhZAARAAAAbXNvQXJyb3doZWFkTm9uZQAFTWFuYWdlZElkABAAAAAEsvPEcvbM40K8cnO8SX2Qz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8AAAAE//////////8IAIoG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P////+XAJcAAAAFX2lkABAAAAAEqwivVyKyh02z/pnTyJhnpwNEYXRhAC0AAAAIRXhjZWxDb2xvck1vZGVBY3RpdmUAAARDb2xvckNhY2hlAAUAAAAAAAJOYW1lABsAAABFeGNlbENvbG9yTW9kZURhdGFQcm9wZXJ0eQAQVmVyc2lvbgABAAAACUxhc3RXcml0ZQChAuIwcgEAAAAEAP////9wAHAAAAAFX2lkABAAAAAEjY0JWI3BrEmSvrQnclEdvwNEYXRhABYAAAACUGVyc29uYWxJZAABAAAAAAACTmFtZQALAAAAUGVyc29uYWxJZAAQVmVyc2lvbgAAAAAACUxhc3RXcml0ZQAEp8tIdwEAAAAFACMAAAAAAAYA/////68ArwAAAAVfaWQAEAAAAATlR9FYh4iISJ4YpS7hEWtPA0RhdGEAQwAAAAhIYXNTdHlsZVJlcG9zaXRvcnlCZWVuTWlncmF0ZWQAAQhIYXNCb3JkZXJTdHlsZUJlZW5NaWdyYXRlZAABAAJOYW1lAB0AAABDaGFydFN0eWxlU3RhdHVzSW5mb3JtYXRpb25zABBWZXJzaW9uAAAAAAAJTGFzdFdyaXRlALztc+2FAQAAAAcA/////3QDdAMAAAVfaWQAEAAAAAQmaEFc5xAeRrw5R8ojzB/NA0RhdGEA/QIAAARQb2ludEFkZGl0aW9uYWxTdHlsZXMA4QEAAAMwAHQAAAADUG9pbnRBZGRyZXNzADMAAAAQU2VyaWVzSW5kZXgAAQAAABBQb2ludEluZGV4AAEAAAAISXNQb2ludFN1bQAAAANBZGRpdGlvbmFsU3R5bGVzABwAAAACRmlsbFBhdHRlcm4ABgAAAFVuc2V0AAAAAzEAdAAAAANQb2ludEFkZHJlc3MAMwAAABBTZXJpZXNJbmRleAABAAAAEFBvaW50SW5kZXgAAgAAAAhJc1BvaW50U3VtAAAAA0FkZGl0aW9uYWxTdHlsZXMAHAAAAAJGaWxsUGF0dGVybgAGAAAAVW5zZXQAAAADMgB0AAAAA1BvaW50QWRkcmVzcwAzAAAAEFNlcmllc0luZGV4AAEAAAAQUG9pbnRJbmRleAADAAAACElzUG9pbnRTdW0AAAADQWRkaXRpb25hbFN0eWxlcwAcAAAAAkZpbGxQYXR0ZXJuAAYAAABVbnNldAAAAAMzAHQAAAADUG9pbnRBZGRyZXNzADMAAAAQU2VyaWVzSW5kZXgAAQAAABBQb2ludEluZGV4AAQAAAAISXNQb2ludFN1bQAAAANBZGRpdGlvbmFsU3R5bGVzABwAAAACRmlsbFBhdHRlcm4ABgAAAFVuc2V0AAAAAANTZXJpZXNBZGRpdGlvbmFsU3R5bGVzAOgAAAADMQDgAAAAEFNlcmllc0luZGV4AAEAAAADQWRkaXRpb25hbFN0eWxlcwC4AAAAAkZpbGxQYXR0ZXJuAAgAAABEZWZhdWx0AANGaWxsQ29sb3JPclRoZW1lQ29sb3IAcwAAABBUaGVtZUNvbG9yAAAAAAABVGludEFuZFNoYWRlAAAAAAAAAAAAEFRpbnRJbmRleAD/////EFNjaGVtZUNvbG9yAAAAAAADQ29sb3IAIQAAABBBAP8AAAAQUgAAAAAAEEcAAAAAABBCAAAAAAAAAAhCb3JkZXJWaXNpYmxlAAAAAAAAAk5hbWUAKAAAAFBvaW50QW5kU2VyaWVzQWRkaXRpb25TdHlsZXNEZWZpbml0aW9ucwAQVmVyc2lvbgABAAAACUxhc3RXcml0ZQAZy6r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dAAAA5w8AAAAAAAAAAAAAtxwAAAVfaWQAEAAAAATaEgxTN440R7KdQ2kucVnsA0RhdGEATxwAAARDYXRlZ29yeUF4aXNMYWJlbERhdGEAARwAAAMwAPwGAAADVGV4dEJveERhdGEArQ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NVIxNDBEMg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JR0xSNjVSMTQwRDIAAUhlaWdodAAAAACg/74fQAFXaWR0aAAAAACgHmVFQAFUb3AAAAAAwBXeaUABTGVmdAAAAACArfIp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xAPwGAAADVGV4dEJveERhdGEArQYAAAVNYW5hZ2VkSWQAEAAAAAT0Pcp9PoG+QIoUYeF4L+g3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MFIxOTBEMQ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JR0xSNjBSMTkwRDEAAUhlaWdodAAAAACg/74fQAFXaWR0aAAAAACgHmVFQAFUb3AAAAAAwBXeaUABTGVmdAAAAADgwmBU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yAPwGAAADVGV4dEJveERhdGEArQYAAAVNYW5hZ2VkSWQAEAAAAASpMArBeT86QrjoRCmGs0GR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IQAAAABeAAAAPw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IAAAAFHAAAAP/////8A+sLAAAAAAAAAA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FkZFByZWZpeFNwYWNlAAAIQWRkUG9zdGZpeFNwYWNlAAAIRGVsZXRlZAABCElzTmV3AAEBRm9udFNpemUAAAAAAAAAIkAAAAJOYW1lAAkAAABPdmVybGF5cwAQVmVyc2lvbgAHAAAACUxhc3RXcml0ZQCO/c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AAAABf////8kAAAA5w8AAAAAAAAAAAAA1EgAAAVfaWQAEAAAAARPKhJY3QzDSb8lQRhXTQtLA0RhdGEAekgAAANEYXRhTGFiZWxzUGVyQXhpcwBDSAAAA1ByaW1hcnkABEYAAAREYXRhTGFiZWxzAONDAAADMAAtFgAAEFBvaW50SW5kZXgAAQAAAAJBbGlnbm1lbnQABwAAAENlbnRlcgAQU2VyaWVzSW5kZXgAAQAAAAhSZXF1aXJlRm9udENvbG9yTWlncmF0aW9uAAAITWFudWFsRGF0YUxhYmVsQmFja2dyb3VuZFZpc2libGUAAQ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NjY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NjYAAUhlaWdodAAAAACgIp4qQAFXaWR0aAAAAABgWZ0zQAFUb3AAAAAAAICNZEABTGVmdAAAAAAAL3Y4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JAAAAAUjAAAAJ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NhtIkFAAVkAAAAA+95FZUAACEhhc0xlYWRlckxpbmUAAAhJc0NlbnRlckF1dG9tYXRpY0FkanVzdGVkAAAISXNVc2VyUG9zaXRpb24AAAhBZGRQcmVmaXhTcGFjZQAACEFkZFBvc3RmaXhTcGFjZQAAAlNlcGFyYXRvcgACAAAACgACVGV4dAAEAAAAMjY2AAhSZXF1aXJlUmVsYXRpdmVQb3NpdGlvblVwZ3JhZGUAAAhJc0dlb21ldHJ5T3V0T2ZCb3VuZHMAAAhJc0xlYWRlckxpbmVJbkF1dG9Nb2RlAAEIRGVsZXRlZAAAAAMxADcPAAAQUG9pbnRJbmRleAACAAAAAkFsaWdubWVudAAHAAAAQ2VudGVyABBTZXJpZXNJbmRleAABAAAACFJlcXVpcmVGb250Q29sb3JNaWdyYXRpb24AAAhNYW51YWxEYXRhTGFiZWxCYWNrZ3JvdW5kVmlzaWJsZQAACEhhc1dpc2hDb2xvcgAAA1RleHRCb3gAuQYAAAVNYW5hZ2VkSWQAEAAAAASMKgmL4s6zTbSjg4VTKfpD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Q0OA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0NDgAAUhlaWdodAAAAACgIp4qQAFXaWR0aAAAAABgWZ0zQAFUb3AAAAAAAKP/YUABTGVmdAAAAADg+D9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BBSpDaeqFIlxgcg7Qx0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yUAAAAFJAAAACYAAADnDwAAAAAAAAAAAAB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DKSzWUABWQAAAAD7AbhiQAAISGFzTGVhZGVyTGluZQAACElzQ2VudGVyQXV0b21hdGljQWRqdXN0ZWQAAAhJc1VzZXJQb3NpdGlvbgAACEFkZFByZWZpeFNwYWNlAAAIQWRkUG9zdGZpeFNwYWNlAAACU2VwYXJhdG9yAAIAAAAKAAJUZXh0AAQAAAA0NDgACFJlcXVpcmVSZWxhdGl2ZVBvc2l0aW9uVXBncmFkZQAACElzR2VvbWV0cnlPdXRPZkJvdW5kcwAACElzTGVhZGVyTGluZUluQXV0b01vZGUAAQhEZWxldGVkAAAAAzIANw8AABBQb2ludEluZGV4AAMAAAACQWxpZ25tZW50AAcAAABDZW50ZXIAEFNlcmllc0luZGV4AAEAAAAIUmVxdWlyZUZvbnRDb2xvck1pZ3JhdGlvbgAACE1hbnVhbERhdGFMYWJlbEJhY2tncm91bmRWaXNpYmxlAAAISGFzV2lzaENvbG9yAAADVGV4dEJveAC5BgAABU1hbmFnZWRJZAAQAAAABPGds8B+RXhPj+gNKPEQ+qM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2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M4NgABSGVpZ2h0AAAAAKAinipAAVdpZHRoAAAAAGBZnTNAAVRvcAAAAADA8dxiQAFMZWZ0AAAAAGAzMW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56FLU1E/e0O7/suLFnVQE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AmAAAABSUAAAAnAAAA5w8AAAAAAAAAAAAA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2CGtlQAFZAAAAALtQlWNAAAhIYXNMZWFkZXJMaW5lAAAISXNDZW50ZXJBdXRvbWF0aWNBZGp1c3RlZAAACElzVXNlclBvc2l0aW9uAAAIQWRkUHJlZml4U3BhY2UAAAhBZGRQb3N0Zml4U3BhY2UAAAJTZXBhcmF0b3IAAgAAAAoAAlRleHQABAAAADM4NgAIUmVxdWlyZVJlbGF0aXZlUG9zaXRpb25VcGdyYWRlAAAISXNHZW9tZXRyeU91dE9mQm91bmRzAAAISXNMZWFkZXJMaW5lSW5BdXRvTW9kZQABCERlbGV0ZWQAAAADMwA3DwAAEFBvaW50SW5kZXgABAAAAAJBbGlnbm1lbnQABwAAAENlbnRlcgAQU2VyaWVzSW5kZXgAAQAAAAhSZXF1aXJlRm9udENvbG9yTWlncmF0aW9uAAAITWFudWFsRGF0YUxhYmVsQmFja2dyb3VuZFZpc2libGUAAAhIYXNXaXNoQ29sb3IAAANUZXh0Qm94ALkGAAAFTWFuYWdlZElkABAAAAAEX85Z/mgEfEKd+Rh1i4Gbv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3Mz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zM1AAFIZWlnaHQAAAAAoCKeKkABV2lkdGgAAAAAYFmdM0ABVG9wAAAAAAAX8VtAAUxlZnQAAAAAAGrCb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qP4teG3uoQKvLMghIKB9M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JwAAAAUmAAAA/////zgJrwYAAAAAAAAAAF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Y//G1AAVkAAAAA9tRhXUAACEhhc0xlYWRlckxpbmUAAAhJc0NlbnRlckF1dG9tYXRpY0FkanVzdGVkAAAISXNVc2VyUG9zaXRpb24AAAhBZGRQcmVmaXhTcGFjZQAACEFkZFBvc3RmaXhTcGFjZQAAAlNlcGFyYXRvcgACAAAACgACVGV4dAAEAAAANzM1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BgAAAAlMYXN0V3JpdGUAfv3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gAAAAFCgAAAF8AAADnDwAAAAAAAAAAAA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JAAAMyAN0JAAAFX2lkABAAAAAE12cmeffGf02+MxmwbpuRuQJfdHlwZQBXAAAAZW1wb3dlci5DaGFydHMuRGF0YS5EYXRhQ2hhcnRzLk92ZXJsYXlzLkRhdGEuQ29sdW1uU3VtT3ZlcmxheURhdGEsIGVtcG93ZXIuQ2hhcnRzLkRhdGEAEENvbHVtbgADAAAAEFNlcmllcwD/////A1RleHRFbGVtZW50AOoGAAACQXV0b1NoYXBlVHlwZQAKAAAAUmVjdGFuZ2xlAARBZGp1c3RtZW50cwAFAAAAAAVNYW5hZ2VkSWQAEAAAAASpzSKdkwiiQYjUzqGHMkiJ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NUZXh0Rm9ybWF0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lzTmV3AAEBRm9udFNpemUAAAAAAAAAIkAAAzMA3QkAAAVfaWQAEAAAAAT1WDqDrj8QRYrN81GnI/L5Al90eXBlAFcAAABlbXBvd2VyLkNoYXJ0cy5EYXRhLkRhdGFDaGFydHMuT3ZlcmxheXMuRGF0YS5Db2x1bW5TdW1PdmVybGF5RGF0YSwgZW1wb3dlci5DaGFydHMuRGF0YQAQQ29sdW1uAAQAAAAQU2VyaWVzAP////8DVGV4dEVsZW1lbnQA6gYAAAJBdXRvU2hhcGVUeXBlAAoAAABSZWN0YW5nbGUABEFkanVzdG1lbnRzAAUAAAAABU1hbmFnZWRJZAAQAAAABJFHAtsqOKVOncqzQb/PfXE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ApAAAAADYAAAAq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gAAAAApAAAAD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g2+s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1EgAAAVfaWQAEAAAAATsrFtvuB8sRY03IKwsixRpA0RhdGEAekgAAANEYXRhTGFiZWxzUGVyQXhpcwBDSAAAA1ByaW1hcnkABEYAAAREYXRhTGFiZWxzAONDAAADMAAtFgAAEFBvaW50SW5kZXgAAQAAAAJBbGlnbm1lbnQABwAAAENlbnRlcgAQU2VyaWVzSW5kZXgAAQAAAAhSZXF1aXJlRm9udENvbG9yTWlncmF0aW9uAAAITWFudWFsRGF0YUxhYmVsQmFja2dyb3VuZFZpc2libGUAAQ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NjY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NjYAAUhlaWdodAAAAACgIp4qQAFXaWR0aAAAAABgWZ0zQAFUb3AAAAAAAICNZEABTGVmdAAAAAAAL3Y4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MAAAAAUvAAAAM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NhtIkFAAVkAAAAA+95FZUAACEhhc0xlYWRlckxpbmUAAAhJc0NlbnRlckF1dG9tYXRpY0FkanVzdGVkAAAISXNVc2VyUG9zaXRpb24AAAhBZGRQcmVmaXhTcGFjZQAACEFkZFBvc3RmaXhTcGFjZQAAAlNlcGFyYXRvcgACAAAACgACVGV4dAAEAAAAMjY2AAhSZXF1aXJlUmVsYXRpdmVQb3NpdGlvblVwZ3JhZGUAAAhJc0dlb21ldHJ5T3V0T2ZCb3VuZHMAAAhJc0xlYWRlckxpbmVJbkF1dG9Nb2RlAAEIRGVsZXRlZAAAAAMxADcPAAAQUG9pbnRJbmRleAACAAAAAkFsaWdubWVudAAHAAAAQ2VudGVyABBTZXJpZXNJbmRleAABAAAACFJlcXVpcmVGb250Q29sb3JNaWdyYXRpb24AAAhNYW51YWxEYXRhTGFiZWxCYWNrZ3JvdW5kVmlzaWJsZQAACEhhc1dpc2hDb2xvcgAAA1RleHRCb3gAuQYAAAVNYW5hZ2VkSWQAEAAAAASMKgmL4s6zTbSjg4VTKfpD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Q0OA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0NDgAAUhlaWdodAAAAACgIp4qQAFXaWR0aAAAAABgWZ0zQAFUb3AAAAAAAKP/YUABTGVmdAAAAADg+D9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BBSpDaeqFIlxgcg7Qx0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zEAAAAFMAAAADIAAADnDwAAAAAAAAAAAAB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DKSzWUABWQAAAAD7AbhiQAAISGFzTGVhZGVyTGluZQAACElzQ2VudGVyQXV0b21hdGljQWRqdXN0ZWQAAAhJc1VzZXJQb3NpdGlvbgAACEFkZFByZWZpeFNwYWNlAAAIQWRkUG9zdGZpeFNwYWNlAAACU2VwYXJhdG9yAAIAAAAKAAJUZXh0AAQAAAA0NDgACFJlcXVpcmVSZWxhdGl2ZVBvc2l0aW9uVXBncmFkZQAACElzR2VvbWV0cnlPdXRPZkJvdW5kcwAACElzTGVhZGVyTGluZUluQXV0b01vZGUAAQhEZWxldGVkAAAAAzIANw8AABBQb2ludEluZGV4AAMAAAACQWxpZ25tZW50AAcAAABDZW50ZXIAEFNlcmllc0luZGV4AAEAAAAIUmVxdWlyZUZvbnRDb2xvck1pZ3JhdGlvbgAACE1hbnVhbERhdGFMYWJlbEJhY2tncm91bmRWaXNpYmxlAAAISGFzV2lzaENvbG9yAAADVGV4dEJveAC5BgAABU1hbmFnZWRJZAAQAAAABPGds8B+RXhPj+gNKPEQ+qM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2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M4NgABSGVpZ2h0AAAAAKAinipAAVdpZHRoAAAAAGBZnTNAAVRvcAAAAADA8dxiQAFMZWZ0AAAAAGAzMW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56FLU1E/e0O7/suLFnVQE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AyAAAABTEAAAAzAAAA5w8AAAAAAAAAAAAA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2CGtlQAFZAAAAALtQlWNAAAhIYXNMZWFkZXJMaW5lAAAISXNDZW50ZXJBdXRvbWF0aWNBZGp1c3RlZAAACElzVXNlclBvc2l0aW9uAAAIQWRkUHJlZml4U3BhY2UAAAhBZGRQb3N0Zml4U3BhY2UAAAJTZXBhcmF0b3IAAgAAAAoAAlRleHQABAAAADM4NgAIUmVxdWlyZVJlbGF0aXZlUG9zaXRpb25VcGdyYWRlAAAISXNHZW9tZXRyeU91dE9mQm91bmRzAAAISXNMZWFkZXJMaW5lSW5BdXRvTW9kZQABCERlbGV0ZWQAAAADMwA3DwAAEFBvaW50SW5kZXgABAAAAAJBbGlnbm1lbnQABwAAAENlbnRlcgAQU2VyaWVzSW5kZXgAAQAAAAhSZXF1aXJlRm9udENvbG9yTWlncmF0aW9uAAAITWFudWFsRGF0YUxhYmVsQmFja2dyb3VuZFZpc2libGUAAAhIYXNXaXNoQ29sb3IAAANUZXh0Qm94ALkGAAAFTWFuYWdlZElkABAAAAAEX85Z/mgEfEKd+Rh1i4Gbv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3Mz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zM1AAFIZWlnaHQAAAAAoCKeKkABV2lkdGgAAAAAYFmdM0ABVG9wAAAAAAAX8VtAAUxlZnQAAAAAAGrCb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qP4teG3uoQKvLMghIKB9M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MwAAAAUyAAAA/////zgJrwYAAAAAAAAAAF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JY//G1AAVkAAAAA9tRhXUAACEhhc0xlYWRlckxpbmUAAAhJc0NlbnRlckF1dG9tYXRpY0FkanVzdGVkAAAISXNVc2VyUG9zaXRpb24AAAhBZGRQcmVmaXhTcGFjZQAACEFkZFBvc3RmaXhTcGFjZQAAAlNlcGFyYXRvcgACAAAACgACVGV4dAAEAAAANzM1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AAAAhEaXNhYmxlQXV0b21hdGljRGVhY3RpdmF0aW9uAAAAAk5hbWUACwAAAERhdGFMYWJlbHMAEFZlcnNpb24ABwAAAAlMYXN0V3JpdGUAj/3C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QAAAAFSAAAAFQAAADnDwAAAAAAAAAAAA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4G0iQUABWQAAAAAgtMgdQAADRW5kABsAAAABWAAAAADgbSJBQAFZAAAAAAByJmBAAAJTdGFydEFycm93SGVhZAARAAAAbXNvQXJyb3doZWFkTm9uZQACRW5kQXJyb3dIZWFkABUAAABtc29BcnJvd2hlYWRUcmlhbmdsZQAFTWFuYWdlZElkABAAAAAE1Fx81Rze6E2/fmFfQxDe1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WHBeQAFXaWR0aAAAAAAAAAAAAAFUb3AAAAAAILTIHUABTGVmdAAAAADgbSJ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CAP/xtQAFEZWZhdWx0TWlkZGxlTGluZVN0YXJ0UG9pbnRZACgSiSS0yB1AAURlZmF1bHRNaWRkbGVMaW5lRW5kUG9pbnRYAAAAAOBtIkFAAURlZmF1bHRNaWRkbGVMaW5lRW5kUG9pbnRZACgSiSS0yB1ABU1lcmdlZFdpdGgAEAAAAAQAAAAAAAAAAAAAAAAAAAAACElzU3RhcnRMaW5lVmlzaWJsZQABCElzRW5kTGluZVZpc2libGUAAQNGcm9tADMAAAAQU2VyaWVzSW5kZXgA/////xBQb2ludEluZGV4AAQ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uIZmJ+0lokiPAKpHnGmVT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1AAAAAAAAAABe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gAAAAA/AAAAKQ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BbLqu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L5NAAAFX2lkABAAAAAEWGDbfl0NHUmVlhsJ3XSptQNEYXRhAGRNAAADRGF0YUxhYmVsc1BlckF4aXMALU0AAANQcmltYXJ5AMtMAAAERGF0YUxhYmVscwCHTAAAAzAAVhgAABBQb2ludEluZGV4AAEAAAACQWxpZ25tZW50AAcAAABDZW50ZXIAEFNlcmllc0luZGV4AAEAAAAIUmVxdWlyZUZvbnRDb2xvck1pZ3JhdGlvbgAACE1hbnVhbERhdGFMYWJlbEJhY2tncm91bmRWaXNpYmxlAAE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7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jY2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jY2AAFIZWlnaHQAAAAAoCKeKkABV2lkdGgAAAAAYFmdM0ABVG9wAAAAAACAjWRAAUxlZnQAAAAAAC92O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DoAAAAFOQAAADsAAADnDwAAAAAAAAAAAA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YbSJBQAFZAAAAAPveRWVAAAhIYXNMZWFkZXJMaW5lAAAISXNDZW50ZXJBdXRvbWF0aWNBZGp1c3RlZAAACElzVXNlclBvc2l0aW9uAAACU2VwYXJhdG9yAAIAAAAKAAJUZXh0AAQAAAAyNjYACFJlcXVpcmVSZWxhdGl2ZVBvc2l0aW9uVXBncmFkZQAACElzR2VvbWV0cnlPdXRPZkJvdW5kcwAACElzTGVhZGVyTGluZUluQXV0b01vZGUAAQhEZWxldGVkAAAAAzEAYBE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5BgAABU1hbmFnZWRJZAAQAAAABIwqCYvizrNNtKODhVMp+kM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NDQ4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Q0OAABSGVpZ2g7AAAABToAAAA8AAAA5w8AAAAAAAAAAAAAdAAAAACgIp4qQAFXaWR0aAAAAABgWZ0zQAFUb3AAAAAAAKP/YUABTGVmdAAAAADg+D9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KBBSpDaeqFIlxgcg7Qx0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MpLNZQAFZAAAAAPsBuGJAAAhIYXNMZWFkZXJMaW5lAAAISXNDZW50ZXJBdXRvbWF0aWNBZGp1c3RlZAAACElzVXNlclBvc2l0aW9uAAACU2VwYXJhdG9yAAIAAAAKAAJUZXh0AAQAAAA0NDgACFJlcXVpcmVSZWxhdGl2ZVBvc2l0aW9uVXBncmFkZQAACElzR2VvbWV0cnlPdXRPZkJvdW5kcwAACElzTGVhZGVyTGluZUluQXV0b01vZGUAAQhEZWxldGVkAAAAAzIAYBEAABBQb2ludEluZGV4AAM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pEiVHhaHAkWTMMN7oXSRZwADQ2F0ZWdvcnlBeGlzTnVtYmVyRm9ybWF0AB8AAAAFX2lkABAAAAAEAAAAAAAAAAAAAAAAAAAAAAADVGV4dEJveAC5BgAABU1hbmFnZWRJZAAQAAAABPGds8B+RXhPj+gNKPEQ+qM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2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PAAAAAU7AAAAPQAAAOcPAAAAAAAAAAAAAF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zODYAAUhlaWdodAAAAACgIp4qQAFXaWR0aAAAAABgWZ0zQAFUb3AAAAAAwPHcYkABTGVmdAAAAABgMzFk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OehS1NRP3tDu/7LixZ1UB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2CGtlQAFZAAAAALtQlWNAAAhIYXNMZWFkZXJMaW5lAAAISXNDZW50ZXJBdXRvbWF0aWNBZGp1c3RlZAAACElzVXNlclBvc2l0aW9uAAACU2VwYXJhdG9yAAIAAAAKAAJUZXh0AAQAAAAzODYACFJlcXVpcmVSZWxhdGl2ZVBvc2l0aW9uVXBncmFkZQAACElzR2VvbWV0cnlPdXRPZkJvdW5kcwAACElzTGVhZGVyTGluZUluQXV0b01vZGUAAQhEZWxldGVkAAAAAzMAYBEAABBQb2ludEluZGV4AAQ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5BgAABU1hbmFnZWRJZAAQAAAABF/OWf5oBHxCnfkYdYuBm78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D0AAAAFPAAAAP////8iDsUBAAAAAAAAAAAAAAFTY1IAAAAAAAAAAAABU2NHAAAAAAAAAAAAAVNjQgAAAAAAAAAAAAAQUGF0dGVyblRoZW1lQ29sb3IAAAAAAAFQYXR0ZXJuVGludEFuZFNoYWRlAAAAAAAAAAAACEZpbGxWaXNpYmxlAAEIVmlzaWJsZQABAkZpbGxQYXR0ZXJuABAAAABtc29QYXR0ZXJuTWl4ZWQAAlRleHQABAAAADczNQACVGV4dEhvcml6b250YWxBbGlnbm1lbnQADgAAAG1zb0FuY2hvck5vbmU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3MzUAAUhlaWdodAAAAACgIp4qQAFXaWR0aAAAAABgWZ0zQAFUb3AAAAAAABfxW0ABTGVmdAAAAAAAasJs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Go/i14be6hAq8syCEgoH0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WP/xtQAFZAAAAAPbUYV1AAAhIYXNMZWFkZXJMaW5lAAAISXNDZW50ZXJBdXRvbWF0aWNBZGp1c3RlZAAACElzVXNlclBvc2l0aW9uAAACU2VwYXJhdG9yAAIAAAAKAAJUZXh0AAQAAAA3MzUACFJlcXVpcmVSZWxhdGl2ZVBvc2l0aW9uVXBncmFkZQAACElzR2VvbWV0cnlPdXRPZkJvdW5kcwAACElzTGVhZGVyTGluZUluQXV0b01vZGUAAQhEZWxldGVkAAAAAAhMYWJlbHNWaXNpYmxlAAEIQXV0b21hdGljTGFiZWxCYWNrZ3JvdW5kc0VuYWJsZWQAAQADU2Vjb25kYXJ5AEkAAAAERGF0YUxhYmVscwAFAAAAAAhMYWJlbHNWaXNpYmxlAAAIQXV0b21hdGljTGFiZWxCYWNrZ3JvdW5kc0VuYWJsZWQAAAAACERpc2FibGVBdXRvbWF0aWNEZWFjdGl2YXRpb24AAAACTmFtZQALAAAARGF0YUxhYmVscwAQVmVyc2lvbgAJAAAACUxhc3RXcml0ZQCP/cL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+AAAABR4AAABYAAAA5w8AAAAAAAAAAAAAZ2h0AAAAAAAAAAAAAUJvdHRvbQAAAAAAAAAAAAACRGlzcGxheVRleHQAAQAAAAABSGVpZ2h0AAAAAAAAAAAAAVdpZHRoAAAAAEBtIlF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AeNtTQAFZAAAAAAD6F0pAAANFbmQAGwAAAAFYAAAAACCks1lAAVkAAAAAAPoXSkAAAlN0YXJ0QXJyb3dIZWFkABEAAABtc29BcnJvd2hlYWROb25lAAJFbmRBcnJvd0hlYWQAEQAAAG1zb0Fycm93aGVhZE5vbmUABU1hbmFnZWRJZAAQAAAABAuPNR+diKxMiFi4OKKO62I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K1gN0ABVG9wAAAAAAD6F0pAAUxlZnQAAAAAwHjbU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EAeykAAAVfaWQAEAAAAATttkwApu+cQ7cq1zVtwRZvAl90eXBlAFkAAABlbXBvd2VyLkNoYXJ0cy5EYXRhLkRhdGFDaGFydHMuT3ZlcmxheXMuRGF0YS5Hcm93dGhBcnJvd092ZXJsYXlEYXRhLCBlbXBvd2VyLkNoYXJ0cy5EYXRhAANTdGFydExpbmUAEgcAAANTdGFydAAbAAAAAVgAAAAAgD/8bUABWQAAAAAgtMgdQAADRW5kABsAAAABWAAAAACAP/xtQAFZAAAAAIBI5DdAAAJTdGFydEFycm93SGVhZAARAAAAbXNvQXJyb3doZWFkTm9uZQACRW5kQXJyb3dIZWFkABEAAABtc29BcnJvd2hlYWROb25lAAVNYW5hZ2VkSWQAEAAAAAQaEvOH2GtqRIkwez53OMwk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jBAAVdpZHRoAAAAAAAAAAAAAVRvcAAAAAAgtMgdQAFMZWZ0AAAAAIA//G1ACEZsaXBIb3Jpem9udGFsbHkAAAhGbGlwSG9yaXpvbnRhbGx5QXBwbGllZAAACEZsaXBWZXJ0aWNhbGx5AAAIRmxpcFZlcnRpY2FsbHlBcHBsaWVkAAABUm90YXRpb24AAAAAAAAAAAABWk9yZGVyAAAAAAAAAADAA0JvcmRlckNvbG9yAFUAAAAQQQD/AAAAEFIAHQAAABBHAB0AAAAQPwAAAAAhAAAANg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AAAAAFVAAAAFsAAADnDwAAAAAAAAAAAAA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IDE0kxAAVRvcAAAAABgoOUeQAFMZWZ0AAAAAGCOx2Z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yAAQIAAAFX2lkABAAAAAEFXFBL/m7FkKXG1132jF6fgJfdHlwZQBXAAAAZW1wb3dlci5DaGFydHMuRGF0YS5EYXRhQ2hhcnRzLk92ZXJsYXlzLkRhdGEuQ29sdW1uU3VtT3ZlcmxheURhdGEsIGVtcG93ZXIuQ2hhcnRzLkRhdGEAEENvbHVtbgABAAAAEFNlcmllcwD/////A1RleHRFbGVtZW50AOoGAAACQXV0b1NoYXBlVHlwZQAKAAAAUmVjdGFuZ2xlAARBZGp1c3RtZW50cwAFAAAAAAVNYW5hZ2VkSWQAEAAAAASaBGRfue+NS4JMmrDNthEg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zAAQIAAAFX2lkABAAAAAE8F0KD1ycf0WrkSdiXCn50gJfdHlwZQBXAAAAZW1wb3dlci5DaGFydHMuRGF0YS5EYXRhQ2hhcnRzLk92ZXJsYXlzLkRhdGEuQ29sdW1uU3VtT3ZlcmxheURhdGEsIGVtcG93ZXIuQ2hhcnRzLkRhdGEAEENvbHVtbgACAAAAEFNlcmllcwD/////A1RleHRFbGVtZW50AOoGAAACQXV0b1NoYXBlVHlwZQAKAAAAUmVjdGFuZ2xlAARBZGp1c3RtZW50cwAFAAAAAAVNYW5hZ2VkSWQAEAAAAAS4ooLzbDVrT6inriqzv1vr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3WKq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UAAAAP////8LAFoI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dAN0AwAABV9pZAAQAAAABBpp6/LEMYtOr17Se2ERkCoDRGF0YQD9AgAABFBvaW50QWRkaXRpb25hbFN0eWxlcwDh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zMAdAAAAANQb2ludEFkZHJlc3MAMwAAABBTZXJpZXNJbmRleAABAAAAEFBvaW50SW5kZXgABAAAAAhJc1BvaW50U3VtAAAAA0FkZGl0aW9uYWxTdHlsZXMAHAAAAAJGaWxsUGF0dGVybgAGAAAAVW5zZXQAAAAAA1Nlcmllc0FkZGl0aW9uYWxTdHlsZXMA6AAAAAMxAOAAAAAQU2VyaWVzSW5kZXgAAQAAAANBZGRpdGlvbmFsU3R5bGVzALgAAAACRmlsbFBhdHRlcm4ACAAAAERlZmF1bHQAA0ZpbGxDb2xvck9yVGhlbWVDb2xvcgBzAAAAEFRoZW1lQ29sb3IAAAAAAAFUaW50QW5kU2hhZGUAAAAAAAAAAAAQVGludEluZGV4AP////8QU2NoZW1lQ29sb3IAAAAAAANDb2xvcgAhAAAAEEEA/wAAABBSAAAAAAAQRwAAAAAAEEIAAAAAAAAACEJvcmRlclZpc2libGUAAAAAAAACTmFtZQAoAAAAUG9pbnRBbmRTZXJpZXNBZGRpdGlvblN0eWxlc0RlZmluaXRpb25zABBWZXJzaW9uAAAAAAAJTGFzdFdyaXRlAAbLquaRAQAAAAgA/////5EAkQAAAAVfaWQAEAAAAASsICjzFjMCQ5npNmjBLgUrA0RhdGEAOAAAAARPblRvcFNlcmllc0luZGl6ZXMABQAAAAAESGlkZGVuU2VyaWVzSW5kaXplcwAFAAAAAAACTmFtZQAKAAAAV2F0ZXJmYWxsABBWZXJzaW9uAAEAAAAJTGFzdFdyaXRlAC5vNFuNAQAAAAkATgAAAAAACgD/////cwBzAAAABV9pZAAQAAAABGAAG/ozHkpEk0/DzqBQxUwDRGF0YQAXAAAABFNlcmllTGFiZWxzAAUAAAAAAAJOYW1lAA0AAABTZXJpZXNMYWJlbHMAEFZlcnNpb24ABQAAAAlMYXN0V3JpdGUAJm80W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6yoAAAVfaWQAEAAAAAQkxTnYZvgkRq6ruOdhuOtzA0RhdGEAkCoAAAVEYXRhAIA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A/p3jMrQMAAFMIAAAPAAAAeGwvd29ya2Jvb2sueG1srFZdb6M4FH1faf8Da/WV8k0SVDJKA9VG6q6qtDPzEikyYIJVsFnbNOmO5r/vNYQ0bfehO7NRYjDGx+fce66dq0+HpjaeiJCUsxg5lzYyCMt5QdkuRp8fbswpMqTCrMA1ZyRGz0SiT/Nff7nac/GYcf5oAACTMaqUaiPLknlFGiwveUsYjJRcNFhBV+ws2QqCC1kRopracm07tBpMGRoQIvERDF6WNCcJz7uGMDWACFJjBfRlRVs5ojX5R+AaLB671sx50wJERmuqnntQZDR5tNoxLnBWg+yDExgHAd8Qfo4NjTuuBEPvlmpoLrjkpboEaGsg/U6/Y1uO8yoEh/cx+BiSbwnyRHUOT6xE+IOswhNW+ALm2D+N5oC1eq9EELwfRAtO3Fw0vyppTb4M1jVw2/6JG52pGhk1liotqCJFjCbQ5Xvy8gBUia697mgNo67tOx6y5ic73wkD3E8GrIQSSRYiI1TJBlYg+k0wxqJWRDCsyJIzBT486vpZz/XYy4qDw401+aujgkBhgb9AK7Q4j3Am77CqjE7UMVpGm88S5G9ucF1zKDyFG7xZtG2CFd7c8hzXmwfStJt8WnpBOXUmkyzwXcfNpiTApY0D7IZeFpLNmZXx+7r5D2bGuY6QBSEaZAz3b8MFakQ0GvZOCQPuV8ktJO0eP0EKwSjFscJXkCPH27JcRM72W7hYepPZ1DVniZ+Yfrjw4C5IzXQ5mfqpY3vLhfMdxIgwyjnuVHV0h4aOkaf9/HboD3yIkQ8m0WUddbR4ofHNPn5MfX3TjGPftWC9D36hZC9ffKS7hqz4/l7vdw+QuF7X4StlBd/HaBbaIPN57Aa+7u77wa+0UNX4xvDod0J3FUgYXlM4W+sdD4gHvSZXE4/RK8LJQPgGPqZuXhG2zhj3GzIw768G64toxdpOwcavufcpgJqJ9BJiVTh9isdZBSkpI4WuF8A46x2RGsq3eYWFklugXZOt0Eq2GVeKN7o0waV9iPQyEIKKFgXRJxGa9yR+u0gv3CvrDPjfVhFsp/O25vvTND+68D8yT1cInB9QynXXsNP0JLpI3kw/JwFagXiudwu49CGaObY707HhNbmnfxNwdRmjhROlrn6qN6s1yTmctc8wDdzJj12tG14gB3UrVX+F+qaQTse3FxN75pt26gWmP5255tT3XHPpJ24aTNIkvQ603fUBHP0fx1C/zUTjya7F6cw9CJw/wv+BNSmvsYT6HBwAfKG8R9bWOGv+DwAAAP//AwBQSwMEFAAGAAgAAAAhAKAgH7UPAQAAqAEAABQAAAB4bC9zaGFyZWRTdHJpbmdzLnhtbHyQ30rDMBTG7wXfIZx7l3To0NF2yEZl4IWW+QBZd9YF8qfmZMX59J52iNALQ07g+37nhC/JV1/Oih4jmeALyGYKBPomHIxvC/jYVXePIChpf9A2eCzgggSr8vYmJ0qCZz0VcEqpW0pJzQmdplno0DM5huh0YhlbSV1EfaATYnJWzpVaSKeNB9GEs08FLECcvfk84/pXlzmZMo+83/jYS9bfoteWM2bAqgk2RBHbfQFVpcY12LEKPl37nqPRdvCO2hl7uZrzwZDjnWP8JXW64WdxPsLYI5Qil2lo4RoSDJXK7ctrvXios3u1mV/5hKk6e1KbbMrWwXWYTOKo23/Ybsre2z9H8k+XPwAAAP//AwBQSwMEFAAGAAgAAAAhAEG/+GDZAAAAygEAACMAAAB4bC93b3Jrc2hlZXRzL19yZWxzL3NoZWV0MS54bWwucmVsc6yRwU7DMAxA70j8Q+Q7SbsDQmjpLghpVxgf4KVuG9E6UWwQ+3uCdqHTJC6cLNvy85O93X0ts/mkIjGxh9Y2YIhD6iOPHt4Oz3cPYESRe5wTk4cTCey625vtC82odUimmMVUCouHSTU/OidhogXFpkxcO0MqC2pNy+gyhnccyW2a5t6V3wzoVkyz7z2Ufb8BczjluvlvdhqGGOgphY+FWK+scIrHmSoQy0jqwdpzRc6htVUW3HWP9j89comsVF5JtR5aVkYXPXeRt/YY+UfSrT7QfQMAAP//AwBQSwMEFAAGAAgAAAAhAO8PZRRxBAAApA8AABMAAAB4bC90aGVtZS90aGVtZTEueG1szFdbj6M2FH6v1P9g8c6EO2E0mRWBoFZqVamzqz57wFx2DETYmUtX8997bBMuIdPdTrPSJi9gPh9/5+Lv2DcfnmuKRQAAAAVEAAAARgAAAOcPAAAAAAAAAAAAAB5Jx6q22WjmlaEh0qRtVjXFRvv0MdHXGmIcNxmmbUM22gth2ofbn3+6wde8JDVBML9h13ijlZzvr1crlsIwZlftnjTwLW+7GnN47YpV1uEnsFvTlWUY3qrGVaOhBtdg9o88r1KCPgqT2u3R+I7Ca8OZGEhpdydMk9kMic0eTIFgXXEf0Q49YrrRDPnTVrc3K3zdAyhf4hL563E9IHuwFvYcx3W8cLAnAZQvcTt/5+28wZ4E4DQFL5ZrO45vRU6PnYDU4xnbsR/b5gw/sW8vOIeu+M/wEqTsOwt8kkQQtRleghTeXeDdbbCN5/YlSOG9Bd43wtjxZ/YlqKRV87DMoOvZ0dHbAZK39Jez8MB1Et/qjY8oyP5QOWKJvG34rI62pDnwv0mXkbxqKtJxZMqiqvHntksALWZRzKsG8Zc9yXEK5XpHipagT7+K5fA1wZNPaihlJ0PAY2axrppLmx8twmKjn9Lreu602m7Sz7yi9I6/UPIbk66yllZZAoMyIXLHDZtqX8JjH+IZruiwnIO6lv9V8fKuxHsIk4pkwXrTBUP7lsHelAtLoSAntmWwD/Xvbaa2sWmKfaxiyjAfxw13GIfUcIX2/LF+B/NSAQqpIUcCYu5/ITFZbE7CPkPCPw5CFv6NhPTsIiyCMyzWwvwxVccsDqEAakNWYDchLNTedZRmIpZiSjKRJyWfx+yK5Fw0028Fk04rwIBm0VfAmOlAcH3TPeGdKrVvyPSMxKTc5iQmZVjijPTVOW0yl8x1MKZ0Rk+E4rgbRhr++nvkWojIiTbQZqoUtEFPG82zXTgzpHi/0XKQSXis91A7rCk0hGkBh4qUd2rDv0dZ9h3jMWalCrgUHaUGdcVJh2hVbzTh/lANtJEaIrmZFgjCD0suAFn50chB0udJJnlOUj5N+2RENj8JAIVXWnH2q5z+frCY2R4g3Xdl9oTu6aH7E0OJub4pAphVjEOrUdHMqm4iZGP9nTSmXnbPHBjFWpjuS9x3lKmYK7gU0YGOfFNOyy4HAZyFYP7eN8L7QjTY/911v96qhTcT0Rx75kxVRNc8L6bfr8lPWI1NdMZKSbc8YLFR64Kj1kGhnu0SX+m639AQJtTGxWbUBOOlDAvN7kfn1C54IJhEwnsjbkOPOBuJ93Z+mHdataJBHM+VchvIC+H0ztbefwbxiOHQfKCcqbPyM+8wHPrUGVzJBmyZZ95vDXhCh67aaF8MN3Qiy410Y+3udMd2DH3thrYeuq5t7lzTiLfWKzQWXtamqy6jCa4r+tJfSeX44lpaV2nXsjbnV2lbr1p57VxJ4vJaalpvX0tRBaLzxbOSwA62nh7YYaI78XatB5G31WMv8uMkjtx1kLxq6FGCndCOHG+31j0zinTHMwT9daD7jmWFjh+ud0742h9jwHMlJn0sILyS1+0/AAAA//8DAFBLAwQUAAYACAAAACEA8vRsn4kFAADpGQAADQAAAHhsL3N0eWxlcy54bWzsWetv4jgQ/37S/Q9RvtM8SAJBwKqvSJX2Htp2pftqggNWnRg5poU97f9+M3ZCwi60KW3vdFJDRf0cj3/zyMww/rTJufVAZclEMbG9M9e2aJGKOSsWE/vrXdIb2lapSDEnXBR0Ym9paX+a/vrLuFRbTm+XlCoLSBTlxF4qtRo5TpkuaU7KM7GiBcxkQuZEQVcunHIlKZmXuCnnju+6kZMTVtiGwihPuxDJibxfr3qpyFdEsRnjTG01LdvK09HNohCSzDiwuvECklobL5K+tZHwF9cH6ZmfzspZKkUpMnUGtB2RZSylP7McO7FD0oYSUD+Nkhc6rr93/408kVLgSPrAUIQ7vmR8Iq1oRyu2p+NMFKq0UrEu1MQOgTpiOrovxGOR4BSoTLVqOi6/WQ+Ew4hnO9NxKriQlgJdAFHokYLk1Ky4pQtBra83uC4jOeNbM+7jgNafamHOQJo46CAjhp3peIarOh92LhnhB0/qRFQuZhM7SVz9IJnmGh0pvzmrO4Iar3cBWkNTAuCM85b8zcB0DJanqCwSmLWq9t12BYIuwEkYecHUs6sXkmw9P+y+oRSczVHhFpdavSrhnEf4QTKzaoIVc7qh84kdBZp6i2FUpi7MHTnrSj/vfFZlNgPbUgwtzz0bxHE89KLhcBgHfS8ItOhfclt9aZDoTMg5uPvapn1A0wxNx5xmCjCUbLHE/0qsEFGhFLjD6XjOyEIUhKM11jvaO+E1AW+Eia2W4NFr+/9RDnhEdUKn9ZoXzUqn5cByzXGn9eZyh+9WXRIgSynnt3i5v7Idbuj2NplVrPMkVzegaPDiRB9VN0HDqqbByHQQuzY1Q7tFdnASWWuT7egfY8oD/iqmfNtqM7XbbZHVim/Rr6PHrnqwp+mdc7YocmoWTMek7lpLIdk32Ij+X8vMxqBCsRQHUthAjRvfZMdha3HYf18OUQtPYBC4qiEEaXeG8N8C7Z3FeiJoaBeHjaGL1gbNbmg2kIOu1Dr/vNZeaJf3Qi1+5rrajMFwW95hzzfsrNzCeGFi/45hMG9xPVszDs79gF8AmvNNy9Ogq4GBXfRjYiUXX0Gs1S6VZPdV3KQn12ayfiW/YRjyMru3FN2oL0JBtI45BijEoySrOxjUnXIpWXF/JxJm+pgiQPbxB76mcAH6TH39Dww+9ADN4EMP9jH47/yAiaOPJgN1BF2HqVW03kTQzqGw/LBzOeKO39S3NFEthrwHA8gqMDdJRR097sLhDz+156s74EnWSlTlAUARYW9lF53hNClwm1ZVLtB53p6S/aCLlwl+jqaI9Q3qWPYpnYD3mknWeu5ZANma3x+4/YEf9T3X1fUPp6YyHTfh8usoNnROh61SafOiPYLbfpJ/xK49v59E12+CZdTC0g/i4TDEB1LfKDwRy+cpdsPydFVLBvh5Fh5jBa9Ti9qS/odqizYPAbDCEq7OuVtRtTWnGVlzdbebnNhN+zc6Z+sckqBq1Z/sQShNYmI37c9Y3PAiCKmbI6oQneYr8UillS6JVKVtrZCADlH1Ut2qKqGQi0A5ebRmkPj/bUqDrtsDO/fgC1oJPPqrnvu+d+A1h6pooSyla2aPS8GpvgfwbrIaT1tjw+H+hiVEyFR+EY+79TGq1bHlGZOlgnrZOofycHXA8KkNnJTqDuJ1fgmFj90Wo7rNIeBxWlKajiGe/1xCcQf+W2vJAJjri0F8dZ34vaF7MewFfRr24vDiqhcGlxdXV0ns+u7l91ZN/hUVef0zApQWvGBUcqjby0p3Kl24bcYmdqtjtEHbJLDd5j32I/c89ECUfdfrBREZ9oZRP+wloedfRcHFdZiELd7DE6vtruN55jcAZD4cKZZTzopa9WuFb4+CzkP3iUs4tSSc5jea6T8AAAD//wMAUEsDBBQABgAIAAAAIQDbxttbKAMAANQHAAAYAAAAeGwvd29ya3NoZWV0cy9zaGVldDEueG1snFVbb9owFH6ftP9g+b25EQKJCFVXWo2HTdXY5dkkDlhN4sx2gG7af9+xTRJatokVQRJ8Pn/nOzdndn2oSrSjQjJep9h3PIxonfGc1ZsUf/l8fzXFSCpS56TkNU3xE5X4ev72zWzPxaPcUqoQMNQyxVulmsR1ZbalFZEOb2gNloKLiij4KzaubAQludlUlW7geZFbEVZjy5CISzh4UbCMLnjWVrRWlkTQkijQL7eskR1blV1CVxHx2DZXGa8aoFizkqknQ4pRlSXLTc0FWZcQ98EPSYYOAr4B/EadG7N+5qlimeCSF8oBZtdqPg8/dmOXZD3TefwX0fihK+iO6QIOVMHrJPnjnisYyEavJIt6Mp0ukbQsT/FP7/i5gruvL95w6Wy/8Hxm+uRBIGhG+pFUUIOVbrdl3bQKu/NZzqADdNRI0CLFN35yF+h1s+8ro3t58owUWa9oSTNFQYOPkW7fNeePGriEJU97NADNSDLFdvSWliUQg3j53foYaQdu7+H0ufN2bxoedOe0IG2pbnn5jeVqm+LY8eM48KeTMe6Mn/j+PWWbrQJNkRODIWul4lW/CHnTjZfkTwsqM+h4UOqEWkXGS3AJV1QxPbnQsORgQ7Pu/FBP7pNuXqil5T0q8Y8EditYzVbA7zulXjyJxlEAgo4UkIR/UADOUMC9pxiCvYgi6gKIRtNTJX+g0TWw4ZtKLIgi85ngewQTBHmQDdHnkZ9o9WbFKreVMQs64QFAL8s2pFlT32juFIM42C2hX3Zzb+butJgj4p1FQCg9wn+OuD1HBM8Ri3PE6Dni7hwR9ggX8tAnAyp7moxjm0VhfPr53yxoUtNSfYzjF1mwiLHJUBBFLzJwag3D6YvoT62jaeQMkZkawIhr75Z7Mho827jtaNqGaMiGfiBiw2qJSlqYyZlgJOy4eQ48K97oeZpMJ6HnjyddXqB+a65gDP9i3MJbjEJDeA5MRcG56v5AY2qvK6raBjWkoWLFfsD8xRhxwWB6zWsqxQ0XShCmQE2iz0SxzM1IwiFV0gcilIRTr9XD7kMS+9UBbQ46d4BDD/bv4/lvAAAA//8DAFBLAwQUAAYACAAAACEAgd8YxqABAAD/AgAAEQAIAWRvY1Byb3BzL2NvcmU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FLLbtswELwX6D8QPLUHmaJspAlhK0hbuD3UgQGradEbS24cJuIDJFNFfx9KshWrCHLbx8xwd5bLyyddo3/gg7JmheksxwiMsFKZ/Qr/rNbZOUYhciN5bQ2scAsBX5bv3y2FY8J62HrrwEcFASUlE5hwK3wXo2OEBHEHmodZQpjUvLVe85hSvyeOiwe+B1Lk+RnRELnkkZNOMHOjIj5ISjFKukdf9wJSEKhBg4mB0BklL9gIXodXCX3nBKlVbF3a6TDuqbYUQ3NEPwU1ApummTXzfow0PyW/Nz92/aqZMp1XAnC5lIJFFWsol+QlTFF4/HsPIg7lMUkN4YFH60utbE855p3TD9A21suQWJMs0SQE4ZWL6X6D5qSQ0DUPcZMOeqtAfm7LNa9rmy6DKq655+gajIocfdjudujb1TX6foO2m4/9O/8x00q9g8OkIFHyhA0OHju/5l++VmtcFjldZDTP5nmV56w4Z4viT7fUhEYAAAAFRQAAAP////8dC8oEAAAAAAAAAADfeTQU9GG8NxWLRZZfZLSo6ILNzxj9dKJ4FCj7b8kj7K1vB7PENJt82fIZAAD//wMAUEsDBBQABgAIAAAAIQAngCNk/AEAAN8EAAAUAAAAeGwvdGFibGVzL3RhYmxlMS54bWycVNtuozAQfV+p/4D8ToBw2Q0qqVKSSJGqfWi6H+CACVZ9QbbTEq3233e4lGQJD9H6gcux55w5MyM/PtWcWR9EaSpFgryZiywiMplTcUzQr7et/QNZ2mCRYyYFSdCZaPS0fPj2aPCBEQuihU5QaUwVO47OSsKxnsmKCNgppOLYwK86OrpSBOe6JMRw5sxdN3I4pgJ1DDHP7iHhWL2fKjuTvMKGHiij5txyIYtn8e4opGqySlCtrFr5X+S1uiHnNFNSy8LMgMyRRUEzcpOjFziKfNCmNBcq/z+5ooEL8qI51Bo4VXxqPn+7/bLhnTYP197Cah9fe3+QJTAHc2/4QBgjc2TlVFcMn3+OYEWKBK28eANHSqg6Ua/yM5UnYRIE/TXSYKYB2pfyE5oO0HBqXRc7SCiCU00ln6WC6B4M0bLreirZiQttZR3lCL+Y82/deW7nrrXYOvM6f4O7fYWZIVCccU4Bcv7Rb3XAITT6Hh0YuWaNdK4r1Nv0p3SCu3WCSR2IH/uZT+mEd+uEkzoQP9bxpnS+X+t4q4UXeNHCXm82Wzvw3ZW9CiPXfo7mQbhI1ylsD3Xrmj/RH7fRcdqx6Qekb9fenBnZiUJe5peRFnyhx9Is4IKBQdxSpU0X2I5kg73gG6gZW6NoReDWgSSaU13QgF7lsfwLAAD//wMAUEsDBBQABgAIAAAAIQD6QITMtwEAAOwEAAAnAAAAeGwvcHJpbnRlclNldHRpbmdzL3ByaW50ZXJTZXR0aW5nczEuYmlu7FOxbtRAEH3ORYiIgqNPgehPSshBSHk+29FF57Nl+xDtJjcE6za71tqOCIieT4j4EX6GFgkkSnp4NmmIEAgpBQUreXbevjczHq8nh8IZarQwOMV9xJhjhId4gkfYIc4hcChpa6IUU/KP6U2h0S1vc3DrA4ab0/fY8LCFd3fGt1fwcBfPiD3aAVUTjHv1zRjvKk23b/C5R+cb1+Es/6lMMFssH+DS+zrYxpfPnz7+rvqw6+Wa4Dq+wRb+p/oHv8Df3PclxXlcHHVtDPHWe40DRNjl1Iyxj5D7iJ7PGYp6b5fcMT2fzD7na4Q9ztGEpwfUBER7RAHn7g0zzkzVNn5pMFkWCbIwD+ZzLE3ppO68xJViGtWU1iBNsiKbzApMrdaqESRRhFhWpSouKkHqStOIC+S5anWDI3ucybm4WoK20vKyV/OwsEZcrs5/hPMgX5eVr5VZp+pU6l6WSW112xddWHemNFJVMap8JZiHRRFmuEq6SBYhSQam5F+INOyzw4lbiUPkrGkK66uTNXxr15p899adwre9pINsyLrYrgSHTl3UJ0rLn3+abUqejoP4V3f5HQAA//8DAFBLAwQUAAYACAAAACEAcxbi1tYBAAAGBA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cU2Fr2zAQ/T7YfzD+3shpSxlBURnpRgftFhq3+3yTz46oLAnp4iX79ZPixnFoN9i+3b07np6envj1ttVZhz4oa+b5dFLkGRppK2Waef5Yfj77kGeBwFSgrcF5vsOQX4v37/jSW4eeFIYsUpgwz9dEbsZYkGtsIUzi2MRJbX0LFFvfMFvXSuKNlZsWDbHzorhiuCU0FVZnbiDMe8ZZR/9LWlmZ9IWncueiYMFLbJ0GQsHZsSwtgS5Vi6KI8NDwj85pJYGiJeJeSW+DrSn7tJWoORsPebzKCuXGK9oljnHLVxI0LqIKUYMOyNkR4LcIyeElKB8E72jWoSTrs6B+RY8v8+wHBEza53kHXoGheIe01jf7WrtAXny3/jmsESlwFhd6cF+Od8e1uhTT/UIs/rrYc32FFqvsAUyD/3LE+dtHJI39XePZpy6UijSGb/USPL1hysXYlL203pJe5RfjNjR2YPDCm+YOAj3Yn38aHwKxsHrTmlc27l8m5eZU3z0YaNDHwVAtbOvA7EQLFWbKZH3cOTvg/E6Z5/DoSnuTovgSi1OQr9bgsYpJGmIzAPw2JsLrRLJYpwepDjuvBynET/23FtOrSXFRxHyOMM6OH1j8BgAA//8DAFBLAQItABQABgAIAAAAIQA3Mb2RewEAAIQFAAATAAAAAAAAAAAAAAAAAAAAAABbQ29udGVudF9UeXBlc10ueG1sUEsBAi0AFAAGAAgAAAAhALVVMCP0AAAATAIAAAsAAAAAAAAAAAAAAAAAtAMAAF9yZWxzLy5yZWxzUEsBAi0AFAAGAAgAAAAhAIE+lJfzAAAAugIAABoAAAAAAAAAAAAAAAAA2QYAAHhsL19yZWxzL3dvcmtib29rLnhtbC5yZWxzUEsBAi0AFAAGAAgAAAAhAD+neMytAwAAUwgAAA8AAAAAAAAAAAAAAAAADAkAAHhsL3dvcmtib29rLnhtbFBLAQItABQABgAIAAAAIQCgIB+1DwEAAKgBAAAUAAAAAAAAAAAAAAAAAOYMAAB4bC9zaGFyZWRTdHJpbmdzLnhtbFBLAQItABQABgAIAAAAIQBBv/hg2QAAAMoBAAAjAAAAAAAAAAAAAAAAACcOAAB4bC93b3Jrc2hlZXRzL19yZWxzL3NoZWV0MS54bWwucmVsc1BLAQItABQABgAIAAAAIQDvD2UUcQQAAKQPAAATAAAAAAAAAAAAAAAAAEEPAAB4bC90aGVtZS90aGVtZTEueG1sUEsBAi0AFAAGAAgAAAAhAPL0bJ+JBQAA6RkAAA0AAAAAAAAAAAAAAAAA4xMAAHhsL3N0eWxlcy54bWxQSwECLQAUAAYACAAAACEA28bbWygDAADUBwAAGAAAAAAAAAAAAAAAAACXGQAAeGwvd29ya3NoZWV0cy9zaGVldDEueG1sUEsBAi0AFAAGAAgAAAAhAIHfGMagAQAA/wIAABEAAAAAAAAAAAAAAAAA9RwAAGRvY1Byb3BzL2NvcmUueG1sUEsBAi0AFAAGAAgAAAAhACeAI2T8AQAA3wQAABQAAAAAAAAAAAAAAAAAzB8AAHhsL3RhYmxlcy90YWJsZTEueG1sUEsBAi0AFAAGAAgAAAAhAPpAhMy3AQAA7AQAACcAAAAAAAAAAAAAAAAA+iEAAHhsL3ByaW50ZXJTZXR0aW5ncy9wcmludGVyU2V0dGluZ3MxLmJpblBLAQItABQABgAIAAAAIQBzFuLW1gEAAAYEAAAQAAAAAAAAAAAAAAAAAPYjAABkb2NQcm9wcy9hcHAueG1sUEsFBgAAAAANAA0AaAMAAAInAAAAAAACTmFtZQAMAAAARXhjZWxNaXJyb3IAEFZlcnNpb24AAQAAAAlMYXN0V3JpdGUAqGOq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QcAAABTAAAA5w8AAAAAAAAAAAAA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SZt8N+kGLlQ6xHhc7/OB8U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0M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QxJQABSGVpZ2h0AAAAACBuyC1AAVdpZHRoAAAAAKBonTtAAVRvcAAAAAAAAIAxPwFMZWZ0AAAAAOCAXUt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4G0iQUABWQAAAAAgtMgdQAADRW5kABsAAAABWAAAAABApLNZQAFZAAAAACC0yB1AAAJTdGFydEFycm93SGVhZAARAAAAbXNvQXJyb3doZWFkTm9uZQACRW5kQXJyb3dIZWFkABEAAABtc29BcnJvd2hlYWROb25lAAVNYW5hZ2VkSWQAEAAAAASy88Ry9szjQrxyc7xJfZDM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SAAAAAUNAAAANAAAAOcPAAAAAAAAAAAAAGdodAAAAAAAAAAAAAFCb3R0b20AAAAAAAAAAAAAAkRpc3BsYXlUZXh0AAEAAAAAAUhlaWdodAAAAAAAAAAAAAFXaWR0aAAAAABAbSJRQAFUb3AAAAAAILTIHUABTGVmdAAAAADgbSJ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wHjbU0ABWQAAAAAA+hdKQAADRW5kABsAAAABWAAAAAAgpLNZQAFZAAAAAAD6F0pAAAJTdGFydEFycm93SGVhZAARAAAAbXNvQXJyb3doZWFkTm9uZQACRW5kQXJyb3dIZWFkABEAAABtc29BcnJvd2hlYWROb25lAAVNYW5hZ2VkSWQAEAAAAAQLjzUfnYisTIhYuDiijuti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ICtYDdAAVRvcAAAAAAA+hdKQAFMZWZ0AAAAAMB421N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7bZMAKbvnEO3Ktc1bcEWbwJfdHlwZQBZAAAAZW1wb3dlci5DaGFydHMuRGF0YS5EYXRhQ2hhcnRzLk92ZXJsYXlzLkRhdGEuR3Jvd3RoQXJyb3dPdmVybGF5RGF0YSwgZW1wb3dlci5DaGFydHMuRGF0YQADU3RhcnRMaW5lABIHAAADU3RhcnQAGwAAAAFYAAAAAIA//G1AAVkAAAAAILTIHUAAA0VuZAAbAAAAAVgAAAAAgD/8bUABWQAAAACASOQ3QAACU3RhcnRBcnJvd0hlYWQAEQAAAG1zb0Fycm93aGVhZE5vbmUAAkVuZEFycm93SGVhZAARAAAAbXNvQXJyb3doZWFkTm9uZQAFTWFuYWdlZElkABAAAAAEGhLzh9hrakSJMHs+dzjM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ILTIHUABTGVmdAAAAACAP/xtQAhGbGlwSG9yaXpvbnRhbGx5AAAIRmxpcEhvcml6b250YWxseUFwcGxpZWQAAAhGbGlwVmVydGljYWxseQAACEZsaXBWZXJ0aWNhbGx5QXBwbGllZAAAAVJvdGF0aW9uAAAAAAAAAAAAAVpPcmRlcgAAAAAAAAAAwANCb3JkZXJDb2xvcgBVAAAAEEEA/wAAABBSAB0AAAAQRwAdAAAAEE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GVvrO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6cqq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BDAAAA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D3Yqr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UcAAAAQAAAA5w8AAAAAAAAAAAAAZ2h0AAAAAAAAAAAAAUJvdHRvbQAAAAAAAAAAAAACRGlzcGxheVRleHQAAQAAAAABSGVpZ2h0AAAAAAAAAAAAAVdpZHRoAAAAAEBtIlF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AeNtTQAFZAAAAAAD6F0pAAANFbmQAGwAAAAFYAAAAACCks1lAAVkAAAAAAPoXSkAAAlN0YXJ0QXJyb3dIZWFkABEAAABtc29BcnJvd2hlYWROb25lAAJFbmRBcnJvd0hlYWQAEQAAAG1zb0Fycm93aGVhZE5vbmUABU1hbmFnZWRJZAAQAAAABAuPNR+diKxMiFi4OKKO62I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K1gN0ABVG9wAAAAAAD6F0pAAUxlZnQAAAAAwHjbU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EAeykAAAVfaWQAEAAAAATttkwApu+cQ7cq1zVtwRZvAl90eXBlAFkAAABlbXBvd2VyLkNoYXJ0cy5EYXRhLkRhdGFDaGFydHMuT3ZlcmxheXMuRGF0YS5Hcm93dGhBcnJvd092ZXJsYXlEYXRhLCBlbXBvd2VyLkNoYXJ0cy5EYXRhAANTdGFydExpbmUAEgcAAANTdGFydAAbAAAAAVgAAAAAgD/8bUABWQAAAAAgtMgdQAADRW5kABsAAAABWAAAAACAP/xtQAFZAAAAAIBI5DdAAAJTdGFydEFycm93SGVhZAARAAAAbXNvQXJyb3doZWFkTm9uZQACRW5kQXJyb3dIZWFkABEAAABtc29BcnJvd2hlYWROb25lAAVNYW5hZ2VkSWQAEAAAAAQaEvOH2GtqRIkwez53OMwk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IAbcjBAAVdpZHRoAAAAAAAAAAAAAVRvcAAAAAAgtMgdQAFMZWZ0AAAAAIA//G1ACEZsaXBIb3Jpem9udGFsbHkAAAhGbGlwSG9yaXpvbnRhbGx5QXBwbGllZAAACEZsaXBWZXJ0aWNhbGx5AAAIRmxpcFZlcnRpY2FsbHlBcHBsaWVkAAABUm90YXRpb24AAAAAAAAAAAABWk9yZGVyAAAAAAAAAADAA0JvcmRlckNvbG9yAFUAAAAQQQD/AAAAEFIAHQAAABBHAB0AAAAQVAAAAAU0AAAAQAAAAOcPAAAAAAAAAAAAAAEIVmlzaWJsZQAAAkZpbGxQYXR0ZXJuABAAAABtc29QYXR0ZXJuTWl4ZWQAAlRleHQABQAAAC02NC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Y0JQABSGVpZ2h0AAAAACBuyC1AAVdpZHRoAAAAAKBonTtAAVRvcAAAAABAIoExPwFMZWZ0AAAAAEAysWN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4G0iQUABWQAAAAAgtMgdQAADRW5kABsAAAABWAAAAACAP/xtQAFZAAAAACC0yB1AAAJTdGFydEFycm93SGVhZAARAAAAbXNvQXJyb3doZWFkTm9uZQACRW5kQXJyb3dIZWFkABEAAABtc29BcnJvd2hlYWROb25lAAVNYW5hZ2VkSWQAEAAAAAQcnkuV5/qyRoY08mz0W+An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Cks2l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BgjsdmQAFZAAAAAGCg5R5AAANFbmQAGwAAAAFYAAAAAIA//G1AAVkAAAAAYKDlHkAAAlN0YXJ0QXJyb3dIZWFkABEAAABtc29BcnJvd2hlYWROb25lAAJFbmRBcnJvd0hlYWQAEQAAAG1zb0Fycm93aGVhZE5vbmUABU1hbmFnZWRJZAAQAAAABMUh2HsDtI1PlG1Vrl5zF8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VUAAAAFVgAAAAgAAADnDwAAAAAAAAAAAA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1AHspAAAFX2lkABAAAAAE7bZMAKbvnEO3Ktc1bcEWbwJfdHlwZQBZAAAAZW1wb3dlci5DaGFydHMuRGF0YS5EYXRhQ2hhcnRzLk92ZXJsYXlzLkRhdGEuR3Jvd3RoQXJyb3dPdmVybGF5RGF0YSwgZW1wb3dlci5DaGFydHMuRGF0YQADU3RhcnRMaW5lABIHAAADU3RhcnQAGwAAAAFYAAAAAIA//G1AAVkAAAAAILTIHUAAA0VuZAAbAAAAAVgAAAAAgD/8bUABWQAAAACASOQ3QAACU3RhcnRBcnJvd0hlYWQAEQAAAG1zb0Fycm93aGVhZE5vbmUAAkVuZEFycm93SGVhZAARAAAAbXNvQXJyb3doZWFkTm9uZQAFTWFuYWdlZElkABAAAAAEGhLzh9hrakSJMHs+dzjM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ILTIHUABTGVmdAAAAACAP/x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DgbSJBQAFZAAAAACC0yB1AAANFbmQAGwAAAAFYAAAAAOBtIkFAAVkAAAAAAHImYEAAAlN0YXJ0QXJyb3dIZWFkABEAAABtc29BcnJvd2hlYWROb25lAAJFbmRBcnJvd0hlYWQAFQAAAG1zb0Fycm93aGVhZFRyaWFuZ2xlAAVNYW5hZ2VkSWQAEAAAAATUXHzVHN7oTb9+YV9DEN7U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YcF5AAVdpZHRoAAAAAAAAAAA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WAAAABVcAAABVAAAA5w8AAAAAAAAAAAAAbmUAAAAIU2l6ZVRvVGV4dFdpZHRoAAAIU2l6ZVRvVGV4dEhlaWdodAAAA1RleHRNYXJnaW4APwAAAAFMZWZ0AAAAAAAAAAAAAVRvcAAAAAAAAAAAAAFSaWdodAAAAAAAAAAAAAFCb3R0b20AAAAAAAAAAAAAAkRpc3BsYXlUZXh0AAUAAAAtNDElAAFIZWlnaHQAAAAAIG7ILUABV2lkdGgAAAAAoGidO0ABVG9wAAAAAAAAgDE/AUxlZnQAAAAA4IBdS0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DgbSJBQAFZAAAAACC0yB1AAANFbmQAGwAAAAFYAAAAAECks1lAAVkAAAAAILTIHUAAAlN0YXJ0QXJyb3dIZWFkABEAAABtc29BcnJvd2hlYWROb25lAAJFbmRBcnJvd0hlYWQAEQAAAG1zb0Fycm93aGVhZE5vbmUABU1hbmFnZWRJZAAQAAAABLLzxHL2zONCvHJzvEl9kMw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QG0iUUABVG9wAAAAACC0yB1AAUxlZnQAAAAA4G0i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MB421NAAVkAAAAAAPoXSkAAA0VuZAAbAAAAAVgAAAAAIKSzWUABWQAAAAAA+hdKQAACU3RhcnRBcnJvd0hlYWQAEQAAAG1zb0Fycm93aGVhZE5vbmUAAkVuZEFycm93SGVhZAARAAAAbXNvQXJyb3doZWFkTm9uZQAFTWFuYWdlZElkABAAAAAEC481H52IrEyIWLg4oo7rY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rWA3QAFUb3AAAAAAAPoXSkABTGVmdAAAAADAeNtTQAhGbGlwSG9yaXpvbnRhbGx5AAAIRmxpcEhvcml6b250YWxseUFwcGxpZWQAAAhGbGlwVmVydGljYWxseQAACEZsaXBWZXJ0aWNhbGx5QXBwbGllZAAAAVJvdGF0aW9uAAAAAAAAAAAAAVpPcmRlcgAAAAAAAAAAwANCb3JkZXJDb2xvcgBVAAAAEEEA/wAAABBSAB0AAAAQRwAdAAAAEEIAHQAAAAFTY0EAVwAAAAVfAAAAVgAAAOcPAAAAAAAAAAAAAGhlYWROb25lAAJFbmRBcnJvd0hlYWQAFQAAAG1zb0Fycm93aGVhZFRyaWFuZ2xlAAVNYW5hZ2VkSWQAEAAAAATzsyDFsiCDQ6aE8ePehhP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YcF5AAVdpZHRoAAAAAAAAAAAAAVRvcAAAAAAgtMgdQAFMZWZ0AAAAAOBtIkF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CCks1lAAURlZmF1bHRNaWRkbGVMaW5lU3RhcnRQb2ludFkAJyjCxi75UUABRGVmYXVsdE1pZGRsZUxpbmVFbmRQb2ludFgAAAAA4G0iQUABRGVmYXVsdE1pZGRsZUxpbmVFbmRQb2ludFkAJyjCxi75UUAFTWVyZ2VkV2l0aAAQAAAABO22TACm75xDtyrXNW3BFm8ISXNTdGFydExpbmVWaXNpYmxlAAEISXNFbmRMaW5lVmlzaWJsZQABA0Zyb20AMwAAABBTZXJpZXNJbmRleAD/////EFBvaW50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SZt8N+kGLlQ6xHhc7/OB8U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0MS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VgAAAAFPgAAAFkAAADnDwAAAAAAAAAAAA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4G0iQUABWQAAAAAgtMgdQAADRW5kABsAAAABWAAAAADgbSJBQAFZAAAAAAByJmBAAAJTdGFydEFycm93SGVhZAARAAAAbXNvQXJyb3doZWFkTm9uZQACRW5kQXJyb3dIZWFkABUAAABtc29BcnJvd2hlYWRUcmlhbmdsZQAFTWFuYWdlZElkABAAAAAE1Fx81Rze6E2/fmFfQxDe1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WHBeQAFXaWR0aAAAAAAAAAAAAAFUb3AAAAAAILTIHUABTGVmdAAAAADgbSJ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CAP/xtQAFEZWZhdWx0TWlkZGxlTGluZVN0YXJ0UG9pbnRZACgSiSS0yB1AAURlZmF1bHRNaWRkbGVMaW5lRW5kUG9pbnRYAAAAAOBtIkFAAURlZmF1bHRNaWRkbGVMaW5lRW5kUG9pbnRZACgSiSS0yB1ABU1lcmdlZFdpdGgAEAAAAAQAAAAAAAAAAAAAAAAAAAAACElzU3RhcnRMaW5lVmlzaWJsZQABCElzRW5kTGluZVZpc2libGUAAQNGcm9tADMAAAAQU2VyaWVzSW5kZXgA/////xBQb2ludEluZGV4AAQ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uIZmJ+0lokiPAKpHnGmVT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BZAAAABVgAAABaAAAA5w8AAAAAAAAAAAAAAQhWaXNpYmxlAAACRmlsbFBhdHRlcm4AEAAAAG1zb1BhdHRlcm5NaXhlZAACVGV4dAAFAAAALTY0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NjQlAAFIZWlnaHQAAAAAIG7ILUABV2lkdGgAAAAAoGidO0ABVG9wAAAAAEAigTE/AUxlZnQAAAAAQDKxY0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DgbSJBQAFZAAAAACC0yB1AAANFbmQAGwAAAAFYAAAAAIA//G1AAVkAAAAAILTIHUAAAlN0YXJ0QXJyb3dIZWFkABEAAABtc29BcnJvd2hlYWROb25lAAJFbmRBcnJvd0hlYWQAEQAAAG1zb0Fycm93aGVhZE5vbmUABU1hbmFnZWRJZAAQAAAABByeS5Xn+rJGhjTybPRb4C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AKSzaUABVG9wAAAAACC0yB1AAUxlZnQAAAAA4G0iQ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GCOx2ZAAVkAAAAAYKDlHkAAA0VuZAAbAAAAAVgAAAAAgD/8bUABWQAAAABgoOUeQAACU3RhcnRBcnJvd0hlYWQAEQAAAG1zb0Fycm93aGVhZE5vbmUAAkVuZEFycm93SGVhZAARAAAAbXNvQXJyb3doZWFkTm9uZQAFTWFuYWdlZElkABAAAAAExSHYewO0jU+UbVWuXnMXz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WgAAAAVZAAAAHA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MTSTEABVG9wAAAAAGCg5R5AAUxlZnQAAAAAYI7HZ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+gcAAAVfaWQAEAAAAAQVcUEv+bsWQpcbXXfaMXp+Al90eXBlAFcAAABlbXBvd2VyLkNoYXJ0cy5EYXRhLkRhdGFDaGFydHMuT3ZlcmxheXMuRGF0YS5Db2x1bW5TdW1PdmVybGF5RGF0YSwgZW1wb3dlci5DaGFydHMuRGF0YQAQQ29sdW1uAAEAAAAQU2VyaWVzAP////8DVGV4dEVsZW1lbnQA6gYAAAJBdXRvU2hhcGVUeXBlAAoAAABSZWN0YW5nbGUABEFkanVzdG1lbnRzAAUAAAAABU1hbmFnZWRJZAAQAAAABJoEZF+5741LgkyasM22ES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QWRkUHJlZml4U3BhY2UAAAhBZGRQb3N0Zml4U3BhY2UAAAhEZWxldGVkAAEISXNOZXcAAQFGb250U2l6ZQAAAAAAAAAiQAADMwD6BwAABV9pZAAQAAAABPBdCg9cnH9Fq5EnYlwp+dICX3R5cGUAVwAAAGVtcG93ZXIuQ2hhcnRzLkRhdGEuRGF0YUNoYXJ0cy5PdmVybGF5cy5EYXRhLkNvbHVtblN1bU92ZXJsYXlEYXRhLCBlbXBvd2VyLkNoYXJ0cy5EYXRhABBDb2x1bW4AAgAAABBTZXJpZXMA/////wNUZXh0RWxlbWVudADqBgAAAkF1dG9TaGFwZVR5cGUACgAAAFJlY3RhbmdsZQAEQWRqdXN0bWVudHMABQAAAAAFTWFuYWdlZElkABAAAAAEuKKC82w1a0+op64qs79b6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VsAAAAFQAAAAFwAAADnDwAAAAAAAAAAAAB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0AAQIAAAFX2lkABAAAAAE12cmeffGf02+MxmwbpuRuQJfdHlwZQBXAAAAZW1wb3dlci5DaGFydHMuRGF0YS5EYXRhQ2hhcnRzLk92ZXJsYXlzLkRhdGEuQ29sdW1uU3VtT3ZlcmxheURhdGEsIGVtcG93ZXIuQ2hhcnRzLkRhdGEAEENvbHVtbgADAAAAEFNlcmllcwD/////A1RleHRFbGVtZW50AOoGAAACQXV0b1NoYXBlVHlwZQAKAAAAUmVjdGFuZ2xlAARBZGp1c3RtZW50cwAFAAAAAAVNYW5hZ2VkSWQAEAAAAASpzSKdkwiiQYjUzqGHMkiJ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JAAAM1AAQIAAAFX2lkABAAAAAE9Vg6g64/EEWKzfNRpyPy+QJfdHlwZQBXAAAAZW1wb3dlci5DaGFydHMuRGF0YS5EYXRhQ2hhcnRzLk92ZXJsYXlzLkRhdGEuQ29sdW1uU3VtT3ZlcmxheURhdGEsIGVtcG93ZXIuQ2hhcnRzLkRhdGEAEENvbHVtbgAEAAAAEFNlcmllcwD/////A1RleHRFbGVtZW50AOoGAAACQXV0b1NoYXBlVHlwZQAKAAAAUmVjdGFuZ2xlAARBZGp1c3RtZW50cwAFAAAAAAVNYW5hZ2VkSWQAEAAAAASRRwLbKjilTp3Ks0G/z31x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BcAAAABVsAAAD/////JATDCwAAAAAAAA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iQAAAAk5hbWUACQAAAE92ZXJsYXlzABBWZXJzaW9uAAYAAAAJTGFzdFdyaXRlAI79ws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QAAAAUPAAAAFg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MTSTEABVG9wAAAAAGCg5R5AAUxlZnQAAAAAYI7HZ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BAgAAAVfaWQAEAAAAAQVcUEv+bsWQpcbXXfaMXp+Al90eXBlAFcAAABlbXBvd2VyLkNoYXJ0cy5EYXRhLkRhdGFDaGFydHMuT3ZlcmxheXMuRGF0YS5Db2x1bW5TdW1PdmVybGF5RGF0YSwgZW1wb3dlci5DaGFydHMuRGF0YQAQQ29sdW1uAAEAAAAQU2VyaWVzAP////8DVGV4dEVsZW1lbnQA6gYAAAJBdXRvU2hhcGVUeXBlAAoAAABSZWN0YW5nbGUABEFkanVzdG1lbnRzAAUAAAAABU1hbmFnZWRJZAAQAAAABJoEZF+5741LgkyasM22ES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IkAAAzMABAgAAAVfaWQAEAAAAATwXQoPXJx/RauRJ2JcKfnSAl90eXBlAFcAAABlbXBvd2VyLkNoYXJ0cy5EYXRhLkRhdGFDaGFydHMuT3ZlcmxheXMuRGF0YS5Db2x1bW5TdW1PdmVybGF5RGF0YSwgZW1wb3dlci5DaGFydHMuRGF0YQAQQ29sdW1uAAIAAAAQU2VyaWVzAP////8DVGV4dEVsZW1lbnQA6gYAAAJBdXRvU2hhcGVUeXBlAAoAAABSZWN0YW5nbGUABEFkanVzdG1lbnRzAAUAAAAABU1hbmFnZWRJZAAQAAAABLiigvNsNWtPqKeuKrO/W+s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F4AAAAANQAAACE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fAAAABSgAAABXAAAA5w8AAAAAAAAAAAAA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NUZXh0Rm9ybWF0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CElzTmV3AAEBRm9udFNpemUAAAAAAAAAIkAAAzQAeykAAAVfaWQAEAAAAASJR5BhETR/RIuy0m9A7Fh1Al90eXBlAFkAAABlbXBvd2VyLkNoYXJ0cy5EYXRhLkRhdGFDaGFydHMuT3ZlcmxheXMuRGF0YS5Hcm93dGhBcnJvd092ZXJsYXlEYXRhLCBlbXBvd2VyLkNoYXJ0cy5EYXRhAANTdGFydExpbmUAEgcAAANTdGFydAAbAAAAAVgAAAAAIKSzWUABWQAAAAAgtMgdQAADRW5kABsAAAABWAAAAAAgpLNZQAFZAAAAAKC1FVZAAAJTdGFydEFycm93SGVhZAARAAAAbXNvQXJyb3doZWFkTm9uZQACRW5kQXJyb3dIZWFkABEAAABtc29BcnJvd2hlYWROb25lAAVNYW5hZ2VkSWQAEAAAAASSn/jdxRI7SI3KXQnkJYCs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GAqOVRAAVdpZHRoAAAAAAAAAAAAAVRvcAAAAAAgtMgdQAFMZWZ0AAAAACCks1l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OBtIkFAAVkAAAAAILTIHUAAA0VuZAAbAAAAAVgAAAAA4G0iQUABWQAAAAAAciZgQAACU3RhcnRBcnJvd0hlYWQAEQAAAG1zb0Fycm93"/>
  <p:tag name="EMPOWERCHARTSPROPERTIES_SLOT" val="B"/>
  <p:tag name="EMPOWERCHARTSPROPERTIES_LASTWRITEDATE" val="638784099997799944"/>
  <p:tag name="EMPOWERCHARTSPROPERTIES_B_LENGTH" val="393216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RUNTIME_ID" val="c9fc2774-2c8e-45ad-9087-4a0b2f8af183"/>
  <p:tag name="EMPOWERCHARTSPROPERTIES_B_0" val="AAAAAAH//////////wEAAAAAAAAAAAAAACoqIFRoaXMgaXMgYSBMaXRlREIgZmlsZSAqKgdjAl8AAABn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9wY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/////8sCywIAAAVfaWQAEAAAAASk8g4SnvJ6R4tqEiGav/SqA0RhdGEAXQIAAARQb2ludENvbG9yc1N0eWxlAFYB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BGAAAAA1BvaW50QWRkcmVzcwAzAAAAEFNlcmllc0luZGV4AAEAAAAQUG9pbnRJbmRleAACAAAACElzUG9pbnRTdW0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AAAACTmFtZQAfAAAAUG9pbnRBbmRTZXJpZXNTdHlsZURlZmluaXRpb25zABBWZXJzaW9uAAAAAAAJTGFzdFdyaXRlAIsWw8eVAQAAAAUA/////5ECkQIAAAVfaWQAEAAAAARw0YYTBb1ZTro7UTyOPspyA0RhdGEANAIAAANOdW1iZXJGb3JtYXRWYWx1ZVN0cmluZ3MAFQIAAAJOdW1iZXJGb3JtYXRJZFByaW1hcnlDYXRlZ29yeQAlAAAAMDAwMDAwMDAtMDAwMC0wMDAwLTAwMDAtMDAwMDAwMDAwMDAwAAJBcml0aG1ldGljT3BlcmF0aW9uSWRQcmltYXJ5Q2F0ZWdvcnkAJQAAADllODFlNDQxLTU3NTAtNGJmYy1iZTZhLTExZTI0MTg3NzIxZgACUGVyY2VudEZvcm1hdElkUHJpbWFyeUNhdGVnb3J5AAMAAAAwJQACTnVtYmVyRm9ybWF0SWRQcmltYXJ5ACUAAAAwMDAwMDAwMC0wMDAwLTAwMDAtMDAwMC0wMDAwMDAwMDAwMDAAAkFyaXRobWV0aWNPcGVyYXRpb25JZFByaW1hcnkAJQAAADllODFlNDQxLTU3NTAtNGJmYy1iZTZhLTExZTI0MTg3NzIxZgACUGVyY2VudEZvcm1hdElkUHJpbWFyeQADAAAAMCUAAk51bWJlckZvcm1hdElkU2Vjb25kYXJ5ACUAAAAwMDAwMDAwMC0wMDAwLTAwMDAtMDAwMC0wMDAwMDAwMDAwMDAAAkFyaXRobWV0aWNPcGVyYXRpb25JZFNlY29uZGFyeQAlAAAAOWU4MWU0NDEtNTc1MC00YmZjLWJlNmEtMTFlMjQxODc3MjFmAAJQZXJjZW50Rm9ybWF0SWRTZWNvbmRhcnkAAwAAADAlAAAAAk5hbWUADgAAAE51bWJlckZvcm1hdHMAEFZlcnNpb24AAgAAAAlMYXN0V3JpdGUAWoU0W40BAAAABgAOAAAAAAAHAP////9hAGEAAAAFX2lkABAAAAAEq1qjJPuwlESLvTtm3JP2XgREYXRhAAUAAAAAAk5hbWUADQAAAExpbmtEYXRhTGlzdAAQVmVyc2lvbgABAAAACUxhc3RXcml0ZQB29VloiQEAAAAIAP/////qAOoAAAAFX2lkABAAAAAE3Af3JNXDX0GXSRbv5EWH2gREYXRhAJAAAAADMACIAAAAEFNlcmllc0luZGV4AAEAAAAEWFZhbHVlcwBpAAAAAjAADQAAAElHTFI2NVIxNDBEMgACMQANAAAASUdMUjYwUjE5MEQxAAIyAA0AAABDb21wZXRpdG9yIEkAAjMADQAAAENvbXBldGl0b3IgTgACNAANAAAAQ29tcGV0aXRvciBUAAAAAAJOYW1lAAsAAABTZXJpZXNEYXRhABBWZXJzaW9uAAAAAAAJTGFzdFdyaXRlAGNXreaRAQAAAAkAWAAAAAAACgD/////tQC1AAAABV9pZAAQAAAABFlgji3BvjBJunK/6d/G45gDRGF0YQBXAAAAAUxlZnQAAAAAAAAAAAABVG9wAAAAAAAAAAAAAVJpZ2h0AAAAAAAAAAAAAUJvdHRvbQAAAAAAAAAAAAFNYXJnaW5Ub0xlZ2VuZAAAAAAAAAAAAAACTmFtZQAPAAAAUGxvdEFyZWFCb3JkZXIAEFZlcnNpb24AAAAAAAlMYXN0V3JpdGUAQsq+92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wgAAADnDwAAAAAAAAAAAAB8ewAABV9pZAAQAAAABDoiyxA0TtVEi5tRnkHL1aMERGF0YQAkewAAAzAAeykAAAVfaWQAEAAAAATJfDssvhpTQaANXdj9DKATAl90eXBlAFkAAABlbXBvd2VyLkNoYXJ0cy5EYXRhLkRhdGFDaGFydHMuT3ZlcmxheXMuRGF0YS5Hcm93dGhBcnJvd092ZXJsYXlEYXRhLCBlbXBvd2VyLkNoYXJ0cy5EYXRhAANTdGFydExpbmUAEgcAAANTdGFydAAbAAAAAVgAAAAAgGbwU0ABWQAAAADABskdQAADRW5kABsAAAABWAAAAACAZvBTQAFZAAAAAEDvf15AAAJTdGFydEFycm93SGVhZAARAAAAbXNvQXJyb3doZWFkTm9uZQACRW5kQXJyb3dIZWFkABEAAABtc29BcnJvd2hlYWROb25lAAVNYW5hZ2VkSWQAEAAAAARjV4BzgP4qSZHagEbEa3ZG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OBeo1xAAVdpZHRoAAAAAAAAAAAAAVRvcAAAAADABskdQAFMZWZ0AAAAAIBm8FN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ADflTpAAVkAAAAAwAbJHUAAA0VuZAAbAAAAAVgAAAAAAN+VOkABWQAAAAAAw2NgQAACU3RhcnRBcnJvd0hlYWQAEQAAAG1zb0Fycm93aGVhZE5vbmUAAkVuZEFycm93SGVhZAAVAAAAbXNvQXJyb3doZWFkVHJpYW5nbGUABU1hbmFnZWRJZAAQAAAABE/RVZP6tK5MtFYtx2LKvo4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oPXqXkABV2lkdGgAAAAAAAAAAAABVG9wAAAAAMAGyR1AAUxlZnQAAAAAAN+V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QGfwU0ABRGVmYXVsdE1pZGRsZUxpbmVTdGFydFBvaW50WQAmMp5YaGNaQAFEZWZhdWx0TWlkZGxlTGluZUVuZFBvaW50WAAAAAAA35U6QAFEZWZhdWx0TWlkZGxlTGluZUVuZFBvaW50WQAmMp5YaGNaQAVNZXJnZWRXaXRoABAAAAAE2FiI6nBWLEC8kWMS10evmwhJc1N0YXJ0TGluZVZpc2libGUAAQhJc0VuZExpbmVWaXNpYmxlAAEDRnJvbQAzAAAAEFNlcmllc0luZGV4AP////8QUG9pbnQIAAAABQcAAAAJAAAA5w8AAAAAAAAAAAAA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TaJjIZdy7/TKc0NOWXJ5cZ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xMy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EzJQABSGVpZ2h0AAAAACBuyC1AAVdpZHRoAAAAAKBonTtAAVRvcAAAAAAAABRDPwFMZWZ0AAAAACCErkN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AN+VOkABWQAAAADABskdQAADRW5kABsAAAABWAAAAACAZvBTQAFZAAAAAMAGyR1AAAJTdGFydEFycm93SGVhZAARAAAAbXNvQXJyb3doZWFkTm9uZQACRW5kQXJyb3dIZWFkABEAAABtc29BcnJvd2hlYWROb25lAAVNYW5hZ2VkSWQAEAAAAASUoEQwVw+FRKXR0cQPjGu2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CQAAAAUIAAAASAAAAOcPAAAAAAAAAAAAAGdodAAAAAAAAAAAAAFCb3R0b20AAAAAAAAAAAAAAkRpc3BsYXlUZXh0AAEAAAAAAUhlaWdodAAAAAAAAAAAAAFXaWR0aAAAAACA3ZVKQAFUb3AAAAAAwAbJHUABTGVmdAAAAAAA35U6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YDRZUEABWQAAAABgieYeQAADRW5kABsAAAABWAAAAACAZvBTQAFZAAAAAGCJ5h5AAAJTdGFydEFycm93SGVhZAARAAAAbXNvQXJyb3doZWFkTm9uZQACRW5kQXJyb3dIZWFkABEAAABtc29BcnJvd2hlYWROb25lAAVNYW5hZ2VkSWQAEAAAAAS0Nw2A3MrUT7MGAzPzD1oP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MCQuSxAAVRvcAAAAABgieYeQAFMZWZ0AAAAAGA0WV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2FiI6nBWLEC8kWMS10evmwJfdHlwZQBZAAAAZW1wb3dlci5DaGFydHMuRGF0YS5EYXRhQ2hhcnRzLk92ZXJsYXlzLkRhdGEuR3Jvd3RoQXJyb3dPdmVybGF5RGF0YSwgZW1wb3dlci5DaGFydHMuRGF0YQADU3RhcnRMaW5lABIHAAADU3RhcnQAGwAAAAFYAAAAACCa6G1AAVkAAAAAwAbJHUAAA0VuZAAbAAAAAVgAAAAAIJrobUABWQAAAABAXeQ3QAACU3RhcnRBcnJvd0hlYWQAEQAAAG1zb0Fycm93aGVhZE5vbmUAAkVuZEFycm93SGVhZAARAAAAbXNvQXJyb3doZWFkTm9uZQAFTWFuYWdlZElkABAAAAAE1zV7ItnIckOoyjmKEAkKA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wAbJHUABTGVmdAAAAAAgmuhtQAhGbGlwSG9yaXpvbnRhbGx5AAAIRmxpcEhvcml6b250YWxseUFwcGxpZWQAAAhGbGlwVmVydGljYWxseQAACEZsaXBWZXJ0aWNhbGx5QXBwbGllZAAAAVJvdGF0aW9uAAAAAAAAAAAAAVpPcmRlcgAAAAAAAAAAwANCb3JkZXJDb2xvcgBVAAAAEEEA/wAAABBSAB0AAAAQRwAdAAAAEAoAAAAF/////wsAAADnDwAAAAAAAAAAAAC5hAAABV9pZAAQAAAABITBdBFFCARFr8zK1ILUqcYERGF0YQBhhAAAAzAA3Qk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QDdCQ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ALAAAABQoAAAAMAAAA5w8AAAAAAAAAAAA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gDdCQAABV9pZAAQAAAABJ09myKza/dDiFdv5GXG1qsCX3R5cGUAVwAAAGVtcG93ZXIuQ2hhcnRzLkRhdGEuRGF0YUNoYXJ0cy5PdmVybGF5cy5EYXRhLkNvbHVtblN1bU92ZXJsYXlEYXRhLCBlbXBvd2VyLkNoYXJ0cy5EYXRhABBDb2x1bW4AAwAAABBTZXJpZXMA/////wNUZXh0RWxlbWVudADqBgAAAkF1dG9TaGFwZVR5cGUACgAAAFJlY3RhbmdsZQAEQWRqdXN0bWVudHMABQAAAAAFTWFuYWdlZElkABAAAAAEVv69Lad6QUuJxIDopRudK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zAN0JAAAFX2lkABAAAAAEB8RN3wbiP0aTNojku0jAVgJfdHlwZQBXAAAAZW1wb3dlci5DaGFydHMuRGF0YS5EYXRhQ2hhcnRzLk92ZXJsYXlzLkRhdGEuQ29sdW1uU3VtT3ZlcmxheURhdGEsIGVtcG93ZXIuQ2hhcnRzLkRhdGEAEENvbHVtbgAEAAAAEFNlcmllcwD/////A1RleHRFbGVtZW50AOoGAAACQXV0b1NoYXBlVHlwZQAKAAAAUmVjdGFuZ2xlAARBZGp1c3RtZW50cwAFAAAAAAVNYW5hZ2VkSWQAEAAAAARgDQyn/nnmRY9OoUjBjC/b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DAAAAAULAAAADQAAAOcPAAAAAAAAAAAAA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0AN0JAAAFX2lkABAAAAAEarTcJjBKBkaoj1fF9svG4AJfdHlwZQBXAAAAZW1wb3dlci5DaGFydHMuRGF0YS5EYXRhQ2hhcnRzLk92ZXJsYXlzLkRhdGEuQ29sdW1uU3VtT3ZlcmxheURhdGEsIGVtcG93ZXIuQ2hhcnRzLkRhdGEAEENvbHVtbgAFAAAAEFNlcmllcwD/////A1RleHRFbGVtZW50AOoGAAACQXV0b1NoYXBlVHlwZQAKAAAAUmVjdGFuZ2xlAARBZGp1c3RtZW50cwAFAAAAAAVNYW5hZ2VkSWQAEAAAAATwmSVpQukbSrX4A6oKGCRo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NUZXh0Rm9ybWF0AM0BAAADUm9vdEVsZW1lbnQAuwEAAA0AAAAFDAAAACoAAADnDwAAAAAAAAAA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1AHspAAAFX2lkABAAAAAEyXw7LL4aU0GgDV3Y/QygEwJfdHlwZQBZAAAAZW1wb3dlci5DaGFydHMuRGF0YS5EYXRhQ2hhcnRzLk92ZXJsYXlzLkRhdGEuR3Jvd3RoQXJyb3dPdmVybGF5RGF0YSwgZW1wb3dlci5DaGFydHMuRGF0YQADU3RhcnRMaW5lABIHAAADU3RhcnQAGwAAAAFYAAAAAIBm8FNAAVkAAAAAwAbJHUAAA0VuZAAbAAAAAVgAAAAAgGbwU0ABWQAAAABA739eQAACU3RhcnRBcnJvd0hlYWQAEQAAAG1zb0Fycm93aGVhZE5vbmUAAkVuZEFycm93SGVhZAARAAAAbXNvQXJyb3doZWFkTm9uZQAFTWFuYWdlZElkABAAAAAEY1eAc4D+KkmR2oBGxGt2R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gXqNcQAFXaWR0aAAAAAAAAAAAAAFUb3AAAAAAwAbJHUABTGVmdAAAAACAZvB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AA35U6QAFZAAAAAMAGyR1AAANFbmQAGwAAAAFYAAAAAADflTpAAVkAAAAAAMNjYEAAAlN0YXJ0QXJyb3dIZWFkABEAAABtc29BcnJvd2hlYWROb25lAAJFbmRBcnJvd0hlYWQAFQAAAG1zb0Fycm93aGVhZFRyaWFuZ2xlAAVNYW5hZ2VkSWQAEAAAAARP0VWT+rSuTLRWLcdiyr6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D16l5AAVdpZHRoAAAAAAAAAAA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OAAAABf////8PAAAA5w8AAAAAAAAAAAAAfHsAAAVfaWQAEAAAAASM6IUa/nqnT7DW5SR5QDpnBERhdGEAJHsAAAMwAHspAAAFX2lkABAAAAAEyXw7LL4aU0GgDV3Y/QygEwJfdHlwZQBZAAAAZW1wb3dlci5DaGFydHMuRGF0YS5EYXRhQ2hhcnRzLk92ZXJsYXlzLkRhdGEuR3Jvd3RoQXJyb3dPdmVybGF5RGF0YSwgZW1wb3dlci5DaGFydHMuRGF0YQADU3RhcnRMaW5lABIHAAADU3RhcnQAGwAAAAFYAAAAAIBm8FNAAVkAAAAAwAbJHUAAA0VuZAAbAAAAAVgAAAAAgGbwU0ABWQAAAABA739eQAACU3RhcnRBcnJvd0hlYWQAEQAAAG1zb0Fycm93aGVhZE5vbmUAAkVuZEFycm93SGVhZAARAAAAbXNvQXJyb3doZWFkTm9uZQAFTWFuYWdlZElkABAAAAAEY1eAc4D+KkmR2oBGxGt2R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gXqNcQAFXaWR0aAAAAAAAAAAAAAFUb3AAAAAAwAbJHUABTGVmdAAAAACAZvB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AA35U6QAFZAAAAAMAGyR1AAANFbmQAGwAAAAFYAAAAAADflTpAAVkAAAAAAMNjYEAAAlN0YXJ0QXJyb3dIZWFkABEAAABtc29BcnJvd2hlYWROb25lAAJFbmRBcnJvd0hlYWQAFQAAAG1zb0Fycm93aGVhZFRyaWFuZ2xlAAVNYW5hZ2VkSWQAEAAAAARP0VWT+rSuTLRWLcdiyr6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D16l5AAVdpZHRoAAAAAAAAAAA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EBn8FNAAURlZmF1bHRNaWRkbGVMaW5lU3RhcnRQb2ludFkAJjKeWGhjWkABRGVmYXVsdE1pZGRsZUxpbmVFbmRQb2ludFgAAAAAAN+VOkABRGVmYXVsdE1pZGRsZUxpbmVFbmRQb2ludFkAJjKeWGhjWkAFTWVyZ2VkV2l0aAAQAAAABNhYiOpwVixAvJFjEtdHr5sISXNTdGFydExpbmVWaXNpYmxlAAEISXNFbmRMaW5lVmlzaWJsZQABA0Zyb20AMwAAABBTZXJpZXNJbmRleAD/////EFBvaW50DwAAAAUOAAAAEA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2iYyGXcu/0ynNDTllyeXGQ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TM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xMyUAAUhlaWdodAAAAAAgbsgtQAFXaWR0aAAAAACgaJ07QAFUb3AAAAAAAAAUQz8BTGVmdAAAAAAghK5D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ADflTpAAVkAAAAAwAbJHUAAA0VuZAAbAAAAAVgAAAAAgGbwU0ABWQAAAADABskdQAACU3RhcnRBcnJvd0hlYWQAEQAAAG1zb0Fycm93aGVhZE5vbmUAAkVuZEFycm93SGVhZAARAAAAbXNvQXJyb3doZWFkTm9uZQAFTWFuYWdlZElkABAAAAAElKBEMFcPhUSl0dHED4xrt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AAAAAFDwAAAFMAAADnDwAAAAAAAAAAAABnaHQAAAAAAAAAAAABQm90dG9tAAAAAAAAAAAAAAJEaXNwbGF5VGV4dAABAAAAAAFIZWlnaHQAAAAAAAAAAAABV2lkdGgAAAAAgN2VSkABVG9wAAAAAMAGyR1AAUxlZnQAAAAAAN+V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GA0WVBAAVkAAAAAYInmHkAAA0VuZAAbAAAAAVgAAAAAgGbwU0ABWQAAAABgieYeQAACU3RhcnRBcnJvd0hlYWQAEQAAAG1zb0Fycm93aGVhZE5vbmUAAkVuZEFycm93SGVhZAARAAAAbXNvQXJyb3doZWFkTm9uZQAFTWFuYWdlZElkABAAAAAEtDcNgNzK1E+zBgMz8w9aD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DAkLksQAFUb3AAAAAAYInmHkABTGVmdAAAAABgNFl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7KQAABV9pZAAQAAAABNhYiOpwVixAvJFjEtdHr5sCX3R5cGUAWQAAAGVtcG93ZXIuQ2hhcnRzLkRhdGEuRGF0YUNoYXJ0cy5PdmVybGF5cy5EYXRhLkdyb3d0aEFycm93T3ZlcmxheURhdGEsIGVtcG93ZXIuQ2hhcnRzLkRhdGEAA1N0YXJ0TGluZQASBwAAA1N0YXJ0ABsAAAABWAAAAAAgmuhtQAFZAAAAAMAGyR1AAANFbmQAGwAAAAFYAAAAACCa6G1AAVkAAAAAQF3kN0AAAlN0YXJ0QXJyb3dIZWFkABEAAABtc29BcnJvd2hlYWROb25lAAJFbmRBcnJvd0hlYWQAEQAAAG1zb0Fycm93aGVhZE5vbmUABU1hbmFnZWRJZAAQAAAABNc1eyLZyHJDqMo5ihAJCg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MAGyR1AAUxlZnQAAAAAIJrobUAIRmxpcEhvcml6b250YWxseQAACEZsaXBIb3Jpem9udGFsbHlBcHBsaWVkAAAIRmxpcFZlcnRpY2FsbHkAAAhGbGlwVmVydGljYWxseUFwcGxpZWQAAAFSb3RhdGlvbgAAAAAAAAAAAAFaT3JkZXIAAAAAAAAAAMADQm9yZGVyQ29sb3IAVQAAABBBAP8AAAAQUgAdAAAAEEcAHQAAABARAAAABP//////////AgAeBg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AA73EkQAFMZWZ0AAAAAADvcS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FxbDx5UBAAAAAQD/////ywLLAgAABV9pZAAQAAAABK+QnDTqqtxBnBeGzIFS4QEDRGF0YQBdAgAABFBvaW50Q29sb3JzU3R5bGUAVgEAAAMwAAUBAAADUG9pbnRBZGRyZXNzADMAAAAQU2VyaWVzSW5kZXgAAQAAABBQb2ludEluZGV4AAEAAAAISXNQb2ludFN1bQAAAANQcmltYXJ5Q29sb3JTdHlsZQCsAAAAAkNvbG9yUHJvcGVydHlUYXJnZXQACAAAAFByaW1hcnkAA0NvbG9yT3JUaGVtZUNvbG9yAHMAAAAQVGhlbWVDb2xvcgAAAAAAAVRpbnRBbmRTaGFkZQAAAAAAAAAAABBUaW50SW5kZXgA/////xBTY2hlbWVDb2xvcgAAAAAAA0NvbG9yACEAAAAQQQD/AAAAEFIAnAAAABBHACEAAAAQQgBuAAAAAAAAAAMxAEYAAAADUG9pbnRBZGRyZXNzADMAAAAQU2VyaWVzSW5kZXgAAQAAABBQb2ludEluZGV4AAIAAAAISXNQb2ludFN1bQAAAAAAA1Nlcmllc0NvbG9yc1N0eWxlAN0AAAADMQDVAAAAEFNlcmllc0luZGV4AAEAAAADUHJpbWFyeUNvbG9yU3R5bGUArAAAAAJDb2xvclByb3BlcnR5VGFyZ2V0AAgAAABQcmltYXJ5AANDb2xvck9yVGhlbWVDb2xvcgBzAAAAEFRoZW1lQ29sb3IAAAAAAAFUaW50QW5kU2hhZGUAAAAAAAAAAAAQVGludEluZGV4AP////8QU2NoZW1lQ29sb3IAAAAAAANDb2xvcgAhAAAAEEEA/wAAABBSAI0AAAAQRwCHAAAAEEIAhgAAAAAAAAAAAAJOYW1lAB8AAABQb2ludEFuZFNlcmllc1N0eWxlRGVmaW5pdGlvbnMAEFZlcnNpb24AAQAAAAlMYXN0V3JpdGUAlhb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AwMDAwMDAwLTAwMDAtMDAwMC0wMDAwLTAwMDAwMDAwMDAwMA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CYU0W40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CCrnXBAAUxhc3RTZWVuSGVpZ2h0AAAAAMBysWtACE1pZ3JhdGlvblRvUGVyZm9ybWFuY2VNb2RlRG9uZQABAAJOYW1lABQAAABHbG9iYWxDaGFydFNldHRpbmdzABBWZXJzaW9uAAUAAAAJTGFzdFdyaXRlAFhJs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EMDAAAAAAAAAAAAABQAAAAAAAEA/////8sCywIAAAVfaWQAEAAAAASR8HZE4kE5So9qkPA1yyaAA0RhdGEAXQIAAARQb2ludENvbG9yc1N0eWxlAFYB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BGAAAAA1BvaW50QWRkcmVzcwAzAAAAEFNlcmllc0luZGV4AAEAAAAQUG9pbnRJbmRleAACAAAACElzUG9pbnRTdW0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AAAACTmFtZQAfAAAAUG9pbnRBbmRTZXJpZXNTdHlsZURlZmluaXRpb25zABBWZXJzaW9uAAIAAAAJTGFzdFdyaXRlAJYWw8eVAQAAAAIAFwAAAAAAAwD/////uQm5CQAABV9pZAAQAAAABCw8N0pkdZhFmB1QQ7P3qfA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CCrnXBAAUxhc3RTZWVuSGVpZ2h0AAAAAMBysWtACE1pZ3JhdGlvblRvUGVyZm9ybWFuY2VNb2RlRG9uZQABAAJOYW1lABQAAABHbG9iYWxDaGFydFNldHRpbmdzABBWZXJzaW9uAAQAAAAJTGFzdFdyaXRlAOlIs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VAAAA5w8AAAAAAAAAAAAASnsAAAVfaWQAEAAAAARLumVBZGaRSY9f30rTSooDBERhdGEA8noAAAMwAHspAAAFX2lkABAAAAAEyXw7LL4aU0GgDV3Y/QygEwJfdHlwZQBZAAAAZW1wb3dlci5DaGFydHMuRGF0YS5EYXRhQ2hhcnRzLk92ZXJsYXlzLkRhdGEuR3Jvd3RoQXJyb3dPdmVybGF5RGF0YSwgZW1wb3dlci5DaGFydHMuRGF0YQADU3RhcnRMaW5lABIHAAADU3RhcnQAGwAAAAFYAAAAAIBm8FNAAVkAAAAAwAbJHUAAA0VuZAAbAAAAAVgAAAAAgGbwU0ABWQAAAABA739eQAACU3RhcnRBcnJvd0hlYWQAEQAAAG1zb0Fycm93aGVhZE5vbmUAAkVuZEFycm93SGVhZAARAAAAbXNvQXJyb3doZWFkTm9uZQAFTWFuYWdlZElkABAAAAAEY1eAc4D+KkmR2oBGxGt2R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gXqNcQAFXaWR0aAAAAAAAAAAAAAFUb3AAAAAAwAbJHUABTGVmdAAAAACAZvBT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AA35U6QAFZAAAAAMAGyR1AAANFbmQAGwAAAAFYAAAAAADflTpAAVkAAAAAAMNjYEAAAlN0YXJ0QXJyb3dIZWFkABEAAABtc29BcnJvd2hlYWROb25lAAJFbmRBcnJvd0hlYWQAFQAAAG1zb0Fycm93aGVhZFRyaWFuZ2xlAAVNYW5hZ2VkSWQAEAAAAARP0VWT+rSuTLRWLcdiyr6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D16l5AAVdpZHRoAAAAAAAAAAA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EBn8FNAAURlZmF1bHRNaWRkbGVMaW5lU3RhcnRQb2ludFkAJjKeWGhjWkABRGVmYXVsdE1pZGRsZUxpbmVFbmRQb2ludFgAAAAAAN+VOkABRGVmYXVsdE1pZGRsZUxpbmVFbmRQb2ludFkAJjKeWGhjWkAFTWVyZ2VkV2l0aAAQAAAABNhYiOpwVixAvJFjEtdHr5sISXNTdGFydExpbmVWaXNpYmxlAAEISXNFbmRMaW5lVmlzaWJsZQABA0Zyb20AMwAAABBTZXJpZXNJbmRleAD/////EFBvaW50FQAAAAUUAAAAFg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2iYyGXcu/0ynNDTllyeXGQ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TM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xMyUAAUhlaWdodAAAAAAgbsgtQAFXaWR0aAAAAACgaJ07QAFUb3AAAAAAAAAUQz8BTGVmdAAAAAAghK5D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ADflTpAAVkAAAAAwAbJHUAAA0VuZAAbAAAAAVgAAAAAgGbwU0ABWQAAAADABskdQAACU3RhcnRBcnJvd0hlYWQAEQAAAG1zb0Fycm93aGVhZE5vbmUAAkVuZEFycm93SGVhZAARAAAAbXNvQXJyb3doZWFkTm9uZQAFTWFuYWdlZElkABAAAAAElKBEMFcPhUSl0dHED4xrt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YAAAAFFQAAAFUAAADnDwAAAAAAAAAAAABnaHQAAAAAAAAAAAABQm90dG9tAAAAAAAAAAAAAAJEaXNwbGF5VGV4dAABAAAAAAFIZWlnaHQAAAAAAAAAAAABV2lkdGgAAAAAgN2VSkABVG9wAAAAAMAGyR1AAUxlZnQAAAAAAN+V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GA0WVBAAVkAAAAAYInmHkAAA0VuZAAbAAAAAVgAAAAAgGbwU0ABWQAAAABgieYeQAACU3RhcnRBcnJvd0hlYWQAEQAAAG1zb0Fycm93aGVhZE5vbmUAAkVuZEFycm93SGVhZAARAAAAbXNvQXJyb3doZWFkTm9uZQAFTWFuYWdlZElkABAAAAAEtDcNgNzK1E+zBgMz8w9aD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DAkLksQAFUb3AAAAAAYInmHkABTGVmdAAAAABgNFl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7KQAABV9pZAAQAAAABNhYiOpwVixAvJFjEtdHr5sCX3R5cGUAWQAAAGVtcG93ZXIuQ2hhcnRzLkRhdGEuRGF0YUNoYXJ0cy5PdmVybGF5cy5EYXRhLkdyb3d0aEFycm93T3ZlcmxheURhdGEsIGVtcG93ZXIuQ2hhcnRzLkRhdGEAA1N0YXJ0TGluZQASBwAAA1N0YXJ0ABsAAAABWAAAAAAgmuhtQAFZAAAAAMAGyR1AAANFbmQAGwAAAAFYAAAAACCa6G1AAVkAAAAAQF3kN0AAAlN0YXJ0QXJyb3dIZWFkABEAAABtc29BcnJvd2hlYWROb25lAAJFbmRBcnJvd0hlYWQAEQAAAG1zb0Fycm93aGVhZE5vbmUABU1hbmFnZWRJZAAQAAAABNc1eyLZyHJDqMo5ihAJCg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MAGyR1AAUxlZnQAAAAAIJrobUAIRmxpcEhvcml6b250YWxseQAACEZsaXBIb3Jpem9udGFsbHlBcHBsaWVkAAAIRmxpcFZlcnRpY2FsbHkAAAhGbGlwVmVydGljYWxseUFwcGxpZWQAAAFSb3RhdGlvbgAAAAAAAAAAAAFaT3JkZXIAAAAAAAAAAMADQm9yZGVyQ29sb3IAVQAAABBBAP8AAAAQUgAdAAAAEEcAHQAAABAXAAAABf////8YAAAA5w8AAAAAAAAAAAAA/2wAAAVfaWQAEAAAAARfhypFlYAASr6s8f7H/gFuA0RhdGEApWwAAANEYXRhTGFiZWxzUGVyQXhpcwBubAAAA1ByaW1hcnkAL2oAAAREYXRhTGFiZWxzAA5oAAADMAAwFgAAEFBvaW50SW5kZXgAAQAAAAJBbGlnbm1lbnQABwAAAENlbnRlcgAQU2VyaWVzSW5kZXgAAQAAAAhSZXF1aXJlRm9udENvbG9yTWlncmF0aW9uAAAITWFudWFsRGF0YUxhYmVsQmFja2dyb3VuZFZpc2libGUAAAhIYXNXaXNoQ29sb3IAAANUZXh0Qm94AL0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xOTY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FAAAAMTk2MAABSGVpZ2h0AAAAAKAinipAAVdpZHRoAAAAAIC1LDlAAVRvcAAAAACARg1lQAFMZWZ0AAAAAGAI/yt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GAAAAAUXAAAAGQAAAOcPAAAAAAAAAAA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8N6VOkABWQAAAAB7pcVlQAAISGFzTGVhZGVyTGluZQAACElzQ2VudGVyQXV0b21hdGljQWRqdXN0ZWQAAAhJc1VzZXJQb3NpdGlvbgAACEFkZFByZWZpeFNwYWNlAAAIQWRkUG9zdGZpeFNwYWNlAAACU2VwYXJhdG9yAAIAAAAKAAJUZXh0AAUAAAAxOTYwAAhSZXF1aXJlUmVsYXRpdmVQb3NpdGlvblVwZ3JhZGUAAAhJc0dlb21ldHJ5T3V0T2ZCb3VuZHMAAAhJc0xlYWRlckxpbmVJbkF1dG9Nb2RlAAEIRGVsZXRlZAAAAAMxADAWAAAQUG9pbnRJbmRleAACAAAAAkFsaWdubWVudAAHAAAAQ2VudGVyABBTZXJpZXNJbmRleAABAAAACFJlcXVpcmVGb250Q29sb3JNaWdyYXRpb24AAAhNYW51YWxEYXRhTGFiZWxCYWNrZ3JvdW5kVmlzaWJsZQAACEhhc1dpc2hDb2xvcgAAA1RleHRCb3gAvQ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QAAADIyN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yMjQwAAFIZWlnaHQAAAAAoCKeKkABV2lkdGgAAAAAgLUsOUABVG9wAAAAACBEe2RAAUxlZnQAAAAA4M/KU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BkAAAAFGAAAABoAAADnDwAAAAAAAA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QZvBTQAFZAAAAABujM2VAAAhIYXNMZWFkZXJMaW5lAAAISXNDZW50ZXJBdXRvbWF0aWNBZGp1c3RlZAAACElzVXNlclBvc2l0aW9uAAAIQWRkUHJlZml4U3BhY2UAAAhBZGRQb3N0Zml4U3BhY2UAAAJTZXBhcmF0b3IAAgAAAAoAAlRleHQABQAAADIyNDAACFJlcXVpcmVSZWxhdGl2ZVBvc2l0aW9uVXBncmFkZQAACElzR2VvbWV0cnlPdXRPZkJvdW5kcwAACElzTGVhZGVyTGluZUluQXV0b01vZGUAAQhEZWxldGVkAAAAAzIAMBYAABBQb2ludEluZGV4AAMAAAACQWxpZ25tZW50AAcAAABDZW50ZXIAEFNlcmllc0luZGV4AAEAAAAIUmVxdWlyZUZvbnRDb2xvck1pZ3JhdGlvbgAACE1hbnVhbERhdGFMYWJlbEJhY2tncm91bmRWaXNpYmxlAAAISGFzV2lzaENvbG9yAAADVGV4dEJveAC9BgAABU1hbmFnZWRJZAAQAAAABBuB+kIDENBAk3VS5BlNzuA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zM4MQACVGV4dEhvcml6b250YWxBbGlnbm1lbnQAEAAAAG1zb0FuY2hvckNlbnRlcgACUGFyYWdyYXBoQWxpZ25tZW50AA8AAABtc29BbGlnbkNlbnRlcgACVGV4dFZlcnRpY2FsQWxpZ25tZW50ABAAAABtc29BbmNob3IaAAAABRkAAAAbAAAA5w8AAAAAAAAAAAAA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zMzgxAAFIZWlnaHQAAAAAoCKeKkABV2lkdGgAAAAAgLUsOUABVG9wAAAAAIBHKGJAAUxlZnQAAAAAYL8VX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cVcyMmCixQpN9CCc7cmI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91FhOURTtEWeMEU9gqzB7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GwAAAAUaAAAAHAAAAOcPAAAAAAAAAAAAAG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Iq51gQAFZAAAAAHum4GJAAAhIYXNMZWFkZXJMaW5lAAAISXNDZW50ZXJBdXRvbWF0aWNBZGp1c3RlZAAACElzVXNlclBvc2l0aW9uAAAIQWRkUHJlZml4U3BhY2UAAAhBZGRQb3N0Zml4U3BhY2UAAAJTZXBhcmF0b3IAAgAAAAoAAlRleHQABQAAADMzODEACFJlcXVpcmVSZWxhdGl2ZVBvc2l0aW9uVXBncmFkZQAACElzR2VvbWV0cnlPdXRPZkJvdW5kcwAACElzTGVhZGVyTGluZUluQXV0b01vZGUAAQhEZWxldGVkAAAAAzMAMBYAABBQb2ludEluZGV4AAQAAAACQWxpZ25tZW50AAcAAABDZW50ZXIAEFNlcmllc0luZGV4AAEAAAAIUmVxdWlyZUZvbnRDb2xvck1pZ3JhdGlvbgAACE1hbnVhbERhdGFMYWJlbEJhY2tncm91bmRWaXNpYmxlAAAISGFzV2lzaENvbG9yAAADVGV4dEJveAC9BgAABU1hbmFnZWRJZAAQAAAABNVxkGuXdcpCvHjGfeufKYg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zI0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MyNDAAAUhlaWdodAAAAACgIp4qQAFXaWR0aAAAAACAtSw5QAFUb3AAAAAAAM5xYkABTGVmdAAAAABgV7Bl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PfGyEQVn11HpneoQTaZqG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xwAAAAFGwAAAB0AAADnDwAAAAAAAAAAAAB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nkZikoGspkC3T9zFfRBph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LgiQ2dAAVkAAAAA+ywqY0AACEhhc0xlYWRlckxpbmUAAAhJc0NlbnRlckF1dG9tYXRpY0FkanVzdGVkAAAISXNVc2VyUG9zaXRpb24AAAhBZGRQcmVmaXhTcGFjZQAACEFkZFBvc3RmaXhTcGFjZQAAAlNlcGFyYXRvcgACAAAACgACVGV4dAAFAAAAMzI0MAAIUmVxdWlyZVJlbGF0aXZlUG9zaXRpb25VcGdyYWRlAAAISXNHZW9tZXRyeU91dE9mQm91bmRzAAAISXNMZWFkZXJMaW5lSW5BdXRvTW9kZQABCERlbGV0ZWQAAAADNAA6DwAAEFBvaW50SW5kZXgABQAAAAJBbGlnbm1lbnQABwAAAENlbnRlcgAQU2VyaWVzSW5kZXgAAQAAAAhSZXF1aXJlRm9udENvbG9yTWlncmF0aW9uAAAITWFudWFsRGF0YUxhYmVsQmFja2dyb3VuZFZpc2libGUAAAhIYXNXaXNoQ29sb3IAAANUZXh0Qm94ALsGAAAFTWFuYWdlZElkABAAAAAEy/1i3erkfkWwuLGdDaaco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1MjUw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UyNTAAAUhlaWdodAAAAACgIp4qQAFXaWR0aAAAAACAtSw5QAFUb3AAAAAAwFWzXEABTGVmdAAAAAAg9lVs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kdAAAABRwAAAD/////lQ1SAgAAAAAAAAAA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Qjy38Wlp7RJKAVcTg17b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MHobUABWQAAAAC2EyReQAAISGFzTGVhZGVyTGluZQAACElzQ2VudGVyQXV0b21hdGljQWRqdXN0ZWQAAAhJc1VzZXJQb3NpdGlvbgAACEFkZFByZWZpeFNwYWNlAAAIQWRkUG9zdGZpeFNwYWNlAAACU2VwYXJhdG9yAAIAAAAKAAJUZXh0AAUAAAA1MjUw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CAAAAAlMYXN0V3JpdGUAlRb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AAAAVTAAAARwAAAOcPAAAAAAAAAAAAAAEIVmlzaWJsZQAAAkZpbGxQYXR0ZXJuABAAAABtc29QYXR0ZXJuTWl4ZWQAAlRleHQABQAAAC02My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YzJQABSGVpZ2h0AAAAACBuyC1AAVdpZHRoAAAAAKBonTtAAVRvcAAAAADgpRJDPwFMZWZ0AAAAAECQNmJ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AN+VOkABWQAAAADABskdQAADRW5kABsAAAABWAAAAAAgmuhtQAFZAAAAAMAGyR1AAAJTdGFydEFycm93SGVhZAARAAAAbXNvQXJyb3doZWFkTm9uZQACRW5kQXJyb3dIZWFkABEAAABtc29BcnJvd2hlYWROb25lAAVNYW5hZ2VkSWQAEAAAAATZnpvhygEaRYjKLV3g4PAl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EDelWp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BgiXdlQAFZAAAAAOBJ4x5AAANFbmQAGwAAAAFYAAAAACCa6G1AAVkAAAAA4EnjHkAAAlN0YXJ0QXJyb3dIZWFkABEAAABtc29BcnJvd2hlYWROb25lAAJFbmRBcnJvd0hlYWQAEQAAAG1zb0Fycm93aGVhZE5vbmUABU1hbmFnZWRJZAAQAAAABFd545XaFlZKiui4aaegIRI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R8AAAAE//////////8IALoG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Fk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2wPbAwAABV9pZAAQAAAABCZoQVznEB5GvDlHyiPMH80DRGF0YQBkAwAABFBvaW50QWRkaXRpb25hbFN0eWxlcwBYAg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zMAdAAAAANQb2ludEFkZHJlc3MAMwAAABBTZXJpZXNJbmRleAABAAAAEFBvaW50SW5kZXgABAAAAAhJc1BvaW50U3VtAAAAA0FkZGl0aW9uYWxTdHlsZXMAHAAAAAJGaWxsUGF0dGVybgAGAAAAVW5zZXQAAAADNAB0AAAAA1BvaW50QWRkcmVzcwAzAAAAEFNlcmllc0luZGV4AAEAAAAQUG9pbnRJbmRleAAFAAAACElzUG9pbnRTdW0AAAADQWRkaXRpb25hbFN0eWxlcwAcAAAAAkZpbGxQYXR0ZXJuAAYAAABVbnNldAAAAAADU2VyaWVzQWRkaXRpb25hbFN0eWxlcwDYAAAAAzEA0AAAABBTZXJpZXNJbmRleAABAAAAA0FkZGl0aW9uYWxTdHlsZXMAqAAAAAJGaWxsUGF0dGVybgAIAAAARGVmYXVsdAADRmlsbENvbG9yT3JUaGVtZUNvbG9yAHMAAAAQVGhlbWVDb2xvcgAAAAAAAVRpbnRBbmRTaGFkZQAAAAAAAAAAABBUaW50SW5kZXgA/////xBTY2hlbWVDb2xvcgAAAAAAA0NvbG9yACEAAAAQQQD/AAAAEFIAAAAAABBHAAAAAAAQQgAAAAAAAAAAAAAAAk5hbWUAKAAAAFBvaW50QW5kU2VyaWVzQWRkaXRpb25TdHlsZXNEZWZpbml0aW9ucwAQVmVyc2lvbgABAAAACUxhc3RXcml0ZQCzV63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hAAAA5w8AAAAAAAAAAAAAtiMAAAVfaWQAEAAAAATaEgxTN440R7KdQ2kucVnsA0RhdGEATiMAAARDYXRlZ29yeUF4aXNMYWJlbERhdGEAACMAAAMwAPwGAAADVGV4dEJveERhdGEArQ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NVIxNDBEMg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JR0xSNjVSMTQwRDIAAUhlaWdodAAAAACg/74fQAFXaWR0aAAAAACgHmVFQAFUb3AAAAAAoEegakABTGVmdAAAAAAAaCkV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xAPwGAAADVGV4dEJveERhdGEArQYAAAVNYW5hZ2VkSWQAEAAAAATmaKQsLp1VR6dQqqCDlyS2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MFIxOTBEMQ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JR0xSNjBSMTkwRDEAAUhlaWdodAAAAACg/74fQAFXaWR0aAAAAACgHmVFQAFUb3AAAAAAoEegakABTGVmdAAAAACACjtN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yAPwGAAADVGV4dEJveERhdGEArQYAAAVNYW5hZ2VkSWQAEAAAAAQuKlqeo7k2SZxaACC7eKqe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IQAAAAUgAAAAIgAAAOcPAAAAAAAAAAAAAGFkZQAAAAAAAAAAAAhGaWxsVmlzaWJsZQAACFZpc2libGUAAQJGaWxsUGF0dGVybgAQAAAAbXNvUGF0dGVybk1peGVkAAJUZXh0AA0AAABDb21wZXRpdG9yIEk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NAAAAQ29tcGV0aXRvciBJAAFIZWlnaHQAAAAAoP++H0ABV2lkdGgAAAAAgPxiQEABVG9wAAAAAKBHoGpAAUxlZnQAAAAAQP0oX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wD8BgAAA1RleHRCb3hEYXRhAK0GAAAFTWFuYWdlZElkABAAAAAEqyItReYZGkKUkRKEBi12R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0AAABDb21wZXRpdG9yIE4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NAAAAQ29tcGV0aXRvciBOAAFIZWlnaHQAAAAAoP++H0ABV2lkdGgAAAAA4FG4QUABVG9wAAAAAKBHoGpAAUxlZnQAAAAAwEsPZ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NAD8BgAAA1RleHRCb3hEYXRhAK0GAAAFTWFuYWdlZElkABAAAAAEBQONhMFjtUS5VJF3U7DzPg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0AAABDb21wZXRpdG9yIFQ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yIAAAAFIQAAAP/////oA/8LAAAAAAAAAAB1Z2gAAAhGb250U3Vic2NyaXB0AAAIRm9udFN1cGVyc2NyaXB0AAAIRm9udFVuZGVybGluZQAAAAhTaXplVG9UZXh0V2lkdGgAAQhTaXplVG9UZXh0SGVpZ2h0AAADVGV4dE1hcmdpbgA/AAAAAUxlZnQAAAAAAAAAAAABVG9wAAAAAAAAAAAAAVJpZ2h0AAAAAAAAAAAAAUJvdHRvbQAAAAAAAAAAAAACRGlzcGxheVRleHQADQAAAENvbXBldGl0b3IgVAABSGVpZ2h0AAAAAKD/vh9AAVdpZHRoAAAAAEBVVUFAAVRvcAAAAACgR6BqQAFMZWZ0AAAAAABKwWt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JPcmllbnRhdGlvbgAFAAAATm9uZQAITGFiZWxWaXNpYmxlAAECVGV4dEFsaWdubWVudAAFAAAATGVmdAAAAAhXYW50c1RvQmVWaXNpYmxlAAECTGFiZWxUZXh0QWxpZ25tZW50AAcAAABDZW50ZXIAAAJOYW1lABkAAABDYXRlZ29yeUF4aXNEYXRhUHJvcGVydHkAEFZlcnNpb24AAQAAAAlMYXN0V3JpdGUAEVyx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AAAABf////8kAAAA5w8AAAAAAAAAAAAA/2wAAAVfaWQAEAAAAARPKhJY3QzDSb8lQRhXTQtLA0RhdGEApWwAAANEYXRhTGFiZWxzUGVyQXhpcwBubAAAA1ByaW1hcnkAL2oAAAREYXRhTGFiZWxzAA5oAAADMAAwFgAAEFBvaW50SW5kZXgAAQAAAAJBbGlnbm1lbnQABwAAAENlbnRlcgAQU2VyaWVzSW5kZXgAAQAAAAhSZXF1aXJlRm9udENvbG9yTWlncmF0aW9uAAAITWFudWFsRGF0YUxhYmVsQmFja2dyb3VuZFZpc2libGUAAAhIYXNXaXNoQ29sb3IAAANUZXh0Qm94AL0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xOTY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FAAAAMTk2MAABSGVpZ2h0AAAAAKAinipAAVdpZHRoAAAAAIC1LDlAAVRvcAAAAACARg1lQAFMZWZ0AAAAAGAI/yt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JAAAAAUjAAAAJQAAAOcPAAAAAAAAAAA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8N6VOkABWQAAAAB7pcVlQAAISGFzTGVhZGVyTGluZQAACElzQ2VudGVyQXV0b21hdGljQWRqdXN0ZWQAAAhJc1VzZXJQb3NpdGlvbgAACEFkZFByZWZpeFNwYWNlAAAIQWRkUG9zdGZpeFNwYWNlAAACU2VwYXJhdG9yAAIAAAAKAAJUZXh0AAUAAAAxOTYwAAhSZXF1aXJlUmVsYXRpdmVQb3NpdGlvblVwZ3JhZGUAAAhJc0dlb21ldHJ5T3V0T2ZCb3VuZHMAAAhJc0xlYWRlckxpbmVJbkF1dG9Nb2RlAAEIRGVsZXRlZAAAAAMxADAWAAAQUG9pbnRJbmRleAACAAAAAkFsaWdubWVudAAHAAAAQ2VudGVyABBTZXJpZXNJbmRleAABAAAACFJlcXVpcmVGb250Q29sb3JNaWdyYXRpb24AAAhNYW51YWxEYXRhTGFiZWxCYWNrZ3JvdW5kVmlzaWJsZQAACEhhc1dpc2hDb2xvcgAAA1RleHRCb3gAvQ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QAAADIyN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yMjQwAAFIZWlnaHQAAAAAoCKeKkABV2lkdGgAAAAAgLUsOUABVG9wAAAAACBEe2RAAUxlZnQAAAAA4M/KU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CUAAAAFJAAAACYAAADnDwAAAAAAAA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QZvBTQAFZAAAAABujM2VAAAhIYXNMZWFkZXJMaW5lAAAISXNDZW50ZXJBdXRvbWF0aWNBZGp1c3RlZAAACElzVXNlclBvc2l0aW9uAAAIQWRkUHJlZml4U3BhY2UAAAhBZGRQb3N0Zml4U3BhY2UAAAJTZXBhcmF0b3IAAgAAAAoAAlRleHQABQAAADIyNDAACFJlcXVpcmVSZWxhdGl2ZVBvc2l0aW9uVXBncmFkZQAACElzR2VvbWV0cnlPdXRPZkJvdW5kcwAACElzTGVhZGVyTGluZUluQXV0b01vZGUAAQhEZWxldGVkAAAAAzIAMBYAABBQb2ludEluZGV4AAMAAAACQWxpZ25tZW50AAcAAABDZW50ZXIAEFNlcmllc0luZGV4AAEAAAAIUmVxdWlyZUZvbnRDb2xvck1pZ3JhdGlvbgAACE1hbnVhbERhdGFMYWJlbEJhY2tncm91bmRWaXNpYmxlAAAISGFzV2lzaENvbG9yAAADVGV4dEJveAC9BgAABU1hbmFnZWRJZAAQAAAABBuB+kIDENBAk3VS5BlNzuA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zM4MQACVGV4dEhvcml6b250YWxBbGlnbm1lbnQAEAAAAG1zb0FuY2hvckNlbnRlcgACUGFyYWdyYXBoQWxpZ25tZW50AA8AAABtc29BbGlnbkNlbnRlcgACVGV4dFZlcnRpY2FsQWxpZ25tZW50ABAAAABtc29BbmNob3ImAAAABSUAAAAnAAAA5w8AAAAAAAAAAAAA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zMzgxAAFIZWlnaHQAAAAAoCKeKkABV2lkdGgAAAAAgLUsOUABVG9wAAAAAIBHKGJAAUxlZnQAAAAAYL8VX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cVcyMmCixQpN9CCc7cmI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91FhOURTtEWeMEU9gqzB7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JwAAAAUmAAAAKAAAAOcPAAAAAAAAAAAAAG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Iq51gQAFZAAAAAHum4GJAAAhIYXNMZWFkZXJMaW5lAAAISXNDZW50ZXJBdXRvbWF0aWNBZGp1c3RlZAAACElzVXNlclBvc2l0aW9uAAAIQWRkUHJlZml4U3BhY2UAAAhBZGRQb3N0Zml4U3BhY2UAAAJTZXBhcmF0b3IAAgAAAAoAAlRleHQABQAAADMzODEACFJlcXVpcmVSZWxhdGl2ZVBvc2l0aW9uVXBncmFkZQAACElzR2VvbWV0cnlPdXRPZkJvdW5kcwAACElzTGVhZGVyTGluZUluQXV0b01vZGUAAQhEZWxldGVkAAAAAzMAMBYAABBQb2ludEluZGV4AAQAAAACQWxpZ25tZW50AAcAAABDZW50ZXIAEFNlcmllc0luZGV4AAEAAAAIUmVxdWlyZUZvbnRDb2xvck1pZ3JhdGlvbgAACE1hbnVhbERhdGFMYWJlbEJhY2tncm91bmRWaXNpYmxlAAAISGFzV2lzaENvbG9yAAADVGV4dEJveAC9BgAABU1hbmFnZWRJZAAQAAAABNVxkGuXdcpCvHjGfeufKYg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zI0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MyNDAAAUhlaWdodAAAAACgIp4qQAFXaWR0aAAAAACAtSw5QAFUb3AAAAAAAM5xYkABTGVmdAAAAABgV7Bl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PfGyEQVn11HpneoQTaZqG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ygAAAAFJwAAACkAAADnDwAAAAAAAAAAAAB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nkZikoGspkC3T9zFfRBph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LgiQ2dAAVkAAAAA+ywqY0AACEhhc0xlYWRlckxpbmUAAAhJc0NlbnRlckF1dG9tYXRpY0FkanVzdGVkAAAISXNVc2VyUG9zaXRpb24AAAhBZGRQcmVmaXhTcGFjZQAACEFkZFBvc3RmaXhTcGFjZQAAAlNlcGFyYXRvcgACAAAACgACVGV4dAAFAAAAMzI0MAAIUmVxdWlyZVJlbGF0aXZlUG9zaXRpb25VcGdyYWRlAAAISXNHZW9tZXRyeU91dE9mQm91bmRzAAAISXNMZWFkZXJMaW5lSW5BdXRvTW9kZQABCERlbGV0ZWQAAAADNAA6DwAAEFBvaW50SW5kZXgABQAAAAJBbGlnbm1lbnQABwAAAENlbnRlcgAQU2VyaWVzSW5kZXgAAQAAAAhSZXF1aXJlRm9udENvbG9yTWlncmF0aW9uAAAITWFudWFsRGF0YUxhYmVsQmFja2dyb3VuZFZpc2libGUAAAhIYXNXaXNoQ29sb3IAAANUZXh0Qm94ALsGAAAFTWFuYWdlZElkABAAAAAEy/1i3erkfkWwuLGdDaaco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1MjUw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UyNTAAAUhlaWdodAAAAACgIp4qQAFXaWR0aAAAAACAtSw5QAFUb3AAAAAAwFWzXEABTGVmdAAAAAAg9lVs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kpAAAABSgAAAD/////lQ1SAgAAAAAAAAAA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Qjy38Wlp7RJKAVcTg17b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MHobUABWQAAAAC2EyReQAAISGFzTGVhZGVyTGluZQAACElzQ2VudGVyQXV0b21hdGljQWRqdXN0ZWQAAAhJc1VzZXJQb3NpdGlvbgAACEFkZFByZWZpeFNwYWNlAAAIQWRkUG9zdGZpeFNwYWNlAAACU2VwYXJhdG9yAAIAAAAKAAJUZXh0AAUAAAA1MjUw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BgAAAAlMYXN0V3JpdGUAkRb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gAAAAUNAAAAVgAAAOcPAAAAAAAAAAAAAAAAEEluZGVudExldmVsAAAAAAABTGVmdEluZGVudAAAAAAAAAAAAAhMaW5lUnVsZUFmdGVyAAAITGluZVJ1bGVCZWZvcmUAAAhMaW5lUnVsZVdpdGhpbgAAAVJpZ2h0SW5kZW50AAAAAAAAAAAAAVNwYWNlQWZ0ZXIAAAAAAAAAAAABU3BhY2VCZWZvcmUAAAAAAAAAAAABU3BhY2VXaXRoaW4AAAAAAAAAAAAAAURlZmF1bHRNaWRkbGVMaW5lU3RhcnRQb2ludFgAAAAAQGfwU0ABRGVmYXVsdE1pZGRsZUxpbmVTdGFydFBvaW50WQAmMp5YaGNaQAFEZWZhdWx0TWlkZGxlTGluZUVuZFBvaW50WAAAAAAA35U6QAFEZWZhdWx0TWlkZGxlTGluZUVuZFBvaW50WQAmMp5YaGNaQAVNZXJnZWRXaXRoABAAAAAE2FiI6nBWLEC8kWMS10evmwhJc1N0YXJ0TGluZVZpc2libGUAAQhJc0VuZExpbmVWaXNpYmxlAAEDRnJvbQAzAAAAEFNlcmllc0luZGV4AP////8QUG9pbnR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NomMhl3Lv9MpzQ05Zcnlxk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Ez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MTMlAAFIZWlnaHQAAAAAIG7ILUABV2lkdGgAAAAAoGidO0ABVG9wAAAAAAAAFEM/AUxlZnQAAAAAIISuQ0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AA35U6QAFZAAAAAMAGyR1AAANFbmQAGwAAAAFYAAAAAIBm8FNAAVkAAAAAwAbJHUAAAlN0YXJ0QXJyb3dIZWFkABEAAABtc29BcnJvd2hlYWROb25lAAJFbmRBcnJvd0hlYWQAEQAAAG1zb0Fycm93aGVhZE5vbmUABU1hbmFnZWRJZAAQAAAABJSgRDBXD4VEpdHRxA+Ma7Y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MHa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/2wAAAVfaWQAEAAAAATsrFtvuB8sRY03IKwsixRpA0RhdGEApWwAAANEYXRhTGFiZWxzUGVyQXhpcwBubAAAA1ByaW1hcnkAL2oAAAREYXRhTGFiZWxzAA5oAAADMAAwFgAAEFBvaW50SW5kZXgAAQAAAAJBbGlnbm1lbnQABwAAAENlbnRlcgAQU2VyaWVzSW5kZXgAAQAAAAhSZXF1aXJlRm9udENvbG9yTWlncmF0aW9uAAAITWFudWFsRGF0YUxhYmVsQmFja2dyb3VuZFZpc2libGUAAAhIYXNXaXNoQ29sb3IAAANUZXh0Qm94AL0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xOTY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FAAAAMTk2MAABSGVpZ2h0AAAAAKAinipAAVdpZHRoAAAAAIC1LDlAAVRvcAAAAACARg1lQAFMZWZ0AAAAAGAI/yt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MAAAAAUvAAAAMQAAAOcPAAAAAAAAAAA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8N6VOkABWQAAAAB7pcVlQAAISGFzTGVhZGVyTGluZQAACElzQ2VudGVyQXV0b21hdGljQWRqdXN0ZWQAAAhJc1VzZXJQb3NpdGlvbgAACEFkZFByZWZpeFNwYWNlAAAIQWRkUG9zdGZpeFNwYWNlAAACU2VwYXJhdG9yAAIAAAAKAAJUZXh0AAUAAAAxOTYwAAhSZXF1aXJlUmVsYXRpdmVQb3NpdGlvblVwZ3JhZGUAAAhJc0dlb21ldHJ5T3V0T2ZCb3VuZHMAAAhJc0xlYWRlckxpbmVJbkF1dG9Nb2RlAAEIRGVsZXRlZAAAAAMxADAWAAAQUG9pbnRJbmRleAACAAAAAkFsaWdubWVudAAHAAAAQ2VudGVyABBTZXJpZXNJbmRleAABAAAACFJlcXVpcmVGb250Q29sb3JNaWdyYXRpb24AAAhNYW51YWxEYXRhTGFiZWxCYWNrZ3JvdW5kVmlzaWJsZQAACEhhc1dpc2hDb2xvcgAAA1RleHRCb3gAvQ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QAAADIyN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yMjQwAAFIZWlnaHQAAAAAoCKeKkABV2lkdGgAAAAAgLUsOUABVG9wAAAAACBEe2RAAUxlZnQAAAAA4M/KU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DEAAAAFMAAAADIAAADnDwAAAAAAAA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QZvBTQAFZAAAAABujM2VAAAhIYXNMZWFkZXJMaW5lAAAISXNDZW50ZXJBdXRvbWF0aWNBZGp1c3RlZAAACElzVXNlclBvc2l0aW9uAAAIQWRkUHJlZml4U3BhY2UAAAhBZGRQb3N0Zml4U3BhY2UAAAJTZXBhcmF0b3IAAgAAAAoAAlRleHQABQAAADIyNDAACFJlcXVpcmVSZWxhdGl2ZVBvc2l0aW9uVXBncmFkZQAACElzR2VvbWV0cnlPdXRPZkJvdW5kcwAACElzTGVhZGVyTGluZUluQXV0b01vZGUAAQhEZWxldGVkAAAAAzIAMBYAABBQb2ludEluZGV4AAMAAAACQWxpZ25tZW50AAcAAABDZW50ZXIAEFNlcmllc0luZGV4AAEAAAAIUmVxdWlyZUZvbnRDb2xvck1pZ3JhdGlvbgAACE1hbnVhbERhdGFMYWJlbEJhY2tncm91bmRWaXNpYmxlAAAISGFzV2lzaENvbG9yAAADVGV4dEJveAC9BgAABU1hbmFnZWRJZAAQAAAABBuB+kIDENBAk3VS5BlNzuA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zM4MQACVGV4dEhvcml6b250YWxBbGlnbm1lbnQAEAAAAG1zb0FuY2hvckNlbnRlcgACUGFyYWdyYXBoQWxpZ25tZW50AA8AAABtc29BbGlnbkNlbnRlcgACVGV4dFZlcnRpY2FsQWxpZ25tZW50ABAAAABtc29BbmNob3IyAAAABTEAAAAzAAAA5w8AAAAAAAAAAAAA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zMzgxAAFIZWlnaHQAAAAAoCKeKkABV2lkdGgAAAAAgLUsOUABVG9wAAAAAIBHKGJAAUxlZnQAAAAAYL8VX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cVcyMmCixQpN9CCc7cmI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91FhOURTtEWeMEU9gqzB7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MwAAAAUyAAAANAAAAOcPAAAAAAAAAAAAAG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Iq51gQAFZAAAAAHum4GJAAAhIYXNMZWFkZXJMaW5lAAAISXNDZW50ZXJBdXRvbWF0aWNBZGp1c3RlZAAACElzVXNlclBvc2l0aW9uAAAIQWRkUHJlZml4U3BhY2UAAAhBZGRQb3N0Zml4U3BhY2UAAAJTZXBhcmF0b3IAAgAAAAoAAlRleHQABQAAADMzODEACFJlcXVpcmVSZWxhdGl2ZVBvc2l0aW9uVXBncmFkZQAACElzR2VvbWV0cnlPdXRPZkJvdW5kcwAACElzTGVhZGVyTGluZUluQXV0b01vZGUAAQhEZWxldGVkAAAAAzMAMBYAABBQb2ludEluZGV4AAQAAAACQWxpZ25tZW50AAcAAABDZW50ZXIAEFNlcmllc0luZGV4AAEAAAAIUmVxdWlyZUZvbnRDb2xvck1pZ3JhdGlvbgAACE1hbnVhbERhdGFMYWJlbEJhY2tncm91bmRWaXNpYmxlAAAISGFzV2lzaENvbG9yAAADVGV4dEJveAC9BgAABU1hbmFnZWRJZAAQAAAABNVxkGuXdcpCvHjGfeufKYg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zI0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MyNDAAAUhlaWdodAAAAACgIp4qQAFXaWR0aAAAAACAtSw5QAFUb3AAAAAAAM5xYkABTGVmdAAAAABgV7Bl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PfGyEQVn11HpneoQTaZqG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zQAAAAFMwAAADUAAADnDwAAAAAAAAAAAAB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nkZikoGspkC3T9zFfRBph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LgiQ2dAAVkAAAAA+ywqY0AACEhhc0xlYWRlckxpbmUAAAhJc0NlbnRlckF1dG9tYXRpY0FkanVzdGVkAAAISXNVc2VyUG9zaXRpb24AAAhBZGRQcmVmaXhTcGFjZQAACEFkZFBvc3RmaXhTcGFjZQAAAlNlcGFyYXRvcgACAAAACgACVGV4dAAFAAAAMzI0MAAIUmVxdWlyZVJlbGF0aXZlUG9zaXRpb25VcGdyYWRlAAAISXNHZW9tZXRyeU91dE9mQm91bmRzAAAISXNMZWFkZXJMaW5lSW5BdXRvTW9kZQABCERlbGV0ZWQAAAADNAA6DwAAEFBvaW50SW5kZXgABQAAAAJBbGlnbm1lbnQABwAAAENlbnRlcgAQU2VyaWVzSW5kZXgAAQAAAAhSZXF1aXJlRm9udENvbG9yTWlncmF0aW9uAAAITWFudWFsRGF0YUxhYmVsQmFja2dyb3VuZFZpc2libGUAAAhIYXNXaXNoQ29sb3IAAANUZXh0Qm94ALsGAAAFTWFuYWdlZElkABAAAAAEy/1i3erkfkWwuLGdDaaco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1MjUw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UyNTAAAUhlaWdodAAAAACgIp4qQAFXaWR0aAAAAACAtSw5QAFUb3AAAAAAwFWzXEABTGVmdAAAAAAg9lVs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k1AAAABTQAAAD/////lQ1SAgAAAAAAAAAA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Qjy38Wlp7RJKAVcTg17bO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MHobUABWQAAAAC2EyReQAAISGFzTGVhZGVyTGluZQAACElzQ2VudGVyQXV0b21hdGljQWRqdXN0ZWQAAAhJc1VzZXJQb3NpdGlvbgAACEFkZFByZWZpeFNwYWNlAAAIQWRkUG9zdGZpeFNwYWNlAAACU2VwYXJhdG9yAAIAAAAKAAJUZXh0AAUAAAA1MjUw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BwAAAAlMYXN0V3JpdGUAlBb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gAAAAVVAAAAVAAAAOcPAAAAAAAAAAAAAAEIVmlzaWJsZQAAAkZpbGxQYXR0ZXJuABAAAABtc29QYXR0ZXJuTWl4ZWQAAlRleHQABQAAAC02My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YzJQABSGVpZ2h0AAAAACBuyC1AAVdpZHRoAAAAAKBonTtAAVRvcAAAAADgpRJDPwFMZWZ0AAAAAECQNmJ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AN+VOkABWQAAAADABskdQAADRW5kABsAAAABWAAAAAAgmuhtQAFZAAAAAMAGyR1AAAJTdGFydEFycm93SGVhZAARAAAAbXNvQXJyb3doZWFkTm9uZQACRW5kQXJyb3dIZWFkABEAAABtc29BcnJvd2hlYWROb25lAAVNYW5hZ2VkSWQAEAAAAATZnpvhygEaRYjKLV3g4PAl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EDelWp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BgiXdlQAFZAAAAAOBJ4x5AAANFbmQAGwAAAAFYAAAAACCa6G1AAVkAAAAA4EnjHkAAAlN0YXJ0QXJyb3dIZWFkABEAAABtc29BcnJvd2hlYWROb25lAAJFbmRBcnJvd0hlYWQAEQAAAG1zb0Fycm93aGVhZE5vbmUABU1hbmFnZWRJZAAQAAAABFd545XaFlZKiui4aaegIRI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T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FY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L5zAAAFX2lkABAAAAAEWGDbfl0NHUmVlhsJ3XSptQNEYXRhAGRzAAADRGF0YUxhYmVsc1BlckF4aXMALXMAAANQcmltYXJ5AB9zAAAERGF0YUxhYmVscwDbcgAAAzAAWRgAABBQb2ludEluZGV4AAE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9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Tk2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E5NjAAAUhlaWdodAAAAACgIp4qQAFXaWR0aAAAAACAtSw5QAFUb3AAAAAAgEYNZUABTGVmdAAAAABgCP8r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zoAAAAFOQAAADsAAADnDwAAAAAAAAAAAAB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PDelTpAAVkAAAAAe6XFZUAACEhhc0xlYWRlckxpbmUAAAhJc0NlbnRlckF1dG9tYXRpY0FkanVzdGVkAAAISXNVc2VyUG9zaXRpb24AAAJTZXBhcmF0b3IAAgAAAAoAAlRleHQABQAAADE5NjAACFJlcXVpcmVSZWxhdGl2ZVBvc2l0aW9uVXBncmFkZQAACElzR2VvbWV0cnlPdXRPZkJvdW5kcwAACElzTGVhZGVyTGluZUluQXV0b01vZGUAAQhEZWxldGVkAAAAAzEAWRg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9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jI0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IyNDA7AAAABToAAAA8AAAA5w8AAAAAAAAAAAAAAAFIZWlnaHQAAAAAoCKeKkABV2lkdGgAAAAAgLUsOUABVG9wAAAAACBEe2RAAUxlZnQAAAAA4M/KU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1pZvSCeqkEicB7N23Ev5c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PAAAAAU7AAAAPQAAAOcPAAAAAAAAAAAAAGVSdWxlQWZ0ZXIAAAhMaW5lUnVsZUJlZm9yZQAACExpbmVSdWxlV2l0aGluAAABUmlnaHRJbmRlbnQAAAAAAAAAAAABU3BhY2VBZnRlcgAAAAAAAAAAAAFTcGFjZUJlZm9yZQAAAAAAAAAAAAFTcGFjZVdpdGhpbgAAAAAAAAAAAAADQ2VudGVyABsAAAABWAAAAACQZvBTQAFZAAAAABujM2VAAAhIYXNMZWFkZXJMaW5lAAAISXNDZW50ZXJBdXRvbWF0aWNBZGp1c3RlZAAACElzVXNlclBvc2l0aW9uAAACU2VwYXJhdG9yAAIAAAAKAAJUZXh0AAUAAAAyMjQwAAhSZXF1aXJlUmVsYXRpdmVQb3NpdGlvblVwZ3JhZGUAAAhJc0dlb21ldHJ5T3V0T2ZCb3VuZHMAAAhJc0xlYWRlckxpbmVJbkF1dG9Nb2RlAAEIRGVsZXRlZAAAAAMyAFkYAAAQUG9pbnRJbmRleAAD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AAAAAAAAAAAAAAAAAAAAAAAA0NhdGVnb3J5QXhpc051bWJlckZvcm1hdAAfAAAABV9pZAAQAAAABAAAAAAAAAAAAAAAAAAAAAAAA1RleHRCb3gAvQYAAAVNYW5hZ2VkSWQAEAAAAAQbgfpCAxDQQJN1UuQZTc7g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QAAADMzODE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zMzgxAAFIZWlnaHQAAAAAoCKeKkABV2lkdGgAAAAAgLUsOUABVG9wAAAAAIBHKGJAAUxlZnQAAAAAYL8VX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ScVcyMmCixQpN9CCc7cmI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j0AAAAFPAAAAD4AAADnDwAAAAAAAAAAAAB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PdRYTlEU7RFnjBFPYKswe8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AIq51gQAFZAAAAAHum4GJAAAhIYXNMZWFkZXJMaW5lAAAISXNDZW50ZXJBdXRvbWF0aWNBZGp1c3RlZAAACElzVXNlclBvc2l0aW9uAAACU2VwYXJhdG9yAAIAAAAKAAJUZXh0AAUAAAAzMzgxAAhSZXF1aXJlUmVsYXRpdmVQb3NpdGlvblVwZ3JhZGUAAAhJc0dlb21ldHJ5T3V0T2ZCb3VuZHMAAAhJc0xlYWRlckxpbmVJbkF1dG9Nb2RlAAEIRGVsZXRlZAAAAAMzAFkYAAAQUG9pbnRJbmRleAAE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AAAAAAAAAAAAAAAAAAAAAAAA0NhdGVnb3J5QXhpc051bWJlckZvcm1hdAAfAAAABV9pZAAQAAAABAAAAAAAAAAAAAAAAAAAAAAAA1RleHRCb3gAvQYAAAVNYW5hZ2VkSWQAEAAAAATVcZBrl3XKQrx4xn3rnymI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QAAADMyN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+AAAABT0AAAA/AAAA5w8AAAAAAAAAAAA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FAAAAMzI0MAABSGVpZ2h0AAAAAKAinipAAVdpZHRoAAAAAIC1LDlAAVRvcAAAAAAAznFiQAFMZWZ0AAAAAGBXsGV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98bIRBWfXUemd6hBNpmob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J5GYpKBrKZAt0/cxX0QaY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PwAAAAU+AAAAQAAAAOcPAAAAAAAA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uCJDZ0ABWQAAAAD7LCpjQAAISGFzTGVhZGVyTGluZQAACElzQ2VudGVyQXV0b21hdGljQWRqdXN0ZWQAAAhJc1VzZXJQb3NpdGlvbgAAAlNlcGFyYXRvcgACAAAACgACVGV4dAAFAAAAMzI0MAAIUmVxdWlyZVJlbGF0aXZlUG9zaXRpb25VcGdyYWRlAAAISXNHZW9tZXRyeU91dE9mQm91bmRzAAAISXNMZWFkZXJMaW5lSW5BdXRvTW9kZQABCERlbGV0ZWQAAAADNABjEQAAEFBvaW50SW5kZXgABQAAAAJBbGlnbm1lbnQABwAAAENlbnRlcgAQU2VyaWVzSW5kZXgAAQAAAAhSZXF1aXJlRm9udENvbG9yTWlncmF0aW9uAAAITWFudWFsRGF0YUxhYmVsQmFja2dyb3VuZFZpc2libGUAAAhIYXNXaXNoQ29sb3I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NWYWx1ZUF4aXNOdW1iZXJGb3JtYXQAHwAAAAVfaWQAEAAAAAQAAAAAAAAAAAAAAAAAAAAAAANDYXRlZ29yeUF4aXNOdW1iZXJGb3JtYXQAHwAAAAVfaWQAEAAAAAQAAAAAAAAAAAAAAAAAAAAAAANUZXh0Qm94ALsGAAAFTWFuYWdlZElkABAAAAAEy/1i3erkfkWwuLGdDaacow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UAAAA1MjUwAAJUZXh0SG9yaXpvbnRhbEFsaWdubWVudAAOAAAAbXNvQW5jaG9yTm9uZQ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QAAADUyNTAAAUhlaWdodAAAAACgIp4qQAFXaWR0aAAAAACAtSw5QAFUb3AAAAAAwFWzXEABTGVmdAAAAAAg9lVs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JCPLfxaWntEkoBVxODXts4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kAAAAAFPwAAAP////9tBHoLAAAAAAAAAAB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eMHobUABWQAAAAC2EyReQAAISGFzTGVhZGVyTGluZQAACElzQ2VudGVyQXV0b21hdGljQWRqdXN0ZWQAAAhJc1VzZXJQb3NpdGlvbgAAAlNlcGFyYXRvcgACAAAACgACVGV4dAAFAAAANTI1MAAIUmVxdWlyZVJlbGF0aXZlUG9zaXRpb25VcGdyYWRlAAAISXNHZW9tZXRyeU91dE9mQm91bmRzAAAISXNMZWFkZXJMaW5lSW5BdXRvTW9kZQABCERlbGV0ZWQAAAAACExhYmVsc1Zpc2libGUAAQhBdXRvbWF0aWNMYWJlbEJhY2tncm91bmRzRW5hYmxlZAABAAAIRGlzYWJsZUF1dG9tYXRpY0RlYWN0aXZhdGlvbgAAAAJOYW1lAAsAAABEYXRhTGFiZWxzABBWZXJzaW9uAAkAAAAJTGFzdFdyaXRlAJYWw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IBit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//////////8LAPMH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2wPbAwAABV9pZAAQAAAABBpp6/LEMYtOr17Se2ERkCoDRGF0YQBkAwAABFBvaW50QWRkaXRpb25hbFN0eWxlcwBYAg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zMAdAAAAANQb2ludEFkZHJlc3MAMwAAABBTZXJpZXNJbmRleAABAAAAEFBvaW50SW5kZXgABAAAAAhJc1BvaW50U3VtAAAAA0FkZGl0aW9uYWxTdHlsZXMAHAAAAAJGaWxsUGF0dGVybgAGAAAAVW5zZXQAAAADNAB0AAAAA1BvaW50QWRkcmVzcwAzAAAAEFNlcmllc0luZGV4AAEAAAAQUG9pbnRJbmRleAAFAAAACElzUG9pbnRTdW0AAAADQWRkaXRpb25hbFN0eWxlcwAcAAAAAkZpbGxQYXR0ZXJuAAYAAABVbnNldAAAAAADU2VyaWVzQWRkaXRpb25hbFN0eWxlcwDYAAAAAzEA0AAAABBTZXJpZXNJbmRleAABAAAAA0FkZGl0aW9uYWxTdHlsZXMAqAAAAAJGaWxsUGF0dGVybgAIAAAARGVmYXVsdAADRmlsbENvbG9yT3JUaGVtZUNvbG9yAHMAAAAQVGhlbWVDb2xvcgAAAAAAAVRpbnRBbmRTaGFkZQAAAAAAAAAAABBUaW50SW5kZXgA/////xBTY2hlbWVDb2xvcgAAAAAAA0NvbG9yACEAAAAQQQD/AAAAEFIAAAAAABBHAAAAAAAQQgAAAAAAAAAAAAAAAk5hbWUAKAAAAFBvaW50QW5kU2VyaWVzQWRkaXRpb25TdHlsZXNEZWZpbml0aW9ucwAQVmVyc2lvbgAAAAAACUxhc3RXcml0ZQBzV63mkQEAAAAIAP////+RAJEAAAAFX2lkABAAAAAErCAo8xYzAkOZ6TZowS4FKwNEYXRhADgAAAAET25Ub3BTZXJpZXNJbmRpemVzAAUAAAAABEhpZGRlblNlcmllc0luZGl6ZXMABQAAAAAAAk5hbWUACgAAAFdhdGVyZmFsbAAQVmVyc2lvbgABAAAACUxhc3RXcml0ZQAubzRbjQEAAAAJAE4AAAAAAAoA/////3MAcwAAAAVfaWQAEAAAAARgABv6Mx5KRJNPw86gUMVMA0RhdGEAFwAAAARTZXJpZUxhYmVscwAFAAAAAAACTmFtZQANAAAAU2VyaWVzTGFiZWxzABBWZXJzaW9uAAUAAAAJTGFzdFdyaXRlACZvNFuN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GSsAAAVfaWQAEAAAAAQkxTnYZvgkRq6ruOdhuOtzA0RhdGEAvioAAAVEYXRhAK4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AbdyQyrgMAAFMIAAAPAAAAeGwvd29ya2Jvb2sueG1srFbRbqM4FH1faf+BtfpKMQRIgkpGaUm0kbqrKu3MvESKDJhgFWzWNk26o/n3vYaQpu0+dGc2SgzG+Pice8+1c/XpUFfWE5WKCR4j9xIji/JM5IzvYvT5YWlPkKU04TmpBKcxeqYKfZr9+svVXsjHVIhHCwC4ilGpdRM5jspKWhN1KRrKYaQQsiYaunLnqEZSkquSUl1Xjodx6NSEcdQjRPIjGKIoWEYTkbU15boHkbQiGuirkjVqQKuzj8DVRD62jZ2JugGIlFVMP3egyKqzaLXjQpK0AtkHN7AOEr4h/FwMjTesBEPvlqpZJoUShb4EaKcn/U6/ix3XfRWCw/sYfAzJdyR9YiaHJ1Yy/EFW4QkrfAFz8U+juWCtzisRBO8H0YITNw/NrgpW0S+9dS3SNH+S2mSqQlZFlF7kTNM8RmPoij19eQCqZNtct6yCUQ/77gg5s5Od76QF7qc9VsKoonOZUqZVDStQ8yYYY15pKjnR9EZwDT486vpZz3XYN6UAh1tr+lfLJIXCAn+BVmhJFpFU3RFdWq2sYnQTbT4rkL9ZkqoSUHia1GQzb5qEaLK5FRmpNg+0bjaTcExxOCkKb1r4BNM0JMFoMsY4H5N0Mk43Z1Ym7+vmP5iZZCZCDoSol9Hfvw0XqJHRYNg7LS24XyW3kLR78gQpBKPkxwpfQY7c0ZZnMnK331zXHbvYX9iL+WRp+4kf2NdBgm1vMV5iLwlH3tz/DmJkGGWCtLo8usNAx2hk/Px26A9yiJEPJjFlHbUsf6HxDR8/trm+aYax70aw2Qe/MLpXLz4yXUuVYn9v9rsHSFyn6/CV8VzsYzQNMch8HrqBb7r7bvAry3U5vNE/+p2yXQkS+tc0SddmxwPiQafJM8Rj9Ipw0hNewsc2zSvCzhnjbkMG5t3V4l0RrXjTatj4DfcuBVAzkVlCrnK3S/EwK6cF4zQ39QIYZ70jUs3ENiuJ1GoLtCu6lUbJNhVai9qUJri0C5FZBkJQsjyn5iRCs47EbxfLC+/KOQP+t1Uk35m8rcX+NM2PLvyPzDMVAucHlHLV1vw0PYkukjfTz0mAViCemd0CLl2Ipi72piY2oqL37G8Kri5iNHejpWeems1qTTMBZ+0zTAN3imPX6IYX6EHfKt1dob4ZpNP18XyMp76NF6PA9idTz574I8++8RNvEYwXyeI6MHY3B3D0fxxD3TYTDSe7EWcy9yBJ9gj/B9a0uCYK6rN3APCF8h5YO8Os2T8AAAD//wMAUEsDBBQABgAIAAAAIQBqVQIrEwEAAMYBAAAUAAAAeGwvc2hhcmVkU3RyaW5ncy54bWx8kd1KAzEQhe8F3yHMvU22aNWyu0VaVgoiWuoDpNvpbiA/ayYt1qd3tkUKe9GQCZzzzYQTks9+nBUHjGSCLyAbKRDo67A1vinga13dPYGgpP1W2+CxgCMSzMrbm5woCZ71VECbUjeVkuoWnaZR6NAz2YXodGIZG0ldRL2lFjE5K8dKTaTTxoOow96nAh5B7L353uP8X5c5mTKPvD/42EjWv+KgLWfMgFUdbIgiNpsCqkqdVm/HKvh07nuJRtve22ln7PFsjntDnu48xZ9Sp2t+FucjjAeEUuQy9S1cfYK+Url8fVtNHlbZvVqMz3zA1Cp7VotsyObBdZhM4qjLK+z9ClsP2WcguniS/6H8AwAA//8DAFBLAwQUAAYACAAAACEAQb/4YNkAAADKAQAAIwAAAHhsL3dvcmtzaGVldHMvX3JlbHMvc2hlZXQxLnhtbC5yZWxzrJHBTsMwDEDvSPxD5DtJuwNCaOkuCGlXGB/gpW4b0TpRbBD7e4J2odMkLpws2/Lzk73dfS2z+aQiMbGH1jZgiEPqI48e3g7Pdw9gRJF7nBOThxMJ7Lrbm+0Lzah1SKaYxVQKi4dJNT86J2GiBcWmTFw7QyoLak3L6DKGdxzJbZrm3pXfDOhWTLPvPZR9vwFzOOW6+W92GoYY6CmFj4VYr6xwiseZKhDLSOrB2nNFzqG1VRbcdY/2Pz1yiaxUXkm1HlpWRhc9d5G39hj5R9KtPtB9AwAA//8DAFBLAwQUAAYACAAAACEA7w9lFHEEAACkDwAAEwAAAHhsL3RoZW1lL3RoZW1lMS54bWzMV1uPozYUfq/U/2DxzoQ7YTSZFYGgVmpVqbOrPnvAXHYMRNiZS1fz33tsEy4h091Os9ImL2A+H3/n4u/YRQAAAAVEAAAARgAAAOcPAAAAAAAAAAAAADcfnmuKHknHqrbZaOaVoSHSpG1WNcVG+/Qx0dcaYhw3GaZtQzbaC2Hah9uff7rB17wkNUEwv2HXeKOVnO+vVyuWwjBmV+2eNPAtb7sac3jtilXW4SewW9OVZRjeqsZVo6EG12D2jzyvUoI+CpPa7dH4jsJrw5kYSGl3J0yT2QyJzR5MgWBdcR/RDj1iutEM+dNWtzcrfN0DKF/iEvnrcT0ge7AW9hzHdbxwsCcBlC9xO3/n7bzBngTgNAUvlms7jm9FTo+dgNTjGduxH9vmDD+xby84h674z/ASpOw7C3ySRBC1GV6CFN5d4N1tsI3n9iVI4b0F3jfC2PFn9iWopFXzsMyg69nR0dsBkrf0l7PwwHUS3+qNjyjI/lA5Yom8bfisjrakOfC/SZeRvGoq0nFkyqKq8ee2SwAtZlHMqwbxlz3JcQrlekeKlqBPv4rl8DXBk09qKGUnQ8BjZrGumkubHy3CYqOf0ut67rTabtLPvKL0jr9Q8huTrrKWVlkCgzIhcscNm2pfwmMf4hmu6LCcg7qW/1Xx8q7EewiTimTBetMFQ/uWwd6UC0uhICe2ZbAP9e9tpraxaYp9rGLKMB/HDXcYh9Rwhfb8sX4H81IBCqkhRwJi7n8hMVlsTsI+Q8I/DkIW/o2E9OwiLIIzLNbC/DFVxywOoQBqQ1ZgNyEs1N51lGYilmJKMpEnJZ/H7IrkXDTTbwWTTivAgGbRV8CY6UBwfdM94Z0qtW/I9IzEpNzmJCZlWOKM9NU5bTKXzHUwpnRGT4TiuBtGGv76e+RaiMiJNtBmqhS0QU8bzbNdODOkeL/RcpBJeKz3UDusKTSEaQGHipR3asO/R1n2HeMxZqUKuBQdpQZ1xUmHaFVvNOH+UA20kRoiuZkWCMIPSy4AWfnRyEHS50kmeU5SPk37ZEQ2PwkAhVdacfarnP5+sJjZHiDdd2X2hO7pofsTQ4m5vikCmFWMQ6tR0cyqbiJkY/2dNKZeds8cGMVamO5L3HeUqZgruBTRgY58U07LLgcBnIVg/t43wvtCNNj/3XW/3qqFNxPRHHvmTFVE1zwvpt+vyU9YjU10xkpJtzxgsVHrgqPWQaGe7RJf6brf0BAm1MbFZtQE46UMC83uR+fULnggmETCeyNuQ484G4n3dn6Yd1q1okEcz5VyG8gL4fTO1t5/BvGI4dB8oJyps/Iz7zAc+tQZXMkGbJln3m8NeEKHrtpoXww3dCLLjXRj7e50x3YMfe2Gth66rm3uXNOIt9YrNBZe1qarLqMJriv60l9J5fjiWlpXadeyNudXaVuvWnntXEni8lpqWm9fS1EFovPFs5LADraeHthhojvxdq0HkbfVYy/y4ySO3HWQvGroUYKd0I4cb7fWPTOKdMczBP11oPuOZYWOH653TvjaH2PAcyUmfSwgvJLX7T8AAAD//wMAUEsDBBQABgAIAAAAIQDEnTzUjwUAAO4aAAANAAAAeGwvc3R5bGVzLnhtbOxZ62/iOBD/ftL9D1G+0zxIAkHAqq9IlfYe2nal+2qCA1adGDmmhT3t/34zdkJCF7Ypbe90UgMCP8fjmd+MPZPxp03OrQcqSyaKie2dubZFi1TMWbGY2F/vkt7QtkpFijnhoqATe0tL+9P011/GpdpyerukVFlAoign9lKp1chxynRJc1KeiRUtoCcTMicKqnLhlCtJybzESTl3fNeNnJywwjYURnnahUhO5P161UtFviKKzRhnaqtp2Vaejm4WhZBkxoHVjReQ1Np4kfStjYRvXC+ke35YK2epFKXI1BnQdkSWsZT+yHLsxA5JG0pA/TRKXui4/t7+N/JESoEj6QNDFe74kvGJtKIdrdiejjNRqNJKxbpQEzsE6ijT0X0hHosEuwAy1ajpuPxmPRAOLZ7tTMep4EJaCrAAqtAtBcmpGXFLF4JaX29wXEZyxrem3ccGjZ9qYM5Am9joICOGnel4hqM6L3YuGeEHV+pEVC5mEztJXP0gmWYbHSm/Oas7glpe7yJoLZoSBM44b+nfNEzHYHmKyiKBXqsq321XoOgCnITRF3Q9O3ohydbzw+4TSsHZHAG3uNTwqpRzHuEHycyqDlbM6YbOJ3YUaOothhFMXZg7staVft55rcpsBralGFqeezaI43joRcPhMA76XhBo1b9kt3rToNGZkHNw97VN+yBN0zQdc5opkKFkiyX+K7FCiQqlwB1Ox3NGFqIgHK2xntGeCccEnAgTWy3Bo9f2/1QPuES1QqfxmhfNSqfhwHLNcafxZnOH91ZtEkSWUs5vcXN/ZTu5odvbZFaxzpNc3QDQ4OBEH1UXAWFV0cjIVFB2bWqGdovs4CSy1ibb0T/GlAf8VUz5ttVmajfbIqsV36JfR49d1WBOUzvnbFHk1AyYjkldtZZCsm8wEf2/1pmNlwrFUmxIYQI1bnyTHRdbi8P++3KIKDyBQeCqFiFou7MI/y2hvbNaTxQa2sVhY+iC2qCZDcVG5ICVGvPPo/ZCu7wXoviZ7WozBsNteYc937CzcgvvCxP7d7wG8xbXszXj4NwP+AWgOd+0PA26aGjY3X7MXcnFI4i1yqWS7L66N+nOtemsj+Q3vIa8zO4tRTfqi1BwW8cYAwDxKMnqDhp1pVxKVtzfiYSZOoYIEH38gccUDkCfqbf/IYMPHKAZfODgQwZPcfDf+UITSxwNiOooor6qVxFLE0U4h0KTww72yJH0pv61udnjtf/gJboKTkxgVd+gdyHBh6/eO686yJOslahSJCBFFHsrwuosTpMGaNOqUiY61t0D2RMsXib4ORom1zuo7/M/wwSc7SZg7blnAUSsfn/g9gd+1PdcV+eAnJrKdNyEDK+j2NA5XWwVpM1l44jc9hMdR+za8/tJdP0msoxasvSDeDgM8YHwPwpPlOXzFLvJ8nSoJQP8PCseYwWvg0VtSf9D2KLNQxCgMI2t8w6tyMKa04ysubrbdU7spvwbnbN1DoFgNepP9iCUJjGxm/JnTPB4EYQVzRJVmELzlXik0kqXRKrStlZIQF/T9VBdqrLBEI9BSn20ZpD8+NukR123B3buwQ+UEnj0T933fW/Baw6Z4UJZSucNH5eCU70P4N1EdiaN3HC4P2EJUQKVX8RjM15b77HxGZOlgqThOoccebVCjEA8NoGTUt1B0MIvIfuzmzLU2G3mgMtpqWk6hqDmcwkZLvi31pKBZK4vBvHVdeL3hu7FsBf0adiLw4urXhhcXlxdJbHru5ffWy8mXvFaQr9LgfyKF4xKDi8vZAWeCgy3TdvEblUMHPTGgO0277EfueehB7rsu14viMiwN4z6YS8JPf8qCi6uwyRs8R6e+MrBdTzPvAhB5sORYjnlrKixXyO+3Qqgh+pPNuHUmnCaF1XTfwAAAP//AwBQSwMEFAAGAAgAAAAhAO8cvaU/AwAAIAgAABgAAAB4bC93b3Jrc2hlZXRzL3NoZWV0MS54bWycVduOmzAQfa/Uf0B+X8AESEAhq22yUfPQatX08uyASawFTG2TZFv13zs2gdzUbbRRAsQzPjNz5owZ3+/LwtpSIRmvEoRtF1m0SnnGqnWCvn2d342QJRWpMlLwiibohUp0P3n/brzj4lluKFUWIFQyQRul6thxZLqhJZE2r2kFlpyLkij4K9aOrAUlmdlUFo7nuqFTElahFiEWt2DwPGcpnfG0KWmlWhBBC6Igf7lhtezQyvQWuJKI56a+S3lZA8SKFUy9GFBklWm8WFdckFUBde+xT1JrL+DrwW/QhTHrV5FKlgouea5sQHbanK/Lj5zIIWmPdF3/TTDYdwTdMt3AI5T3tpRw0GN5R7DBG8HCHkzTJeKGZQn67R4+d3DH+uIeL53tD5qMjU6ehAVipJ9JCT1YarktqrpRyJmMMwYK0FVbguYJesDx3NPrZt93Rnfy5NlSZLWkBU0VhRwwsrR8V5w/a8cFLLk6onHQiCRVbEuntCgSNAVv+dPEmOJ4il1/FAxDHcnpQ50+d2HnRvlQQEZz0hRqyosfLFObBEU2jiIPj4YB6oxf+O4jZeuNguRCOwJD2kjFy34RCNQKjLOXGZUpSB9Stn2dRcoLCAlXq2R6hEG5ZN/W2IbDvh7hF61iaGqLe8gEHwDarWA1WyH6rsvUjYZhEHqwdICAVr4CER4g4N5DHIu9CWLYFRAORpD5azC6B235phMzoshkLPjOglHSXauJPphwDNnoe5d52xmzoAn3esP/2AaaNfSDxk4QJAe7JQhnO3HHzlYnc/D40HpA3N4Dn3sYVSXo1MM795hdYwzOPR6vPfxzj/m1R9B7OMBUTxf0/pSugxBDPzr93KrKjicNakTXsxBe8NR6BIZDHIUXNE5PzZ7nX5hnp+bBYHRB8eOZ+Wo3nBY6uzZ24AVH8JaYdrpbTdVkTT8RsWaVtAqam+EDnYp2Yl0bnhWv9UgOR0PfxcGwIw4avOIKJvkfxg28ESloyrVhsHLOVfcHtK2jLqlqaqsmNRVL9gtGOEIWFwwOAPPKS1DNhRKEKcgm1uerWGRmquHAK+gTEUrCCdro8wIDy/3q0dscms7RHWTcv9snfwEAAP//AwBQSwMEFAAGAAgAAAAhAAJB9TufAQAA/wIAABEACAFkb2NQcm9wcy9jb3Jl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xSy27bMBC8F8g/EDylB5mULAQpYStIWrg91IEBqw/0xpIbh434AMlU0d+XkmzFKore9jEz3J3l6uZFN+g3+KCsWeN8QTECI6xU5rDGX+pNdo1RiNxI3lgDa9xBwDfVxZuVcExYDztvHfioIKCkZAITbo0fY3SMkCAeQfOwSAiTmg/Wax5T6g/EcfHED0AKSq+Ihsglj5z0gpmbFPFRUopJ0j37ZhCQgkADGkwMJF/k5BUbwevwT8LQOUNqFTuXdjqOe64txdic0C9BTcC2bRftchgjzZ+T79vP+2HVTJneKwG4WknBoooNVCvyGqYoPP/8BSKO5SlJDeGBR+srrexAOeW900/QtdbLkFizLNEkBOGVi+l+o+askNAND3GbDvqgQN511YY3jU2XQTXX3HN0D0ZFji53+z36eHuPPn1Fu+3b4Z2/mGmlwcFxUkYAAAAFRQAAAP////9LC5wEAAAAAAAAAACQKHnCRgdPnW/L9x/qDa4KmpdZTrMlrSllxTUrix/9UjN+79FY0Mfx/qtYlBl9l+VFnZespIxenSmeBKrhW/IIB+u70Swxz2ZftvoDAAD//wMAUEsDBBQABgAIAAAAIQDHqeupCQIAAEcFAAAUAAAAeGwvdGFibGVzL3RhYmxlMS54bWycVNuOmzAQfa/Uf0B+J5hA2BQtWW2IkCKt+tBsP8ABE6z6gmxnl6jqv3e4LNkSHqL6wcDgOWfOzIHHp0Zw541qw5RMkL/AyKEyVwWTpwT9fM3cNXKMJbIgXEmaoAs16Gnz9cujJUdOHciWJkGVtXXseSavqCBmoWoq4U2ptCAWHvXJM7WmpDAVpVZwb4lx5AnCJOoRYpHfAyKI/nWu3VyJmlh2ZJzZS4eFHJHH+5NUuq0qQY12Gh18gDf6BlywXCujSrsAME+VJcvpTY1+6Gn6xtrWXKGC/8SKRiyoixXQa8DU8bm9/Y2H5cI1bTfsZrC67ePdH+RIIkDcKzlSzukSOQUzNSeX75OwpmWCnv04gyMVdJ3qH+o9VWdpEwTztcoSbiB0qNQ7DB1C46ldU+6hoAc41XZyqzRkD8EIbfqpp4qfhTRO3kNO4ldxwa06H/fqOomdMr/XN6o71IRbCs2Z1rRC3j/8HQ8ohEHfwwOWa9eE53OHBpnhHE94N084ywP5Uz3BHM/qbp7VLA/kT3mWczzR3TzRLA/kT3n8OR4w0nU+/jYLVjhN3TDIYPOfQ3e9S9cu3uGtH0ShH0UP43x6k834ALc8XmfPwYiDLQ72wulelur6nXDaBV/YqbLf4EcGhs+YNrZP7Kzfxl7ITaj9PKxmNYW/GxTRnuqTxuinOjZ/AQAA//8DAFBLAwQUAAYACAAAACEA+kCEzLcBAADsBAAAJwAAAHhsL3ByaW50ZXJTZXR0aW5ncy9wcmludGVyU2V0dGluZ3MxLmJpbuxTsW7UQBB9zkWIiIKjT4HoT0rIQUh5PtvRReezZfsQ7SY3BOs2u9bajgiInk+I+BF+hhYJJEp6eDZpiBAIKQUFK3l23r43Mx6vJ4fCGWq0MDjFfcSYY4SHeIJH2CHOIXAoaWuiFFPyj+lNodEtb3Nw6wOGm9P32PCwhXd3xrdX8HAXz4g92gFVE4x79c0Y7ypNt2/wuUfnG9fhLP+pTDBbLB/g0vs62MaXz58+/q76sOvlmuA6vsEW/qf6B7/A39z3JcV5XBx1bQzx1nuNA0TY5dSMsY+Q+4iezxmKem+X3DE9n8w+52uEPc7RhKcH1AREe0QB5+4NM85M1TZ+aTBZFgmyMA/mcyxN6aTuvMSVYhrVlNYgTbIim8wKTK3WqhEkUYRYVqUqLipB6krTiAvkuWp1gyN7nMm5uFqCttLyslfzsLBGXK7Of4TzIF+Xla+VWafqVOpelkltddsXXVh3pjRSVTGqfCWYh0URZrhKukgWIUkGpuRfiDTss8OJW4lD5KxpCuurkzV8a9eafPfWncK3vaSDbMi62K4Eh05d1CdKy59/mm1Kno6D+Fd3+R0AAP//AwBQSwMEFAAGAAgAAAAhAHMW4tbWAQAABgQAABAACAFkb2NQcm9wcy9hcHA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FNha9swEP0+2H8w/t7IaUsZQVEZ6UYH7RYat/t8k8+OqCwJ6eIl+/WT4sZxaDfYvt29O56enp749bbVWYc+KGvm+XRS5BkaaStlmnn+WH4++5BngcBUoK3Beb7DkF+L9+/40luHnhSGLFKYMM/XRG7GWJBrbCFM4tjESW19CxRb3zBb10rijZWbFg2x86K4YrglNBVWZ24gzHvGWUf/S1pZmfSFp3LnomDBS2ydBkLB2bEsLYEuVYuiiPDQ8I/OaSWBoiXiXklvg60p+7SVqDkbD3m8ygrlxivaJY5xy1cSNC6iClGDDsjZEeC3CMnhJSgfBO9o1qEk67OgfkWPL/PsBwRM2ud5B16BoXiHtNY3+1q7QF58t/45rBEpcBYXenBfjnfHtboU0/1CLP662HN9hRar7AFMg/9yxPnbRySN/V3j2aculIo0hm/1Ejy9YcrF2JS9tN6SXuUX4zY0dmDwwpvmDgI92J9/Gh8CsbB605pXNu5fJuXmVN89GGjQx8FQLWzrwOxECxVmymR93Dk74PxOmefw6Ep7k6L4EotTkK/W4LGKSRpiMwD8NibC60SyWKcHqQ47rwcpxE/9txbTq0lxUcR8jjDOjh9Y/AYAAP//AwBQSwECLQAUAAYACAAAACEANzG9kXsBAACEBQAAEwAAAAAAAAAAAAAAAAAAAAAAW0NvbnRlbnRfVHlwZXNdLnhtbFBLAQItABQABgAIAAAAIQC1VTAj9AAAAEwCAAALAAAAAAAAAAAAAAAAALQDAABfcmVscy8ucmVsc1BLAQItABQABgAIAAAAIQCBPpSX8wAAALoCAAAaAAAAAAAAAAAAAAAAANkGAAB4bC9fcmVscy93b3JrYm9vay54bWwucmVsc1BLAQItABQABgAIAAAAIQAbdyQyrgMAAFMIAAAPAAAAAAAAAAAAAAAAAAwJAAB4bC93b3JrYm9vay54bWxQSwECLQAUAAYACAAAACEAalUCKxMBAADGAQAAFAAAAAAAAAAAAAAAAADnDAAAeGwvc2hhcmVkU3RyaW5ncy54bWxQSwECLQAUAAYACAAAACEAQb/4YNkAAADKAQAAIwAAAAAAAAAAAAAAAAAsDgAAeGwvd29ya3NoZWV0cy9fcmVscy9zaGVldDEueG1sLnJlbHNQSwECLQAUAAYACAAAACEA7w9lFHEEAACkDwAAEwAAAAAAAAAAAAAAAABGDwAAeGwvdGhlbWUvdGhlbWUxLnhtbFBLAQItABQABgAIAAAAIQDEnTzUjwUAAO4aAAANAAAAAAAAAAAAAAAAAOgTAAB4bC9zdHlsZXMueG1sUEsBAi0AFAAGAAgAAAAhAO8cvaU/AwAAIAgAABgAAAAAAAAAAAAAAAAAohkAAHhsL3dvcmtzaGVldHMvc2hlZXQxLnhtbFBLAQItABQABgAIAAAAIQACQfU7nwEAAP8CAAARAAAAAAAAAAAAAAAAABcdAABkb2NQcm9wcy9jb3JlLnhtbFBLAQItABQABgAIAAAAIQDHqeupCQIAAEcFAAAUAAAAAAAAAAAAAAAAAO0fAAB4bC90YWJsZXMvdGFibGUxLnhtbFBLAQItABQABgAIAAAAIQD6QITMtwEAAOwEAAAnAAAAAAAAAAAAAAAAACgiAAB4bC9wcmludGVyU2V0dGluZ3MvcHJpbnRlclNldHRpbmdzMS5iaW5QSwECLQAUAAYACAAAACEAcxbi1tYBAAAGBAAAEAAAAAAAAAAAAAAAAAAkJAAAZG9jUHJvcHMvYXBwLnhtbFBLBQYAAAAADQANAGgDAAAwJwAAAAAAAk5hbWUADAAAAEV4Y2VsTWlycm9yABBWZXJzaW9uAAEAAAAJTGFzdFdyaXRlACJf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R4AAABjAAAA5w8AAAAAAAAAAAAA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IeJQQAFUb3AAAAAA4EnjHkABTGVmdAAAAABgiXdl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gAECAAABV9pZAAQAAAABNRBYXUDO+JLoOUP93KSnpgCX3R5cGUAVwAAAGVtcG93ZXIuQ2hhcnRzLkRhdGEuRGF0YUNoYXJ0cy5PdmVybGF5cy5EYXRhLkNvbHVtblN1bU92ZXJsYXlEYXRhLCBlbXBvd2VyLkNoYXJ0cy5EYXRhABBDb2x1bW4AAQAAABBTZXJpZXMA/////wNUZXh0RWxlbWVudADqBgAAAkF1dG9TaGFwZVR5cGUACgAAAFJlY3RhbmdsZQAEQWRqdXN0bWVudHMABQAAAAAFTWFuYWdlZElkABAAAAAEUPZVjj7nWEiwuSuP9q4RN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kQAADMwAECA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SAAAAAUJAAAAWgAAAOcPAAAAAAAAAAAAA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AA35U6QAFZAAAAAMAGyR1AAANFbmQAGwAAAAFYAAAAAADflTpAAVkAAAAAAMNjYEAAAlN0YXJ0QXJyb3dIZWFkABEAAABtc29BcnJvd2hlYWROb25lAAJFbmRBcnJvd0hlYWQAFQAAAG1zb0Fycm93aGVhZFRyaWFuZ2xlAAVNYW5hZ2VkSWQAEAAAAAQgiPZpmKQOQLH71ikIyp7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KD16l5AAVdpZHRoAAAAAAAAAAA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CCa6G1AAURlZmF1bHRNaWRkbGVMaW5lU3RhcnRQb2ludFkAsH0vtQbJHUABRGVmYXVsdE1pZGRsZUxpbmVFbmRQb2ludFgAAAAAAN+VOkABRGVmYXVsdE1pZGRsZUxpbmVFbmRQb2ludFkAsH0vtQbJHUAFTWVyZ2VkV2l0aAAQAAAABAAAAAAAAAAAAAAAAAAAAAAISXNTdGFydExpbmVWaXNpYmxlAAEISXNFbmRMaW5lVmlzaWJsZQABA0Zyb20AMwAAABBTZXJpZXNJbmRleAD/////EFBvaW50SW5kZXgABQ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QQdZoufP0CTIdqeZkckiXOCEhhc0NoYW5nZXMAAQhVc2VOYW1lSW5zdGVhZE9mVGFnQXNJZAABCFNoYXBlUHJldmlvdXNseUNyZWF0ZWQAAA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E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A52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Hx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D/////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BXGK3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RAAAAAeAAAA5w8AAAAAAAAAAAAA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ADflTpAAVkAAAAAwAbJHUAAA0VuZAAbAAAAAVgAAAAAAN+VOkABWQAAAAAAw2NgQAACU3RhcnRBcnJvd0hlYWQAEQAAAG1zb0Fycm93aGVhZE5vbmUAAkVuZEFycm93SGVhZAAVAAAAbXNvQXJyb3doZWFkVHJpYW5nbGUABU1hbmFnZWRJZAAQAAAABCCI9mmYpA5AsfvWKQjKnu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oPXqXkABV2lkdGgAAAAAAAAAAAABVG9wAAAAAMAGyR1AAUxlZnQAAAAAAN+V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IJrobUABRGVmYXVsdE1pZGRsZUxpbmVTdGFydFBvaW50WQCwfS+1BskdQAFEZWZhdWx0TWlkZGxlTGluZUVuZFBvaW50WAAAAAAA35U6QAFEZWZhdWx0TWlkZGxlTGluZUVuZFBvaW50WQCwfS+1BskdQAVNZXJnZWRXaXRoABAAAAAEAAAAAAAAAAAAAAAAAAAAAAhJc1N0YXJ0TGluZVZpc2libGUAAQhJc0VuZExpbmVWaXNpYmxlAAEDRnJvbQAzAAAAEFNlcmllc0luZGV4AP////8QUG9pbnRJbmRleAAF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BB1mi58/QJMh2p5mRySJc4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VAAAAAU2AAAAZQ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CHiUEABVG9wAAAAAOBJ4x5AAUxlZnQAAAAAYIl3Z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+gc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QWRkUHJlZml4U3BhY2UAAAhBZGRQb3N0Zml4U3BhY2UAAAhEZWxldGVkAAEISXNOZXcAAQFGb250U2l6ZQAAAAAAAAAkQAADMwD6Bw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VUAAAAFFgAAADYAAADnDwAAAAAAAAAAAA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AN+VOkABWQAAAADABskdQAADRW5kABsAAAABWAAAAAAA35U6QAFZAAAAAADDY2BAAAJTdGFydEFycm93SGVhZAARAAAAbXNvQXJyb3doZWFkTm9uZQACRW5kQXJyb3dIZWFkABUAAABtc29BcnJvd2hlYWRUcmlhbmdsZQAFTWFuYWdlZElkABAAAAAEIIj2aZikDkCx+9YpCMqe7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g9epeQAFXaWR0aAAAAAAAAAAAAAFUb3AAAAAAwAbJHUABTGVmdAAAAAAA35U6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AgmuhtQAFEZWZhdWx0TWlkZGxlTGluZVN0YXJ0UG9pbnRZALB9L7UGyR1AAURlZmF1bHRNaWRkbGVMaW5lRW5kUG9pbnRYAAAAAADflTpAAURlZmF1bHRNaWRkbGVMaW5lRW5kUG9pbnRZALB9L7UGyR1ABU1lcmdlZFdpdGgAEAAAAAQAAAAAAAAAAAAAAAAAAAAACElzU3RhcnRMaW5lVmlzaWJsZQABCElzRW5kTGluZVZpc2libGUAAQNGcm9tADMAAAAQU2VyaWVzSW5kZXgA/////xBQb2ludEluZGV4AAU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EHWaLnz9AkyHanmZHJIlzghIYXNDaGFuZ2VzAAEIVXNlTmFtZUluc3RlYWRPZlRhZ0FzSWQAAQhTaGFwZVByZXZpb3VzbHlDcmVhdGVkAAA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BWAAAABSoAAABXAAAA5w8AAAAAAAAA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3ZVKQAFUb3AAAAAAwAbJHUABTGVmdAAAAAAA35U6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YDRZUEABWQAAAABgieYeQAADRW5kABsAAAABWAAAAACAZvBTQAFZAAAAAGCJ5h5AAAJTdGFydEFycm93SGVhZAARAAAAbXNvQXJyb3doZWFkTm9uZQACRW5kQXJyb3dIZWFkABEAAABtc29BcnJvd2hlYWROb25lAAVNYW5hZ2VkSWQAEAAAAAS0Nw2A3MrUT7MGAzPzD1oP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MCQuSxAAVRvcAAAAABgieYeQAFMZWZ0AAAAAGA0WV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2AHspAAAFX2lkABAAAAAE2FiI6nBWLEC8kWMS10evmwJfdHlwZQBZAAAAZW1wb3dlci5DaGFydHMuRGF0YS5EYXRhQ2hhcnRzLk92ZXJsYXlzLkRhdGEuR3Jvd3RoQXJyb3dPdmVybGF5RGF0YSwgZW1wb3dlci5DaGFydHMuRGF0YQADU3RhcnRMaW5lABIHAAADU3RhcnQAGwAAAAFYAAAAACCa6G1AAVkAAAAAwAbJHUAAA0VuZAAbAAAAAVgAAAAAIJrobUABWQAAAABAXeQ3QAACU3RhcnRBcnJvd0hlYWQAEQAAAG1zb0Fycm93aGVhZE5vbmUAAkVuZEFycm93SGVhZAARAAAAbXNvQXJyb3doZWFkTm9uZQAFTWFuYWdlZElkABAAAAAE1zV7ItnIckOoyjmKEAkKA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VwAAAAVWAAAAZwAAAOcPAAAAAAAAAAAAAA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MAGyR1AAUxlZnQAAAAAIJrobU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AN+VOkABWQAAAADABskdQAADRW5kABsAAAABWAAAAAAA35U6QAFZAAAAAADDY2BAAAJTdGFydEFycm93SGVhZAARAAAAbXNvQXJyb3doZWFkTm9uZQACRW5kQXJyb3dIZWFkABUAAABtc29BcnJvd2hlYWRUcmlhbmdsZQAFTWFuYWdlZElkABAAAAAEIIj2aZikDkCx+9YpCMqe7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g9epeQAFXaWR0aAAAAAAAAAAAAAFUb3AAAAAAwAbJHUABTGVmdAAAAAAA35U6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AgmuhtQAFEZWZhdWx0TWlkZGxlTGluZVN0YXJ0UG9pbnRZALB9L7UGyR1AAURlZmF1bHRNaWRkbGVMaW5lRW5kUG9pbnRYAAAAAADflTpAAURlZmF1bHRNaWRkbGVMaW5lRW5kUG9pbnRZALB9L7UGyR1ABU1lcmdlZFdpdGgAEAAAAAQAAAAAAAAAAAAAAAAAAAAACElzU3RhcnRMaW5lVmlzaWJsZQABCElzRW5kTGluZVZpc2libGUAAQNGcm9tADMAAAAQU2VyaWVzSW5kZXgA/////xBQb2ludEluZGV4AAU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VgAAAAF//////////9ZCI4HAAAAAAAAAABZCAAABV9pZAAQAAAABE5EuiUIUNBCrUhne2OZoKwDRGF0YQDvBwAACEV4Y2VsQ29sb3JNb2RlQWN0aXZlAAAIQ29sb3JDYWNoZVJlcGFpcmVkRm9yTGlua2VkQ2hhcnRzAAAEQ29sb3JDYWNoZQCjBwAAAzAAiAAAAANDZWxsQWRkcmVzcwAaAAAAEFJvdwAAAAAAEENvbHVtbgAAAAAAAANDb2xvcgBVAAAAEEEA/wAAABBSAKYAAAAQRwCmAAAAEEIApgAAAAFTY0EAAAAAAAAA8D8BU2NSAAAAAGClZ9g/AVNjRwAAAABgpWfYPwFTY0IAAAAAYKVn2D8AAAMxAIgAAAADQ2VsbEFkZHJlc3MAGgAAABBSb3cAAAAAABBDb2x1bW4AAQAAAAADQ29sb3IAVQAAABBBAP8AAAAQUgD/AAAAEEcA8gAAABBCAMwAAAABU2NBAAAAAAAAAPA/AVNjUgAAAAAAAADwPwFTY0cAAAAAwN1p7D8BU2NCAAAAAMCNUuM/AAADMgCIAAAAA0NlbGxBZGRyZXNzABoAAAAQUm93AAAAAAAQQ29sdW1uAAIAAAAAA0NvbG9yAFUAAAAQQQD/AAAAEFIA/wAAABBHAPIAAAAQQgDMAAAAAVNjQQAAAAAAAADwPwFTY1IAAAAAAAAA8D8BU2NHAAAAAMDdaew/AVNjQgAAAADAjVLjPwAAAzMAiAAAAANDZWxsQWRkcmVzcwAaAAAAEFJvdwAAAAAAEENvbHVtbgADAAAAAANDb2xvcgBVAAAAEEEA/wAAABBSAP8AAAAQRwDyAAAAEEIAzAAAAAFTY0EAAAAAAAAA8D8BU2NSAAAAAAAAAPA/AVNjRwAAAADA3WnsPwFTY0IAAAAAwI1S4z8AAAM0AIgAAAADQ2VsbEFkZHJlc3MAGgAAABBSb3cAAAAAABBDb2x1bW4ABAAAAAADQ29sb3IAVQAAABBBAP8AAAAQUgD/AAAAEEcA8gAAABBCAMwAAAABU2NBAAAAAAAAAPA/AVNjUgAAAAAAAADwPwFTY0cAAAAAwN1p7D8BU2NCAAAAAMCNUuM/AAADNQCIAAAAA0NlbGxBZGRyZXNzABoAAAAQUm93AAAAAAAQQ29sdW1uAAUAAAAAA0NvbG9yAFUAAAAQQQD/AAAAEFIA/wAAABBHAPIAAAAQQgDMAAAAAVNjQQAAAAAAAADwPwFTY1IAAAAAAAAA8D8BU2NHAAAAAMDdaew/AVNjQgAAAADAjVLjPwAAAzYAiAAAAANDZWxsQWRkcmVzcwAaAAAAEFJvdwAAAAAAEENvbHVtbgAGAAAAAANDb2xvcgBVAAAAEEEA/wAAABBSAP8AAAAQRwDyAAAAEEIAzAAAAAFTY0EAAAAAAAAA8D8BU2NSAAAAAAAAAPA/AVNjRwAAAADA3WnsPwFTY0IAAAAAwI1S4z8AAAM3AIgAAAADQ2VsbEFkZHJlc3MAGgAAABBSb3cAAQAAABBDb2x1bW4AAAAAAAADQ29sb3IAVQAAABBBAP8AAAAQUgDdAAAAEEcA3QAAABBCAN0AAAABU2NBAAAAAAAAAPA/AVNjUgAAAACARCPnPwFTY0cAAAAAgEQj5z8BU2NCAAAAAIBEI+c/AAADOACIAAAAA0NlbGxBZGRyZXNzABoAAAAQUm93AAEAAAAQQ29sdW1uAAEAAAAAA0NvbG9yAFUAAAAQQQAAAAAAEFIA/wAAABBHAP8AAAAQQgD/AAAAAVNjQQAAAAAAAAAAAAFTY1IAAAAAAAAA8D8BU2NHAAAAAAAAAPA/AVNjQgAAAAAAAADwPwAAAzkAiAAAAANDZWxsQWRkcmVzcwAaAAAAEFJvdwABAAAAEENvbHVtbgACAAAAAANDb2xvcgBVAAAAEEEAAAAAABBSAP8AAAAQRwD/AAAAEEIA/wAAAAFTY0EAAAAAAAAAAAABU2NSAAAAAAAAAPA/AVNjRwAAAAAAAADwPwFTY0IAAAAAAAAA8D8AAAMxMACIAAAAA0NlbGxBZGRyZXNzABoAAAAQUm93AAEAAAAQQ29sdW1uAAMAAAAAA0NvbG9yAFUAAAAQQQAAAAAAEFIA/wAAABBHAP8AAAAQQgD/AAAAAVNjQQAAAAAAAAAAAAFTY1IAAAAAAAAA8D8BU2NHAAAAAAAAAPA/AVNjQgAAAAAAAADwPwAAAzExAIgAAAADQ2VsbEFkZHJlc3MAGgAAABBSb3cAAQAAABBDb2x1bW4ABAAAAAADQ29sb3IAVQAAABBBAAAAAAAQUgD/AAAAEEcA/wAAABBCAP8AAAABU2NBAAAAAAAAAAAAAVNjUgAAAAAAAADwPwFTY0cAAAAAAAAA8D8BU2NCAAAAAAAAAPA/AAADMTIAiAAAAANDZWxsQWRkcmVzcwAaAAAAEFJvdwABAAAAEENvbHVtbgAFAAAAAANDb2xvcgBVAAAAEEEAAAAAABBSAP8AAAAQRwD/AAAAEEIA/wAAAAFTY0EAAAAAAAAAAAABU2NSAAAAAAAAAPA/AVNjRwAAAAAAAADwPwFTY0IAAAAAAAAA8D8AAAMxMwCIAAAAA0NlbGxBZGRyZXNzABoAAAAQUm93AAEAAAAQQ29sdW1uAAYAAAAAA0NvbG9yAFUAAAAQQQAAAAAAEFIA/wAAABBHAP8AAAAQQgD/AAAAAVNjQQAAAAAAAAAAAAFTY1IAAAAAAAAA8D8BU2NHAAAAAAAAAPA/AVNjQgAAAAAAAADwPwAAAAACTmFtZQAbAAAARXhjZWxDb2xvck1vZGVEYXRhUHJvcGVydHkAEFZlcnNpb24AAgAAAAlMYXN0V3JpdGUAIS6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ZAAAABf//////////WQiOBwAAAAAAAAAAWQgAAAVfaWQAEAAAAASrCK9XIrKHTbP+mdPImGenA0RhdGEA7wcAAAhFeGNlbENvbG9yTW9kZUFjdGl2ZQAACENvbG9yQ2FjaGVSZXBhaXJlZEZvckxpbmtlZENoYXJ0cwAABENvbG9yQ2FjaGUAowcAAAMwAIgAAAADQ2VsbEFkZHJlc3MAGgAAABBSb3cAAAAAABBDb2x1bW4AAAAAAAADQ29sb3IAVQAAABBBAP8AAAAQUgCmAAAAEEcApgAAABBCAKYAAAABU2NBAAAAAAAAAPA/AVNjUgAAAABgpWfYPwFTY0cAAAAAYKVn2D8BU2NCAAAAAGClZ9g/AAADMQCIAAAAA0NlbGxBZGRyZXNzABoAAAAQUm93AAAAAAAQQ29sdW1uAAEAAAAAA0NvbG9yAFUAAAAQQQD/AAAAEFIA/wAAABBHAPIAAAAQQgDMAAAAAVNjQQAAAAAAAADwPwFTY1IAAAAAAAAA8D8BU2NHAAAAAMDdaew/AVNjQgAAAADAjVLjPwAAAzIAiAAAAANDZWxsQWRkcmVzcwAaAAAAEFJvdwAAAAAAEENvbHVtbgACAAAAAANDb2xvcgBVAAAAEEEA/wAAABBSAP8AAAAQRwDyAAAAEEIAzAAAAAFTY0EAAAAAAAAA8D8BU2NSAAAAAAAAAPA/AVNjRwAAAADA3WnsPwFTY0IAAAAAwI1S4z8AAAMzAIgAAAADQ2VsbEFkZHJlc3MAGgAAABBSb3cAAAAAABBDb2x1bW4AAwAAAAADQ29sb3IAVQAAABBBAP8AAAAQUgD/AAAAEEcA8gAAABBCAMwAAAABU2NBAAAAAAAAAPA/AVNjUgAAAAAAAADwPwFTY0cAAAAAwN1p7D8BU2NCAAAAAMCNUuM/AAADNACIAAAAA0NlbGxBZGRyZXNzABoAAAAQUm93AAAAAAAQQ29sdW1uAAQAAAAAA0NvbG9yAFUAAAAQQQD/AAAAEFIA/wAAABBHAPIAAAAQQgDMAAAAAVNjQQAAAAAAAADwPwFTY1IAAAAAAAAA8D8BU2NHAAAAAMDdaew/AVNjQgAAAADAjVLjPwAAAzUAiAAAAANDZWxsQWRkcmVzcwAaAAAAEFJvdwAAAAAAEENvbHVtbgAFAAAAAANDb2xvcgBVAAAAEEEA/wAAABBSAP8AAAAQRwDyAAAAEEIAzAAAAAFTY0EAAAAAAAAA8D8BU2NSAAAAAAAAAPA/AVNjRwAAAADA3WnsPwFTY0IAAAAAwI1S4z8AAAM2AIgAAAADQ2VsbEFkZHJlc3MAGgAAABBSb3cAAAAAABBDb2x1bW4ABgAAAAADQ29sb3IAVQAAABBBAP8AAAAQUgD/AAAAEEcA8gAAABBCAMwAAAABU2NBAAAAAAAAAPA/AVNjUgAAAAAAAADwPwFTY0cAAAAAwN1p7D8BU2NCAAAAAMCNUuM/AAADNwCIAAAAA0NlbGxBZGRyZXNzABoAAAAQUm93AAEAAAAQQ29sdW1uAAAAAAAAA0NvbG9yAFUAAAAQQQD/AAAAEFIA3QAAABBHAN0AAAAQQgDdAAAAAVNjQQAAAAAAAADwPwFTY1IAAAAAgEQj5z8BU2NHAAAAAIBEI+c/AVNjQgAAAACARCPnPwAAAzgAiAAAAANDZWxsQWRkcmVzcwAaAAAAEFJvdwABAAAAEENvbHVtbgABAAAAAANDb2xvcgBVAAAAEEEAAAAAABBSAP8AAAAQRwD/AAAAEEIA/wAAAAFTY0EAAAAAAAAAAAABU2NSAAAAAAAAAPA/AVNjRwAAAAAAAADwPwFTY0IAAAAAAAAA8D8AAAM5AIgAAAADQ2VsbEFkZHJlc3MAGgAAABBSb3cAAQAAABBDb2x1bW4AAgAAAAADQ29sb3IAVQAAABBBAAAAAAAQUgD/AAAAEEcA/wAAABBCAP8AAAABU2NBAAAAAAAAAAAAAVNjUgAAAAAAAADwPwFTY0cAAAAAAAAA8D8BU2NCAAAAAAAAAPA/AAADMTAAiAAAAANDZWxsQWRkcmVzcwAaAAAAEFJvdwABAAAAEENvbHVtbgADAAAAAANDb2xvcgBVAAAAEEEAAAAAABBSAP8AAAAQRwD/AAAAEEIA/wAAAAFTY0EAAAAAAAAAAAABU2NSAAAAAAAAAPA/AVNjRwAAAAAAAADwPwFTY0IAAAAAAAAA8D8AAAMxMQCIAAAAA0NlbGxBZGRyZXNzABoAAAAQUm93AAEAAAAQQ29sdW1uAAQAAAAAA0NvbG9yAFUAAAAQQQAAAAAAEFIA/wAAABBHAP8AAAAQQgD/AAAAAVNjQQAAAAAAAAAAAAFTY1IAAAAAAAAA8D8BU2NHAAAAAAAAAPA/AVNjQgAAAAAAAADwPwAAAzEyAIgAAAADQ2VsbEFkZHJlc3MAGgAAABBSb3cAAQAAABBDb2x1bW4ABQAAAAADQ29sb3IAVQAAABBBAAAAAAAQUgD/AAAAEEcA/wAAABBCAP8AAAABU2NBAAAAAAAAAAAAAVNjUgAAAAAAAADwPwFTY0cAAAAAAAAA8D8BU2NCAAAAAAAAAPA/AAADMTMAiAAAAANDZWxsQWRkcmVzcwAaAAAAEFJvdwABAAAAEENvbHVtbgAGAAAAAANDb2xvcgBVAAAAEEEAAAAAABBSAP8AAAAQRwD/AAAAEEIA/wAAAAFTY0EAAAAAAAAAAAABU2NSAAAAAAAAAPA/AVNjRwAAAAAAAADwPwFTY0IAAAAAAAAA8D8AAAAAAk5hbWUAGwAAAEV4Y2VsQ29sb3JNb2RlRGF0YVByb3BlcnR5ABBWZXJzaW9uAAEAAAAJTGFzdFdyaXRlALgt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gAAAAVIAAAAWwAAAOcPAAAAAAAAAAAAAAEIVmlzaWJsZQAAAkZpbGxQYXR0ZXJuABAAAABtc29QYXR0ZXJuTWl4ZWQAAlRleHQABQAAAC02My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YzJQABSGVpZ2h0AAAAACBuyC1AAVdpZHRoAAAAAKBonTtAAVRvcAAAAADgpRJDPwFMZWZ0AAAAAECQNmJ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AN+VOkABWQAAAADABskdQAADRW5kABsAAAABWAAAAAAgmuhtQAFZAAAAAMAGyR1AAAJTdGFydEFycm93SGVhZAARAAAAbXNvQXJyb3doZWFkTm9uZQACRW5kQXJyb3dIZWFkABEAAABtc29BcnJvd2hlYWROb25lAAVNYW5hZ2VkSWQAEAAAAATZnpvhygEaRYjKLV3g4PAl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EDelWpAAVRvcAAAAADABskdQAFMZWZ0AAAAAADflTp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BgiXdlQAFZAAAAAOBJ4x5AAANFbmQAGwAAAAFYAAAAACCa6G1AAVkAAAAA4EnjHkAAAlN0YXJ0QXJyb3dIZWFkABEAAABtc29BcnJvd2hlYWROb25lAAJFbmRBcnJvd0hlYWQAEQAAAG1zb0Fycm93aGVhZE5vbmUABU1hbmFnZWRJZAAQAAAABFd545XaFlZKiui4aaegIRI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VsAAAAFWgAAAGEAAADnDwAAAAAAAAAAAAA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IAh4lBAAVRvcAAAAADgSeMeQAFMZWZ0AAAAAGCJd2V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yAAQIAAAFX2lkABAAAAAE1EFhdQM74kug5Q/3cpKemAJfdHlwZQBXAAAAZW1wb3dlci5DaGFydHMuRGF0YS5EYXRhQ2hhcnRzLk92ZXJsYXlzLkRhdGEuQ29sdW1uU3VtT3ZlcmxheURhdGEsIGVtcG93ZXIuQ2hhcnRzLkRhdGEAEENvbHVtbgABAAAAEFNlcmllcwD/////A1RleHRFbGVtZW50AOoGAAACQXV0b1NoYXBlVHlwZQAKAAAAUmVjdGFuZ2xlAARBZGp1c3RtZW50cwAFAAAAAAVNYW5hZ2VkSWQAEAAAAARQ9lWOPudYSLC5K4/2rhE0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RAAAMzAAQIAAAFX2lkABAAAAAEhP6+v4KAM0a6UXvRtRdgogJfdHlwZQBXAAAAZW1wb3dlci5DaGFydHMuRGF0YS5EYXRhQ2hhcnRzLk92ZXJsYXlzLkRhdGEuQ29sdW1uU3VtT3ZlcmxheURhdGEsIGVtcG93ZXIuQ2hhcnRzLkRhdGEAEENvbHVtbgACAAAAEFNlcmllcwD/////A1RleHRFbGVtZW50AOoGAAACQXV0b1NoYXBlVHlwZQAKAAAAUmVjdGFuZ2xlAARBZGp1c3RtZW50cwAFAAAAAAVNYW5hZ2VkSWQAEAAAAAQVOfhjHOlURJirpV4eW5nw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cAAAAAF0AAAD/////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XQAAAABeAAAAXAAAAAAA5w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4AAAAAXwAAAF0AAAAAAO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fAAAAAAAAAABeAAAAAADnD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AAAAAVhAAAA/////ysMvAMAAAAAAAA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JEAAAzYABAgAAAVfaWQAEAAAAARqtNwmMEoGRqiPV8X2y8bgAl90eXBlAFcAAABlbXBvd2VyLkNoYXJ0cy5EYXRhLkRhdGFDaGFydHMuT3ZlcmxheXMuRGF0YS5Db2x1bW5TdW1PdmVybGF5RGF0YSwgZW1wb3dlci5DaGFydHMuRGF0YQAQQ29sdW1uAAUAAAAQU2VyaWVzAP////8DVGV4dEVsZW1lbnQA6gYAAAJBdXRvU2hhcGVUeXBlAAoAAABSZWN0YW5nbGUABEFkanVzdG1lbnRzAAUAAAAABU1hbmFnZWRJZAAQAAAABPCZJWlC6RtKtfgDqgoYJGg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JEAAAAJOYW1lAAkAAABPdmVybGF5cwAQVmVyc2lvbgAFAAAACUxhc3RXcml0ZQCNFsP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AAAAFWwAAAGAAAADnDwAAAAAAAAAAAAB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RAAAM0AAQIAAAFX2lkABAAAAAEnT2bIrNr90OIV2/kZcbWqwJfdHlwZQBXAAAAZW1wb3dlci5DaGFydHMuRGF0YS5EYXRhQ2hhcnRzLk92ZXJsYXlzLkRhdGEuQ29sdW1uU3VtT3ZlcmxheURhdGEsIGVtcG93ZXIuQ2hhcnRzLkRhdGEAEENvbHVtbgADAAAAEFNlcmllcwD/////A1RleHRFbGVtZW50AOoGAAACQXV0b1NoYXBlVHlwZQAKAAAAUmVjdGFuZ2xlAARBZGp1c3RtZW50cwAFAAAAAAVNYW5hZ2VkSWQAEAAAAARW/r0tp3pBS4nEgOilG50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RlbGV0ZWQAAQNOdW1iZXJGb3JtYXQAHwAAAAVfaWQAEAAAAAQAAAAAAAAAAAAAAAAAAAAAAAhJc05ldwABAUZvbnRTaXplAAAAAAAAACRAAAM1AAQIAAAFX2lkABAAAAAEB8RN3wbiP0aTNojku0jAVgJfdHlwZQBXAAAAZW1wb3dlci5DaGFydHMuRGF0YS5EYXRhQ2hhcnRzLk92ZXJsYXlzLkRhdGEuQ29sdW1uU3VtT3ZlcmxheURhdGEsIGVtcG93ZXIuQ2hhcnRzLkRhdGEAEENvbHVtbgAEAAAAEFNlcmllcwD/////A1RleHRFbGVtZW50AOoGAAACQXV0b1NoYXBlVHlwZQAKAAAAUmVjdGFuZ2xlAARBZGp1c3RtZW50cwAFAAAAAAVNYW5hZ2VkSWQAEAAAAARgDQyn/nnmRY9OoUjBjC/b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BiAAAABWMAAAD/////Kwy8AwAAAAAAAA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kQAADNgAECAAABV9pZAAQAAAABGq03CYwSgZGqI9XxfbLxuACX3R5cGUAVwAAAGVtcG93ZXIuQ2hhcnRzLkRhdGEuRGF0YUNoYXJ0cy5PdmVybGF5cy5EYXRhLkNvbHVtblN1bU92ZXJsYXlEYXRhLCBlbXBvd2VyLkNoYXJ0cy5EYXRhABBDb2x1bW4ABQAAABBTZXJpZXMA/////wNUZXh0RWxlbWVudADqBgAAAkF1dG9TaGFwZVR5cGUACgAAAFJlY3RhbmdsZQAEQWRqdXN0bWVudHMABQAAAAAFTWFuYWdlZElkABAAAAAE8JklaULpG0q1+AOqChgka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G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/74fQAFXaWR0aAAAAADA8+Et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AmVgfQAACQ29sdW1uU3VtUG9zaXRpb24ADAAAAERlZmF1bHREb2NrAAhEZWxldGVkAAEDTnVtYmVyRm9ybWF0AB8AAAAFX2lkABAAAAAEAAAAAAAAAAAAAAAAAAAAAAAISXNOZXcAAQFGb250U2l6ZQAAAAAAAAAkQAAAAk5hbWUACQAAAE92ZXJsYXlzABBWZXJzaW9uAAYAAAAJTGFzdFdyaXRlAJIWw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wAAAAVHAAAAYgAAAOcPAAAAAAAAAAAAA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JEAAAzQABAgAAAVfaWQAEAAAAASdPZsis2v3Q4hXb+RlxtarAl90eXBlAFcAAABlbXBvd2VyLkNoYXJ0cy5EYXRhLkRhdGFDaGFydHMuT3ZlcmxheXMuRGF0YS5Db2x1bW5TdW1PdmVybGF5RGF0YSwgZW1wb3dlci5DaGFydHMuRGF0YQAQQ29sdW1uAAMAAAAQU2VyaWVzAP////8DVGV4dEVsZW1lbnQA6gYAAAJBdXRvU2hhcGVUeXBlAAoAAABSZWN0YW5nbGUABEFkanVzdG1lbnRzAAUAAAAABU1hbmFnZWRJZAAQAAAABFb+vS2nekFLicSA6KUbnSk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RGVsZXRlZAABA051bWJlckZvcm1hdAAfAAAABV9pZAAQAAAABAAAAAAAAAAAAAAAAAAAAAAACElzTmV3AAEBRm9udFNpemUAAAAAAAAAJEAAAzUABAgAAAVfaWQAEAAAAAQHxE3fBuI/RpM2iOS7SMBWAl90eXBlAFcAAABlbXBvd2VyLkNoYXJ0cy5EYXRhLkRhdGFDaGFydHMuT3ZlcmxheXMuRGF0YS5Db2x1bW5TdW1PdmVybGF5RGF0YSwgZW1wb3dlci5DaGFydHMuRGF0YQAQQ29sdW1uAAQAAAAQU2VyaWVzAP////8DVGV4dEVsZW1lbnQA6gYAAAJBdXRvU2hhcGVUeXBlAAoAAABSZWN0YW5nbGUABEFkanVzdG1lbnRzAAUAAAAABU1hbmFnZWRJZAAQAAAABGANDKf+eeZFj06hSMGML9s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GQAAAAFZQAAAP/////5C+4DAAAAAAAAAAAAAAAAAAAY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FkZFByZWZpeFNwYWNlAAAIQWRkUG9zdGZpeFNwYWNlAAAIRGVsZXRlZAABCElzTmV3AAEBRm9udFNpemUAAAAAAAAAJEAAAzYA+gcAAAVfaWQAEAAAAARqtNwmMEoGRqiPV8X2y8bgAl90eXBlAFcAAABlbXBvd2VyLkNoYXJ0cy5EYXRhLkRhdGFDaGFydHMuT3ZlcmxheXMuRGF0YS5Db2x1bW5TdW1PdmVybGF5RGF0YSwgZW1wb3dlci5DaGFydHMuRGF0YQAQQ29sdW1uAAUAAAAQU2VyaWVzAP////8DVGV4dEVsZW1lbnQA6gYAAAJBdXRvU2hhcGVUeXBlAAoAAABSZWN0YW5nbGUABEFkanVzdG1lbnRzAAUAAAAABU1hbmFnZWRJZAAQAAAABPCZJWlC6RtKtfgDqgoYJGg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QWRkUHJlZml4U3BhY2UAAAhBZGRQb3N0Zml4U3BhY2UAAAhEZWxldGVkAAEISXNOZXcAAQFGb250U2l6ZQAAAAAAAAAkQAAAAk5hbWUACQAAAE92ZXJsYXlzABBWZXJzaW9uAAcAAAAJTGFzdFdyaXRlAJMWw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lAAAABVQAAABkAAAA5w8AAAAAAAAAAAAAdGhyb3VnaAAACEZvbnRTdWJzY3JpcHQAAAhGb250U3VwZXJzY3JpcHQAAAhGb250VW5kZXJsaW5lAAAACFNpemVUb1RleHRXaWR0aAABCFNpemVUb1RleHRIZWlnaHQAAQNUZXh0TWFyZ2luAD8AAAABTGVmdAAAAAAAAAAAAAFUb3AAAAAAAAAAAAABUmlnaHQAAAAAwFqtBkABQm90dG9tAAAAAAAAAAAAAAJEaXNwbGF5VGV4dAAFAAAALTI3MgABSGVpZ2h0AAAAAKD/vh9AAVdpZHRoAAAAAMDz4S1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ECZWB9AAAJDb2x1bW5TdW1Qb3NpdGlvbgAMAAAARGVmYXVsdERvY2sACEFkZFByZWZpeFNwYWNlAAAIQWRkUG9zdGZpeFNwYWNlAAAIRGVsZXRlZAABCElzTmV3AAEBRm9udFNpemUAAAAAAAAAJEAAAzQA+gcAAAVfaWQAEAAAAASdPZsis2v3Q4hXb+RlxtarAl90eXBlAFcAAABlbXBvd2VyLkNoYXJ0cy5EYXRhLkRhdGFDaGFydHMuT3ZlcmxheXMuRGF0YS5Db2x1bW5TdW1PdmVybGF5RGF0YSwgZW1wb3dlci5DaGFydHMuRGF0YQAQQ29sdW1uAAMAAAAQU2VyaWVzAP////8DVGV4dEVsZW1lbnQA6gYAAAJBdXRvU2hhcGVUeXBlAAoAAABSZWN0YW5nbGUABEFkanVzdG1lbnRzAAUAAAAABU1hbmFnZWRJZAAQAAAABFb+vS2nekFLicSA6KUbnSk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P++H0ABV2lkdGgAAAAAwPPhLU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QJlYH0AAAkNvbHVtblN1bVBvc2l0aW9uAAwAAABEZWZhdWx0RG9jawAIQWRkUHJlZml4U3BhY2UAAAhBZGRQb3N0Zml4U3BhY2UAAAhEZWxldGVkAAEISXNOZXcAAQFGb250U2l6ZQAAAAAAAAAkQAADNQD6BwAABV9pZAAQAAAABAfETd8G4j9GkzaI5LtIwFYCX3R5cGUAVwAAAGVtcG93ZXIuQ2hhcnRzLkRhdGEuRGF0YUNoYXJ0cy5PdmVybGF5cy5EYXRhLkNvbHVtblN1bU92ZXJsYXlEYXRhLCBlbXBvd2VyLkNoYXJ0cy5EYXRhABBDb2x1bW4ABAAAABBTZXJpZXMA/////wNUZXh0RWxlbWVudADqBgAAAkF1dG9TaGFwZVR5cGUACgAAAFJlY3RhbmdsZQAEQWRqdXN0bWVudHMABQAAAAAFTWFuYWdlZElkABAAAAAEYA0Mp/555kWPTqFIwYwv2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ZgAAAAVnAAAA/////4EFZgoAAAAA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IAh4lBAAVRvcAAAAADgSeMeQAFMZWZ0AAAAAGCJd2V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ACTmFtZQAJAAAAT3ZlcmxheXMAEFZlcnNpb24ACAAAAAlMYXN0V3JpdGUAlBb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cAAAAFVwAAAGYAAADnDwAAAAAAAAAAAAAAAAAABU1hbmFnZWRJZAAQAAAABBB1mi58/QJMh2p5mRySJc4ISGFzQ2hhbmdlcwABCFVzZU5hbWVJbnN0ZWFkT2ZUYWdBc0lkAAEIU2hhcGVQcmV2aW91c2x5Q3JlYXRlZAAA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Yz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NjMlAAFIZWlnaHQAAAAAIG7ILUABV2lkdGgAAAAAoGidO0ABVG9wAAAAAOClEkM/AUxlZnQAAAAAQJA2Yk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AA35U6QAFZAAAAAMAGyR1AAANFbmQAGwAAAAFYAAAAACCa6G1AAVkAAAAAwAbJHUAAAlN0YXJ0QXJyb3dIZWFkABEAAABtc29BcnJvd2hlYWROb25lAAJFbmRBcnJvd0hlYWQAEQAAAG1zb0Fycm93aGVhZE5vbmUABU1hbmFnZWRJZAAQAAAABNmem+HKARpFiMotXeDg8CU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QN6VakABVG9wAAAAAMAGyR1AAUxlZnQAAAAAAN+VO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GCJd2VAAVkAAAAA4EnjHkAAA0VuZAAbAAAAAVgAAAAAIJrobUABWQAAAADgSeMeQAACU3RhcnRBcnJvd0hlYWQAEQAAAG1zb0Fycm93aGVhZE5vbmUAAkVuZEFycm93SGVhZAARAAAAbXNvQXJyb3doZWFkTm9uZQAFTWFuYWdlZElkABAAAAAEV3njldoWVkqK6Lhpp6AhE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="/>
  <p:tag name="EMPOWERCHARTSPROPERTIES_SLOT" val="B"/>
  <p:tag name="EMPOWERCHARTSPROPERTIES_LASTWRITEDATE" val="638784100061831361"/>
  <p:tag name="EMPOWERCHARTSPROPERTIES_B_LENGTH" val="425984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RUNTIME_ID" val="41225176-672d-46d5-a71d-9fe5ebfe721c"/>
  <p:tag name="EMPOWERCHARTSPROPERTIES_A_0" val="AAAAAAH//////////wEAAAAAAAAAAAAAACoqIFRoaXMgaXMgYSBMaXRlREIgZmlsZSAqKgehAf////9j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9wY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/////8sCywIAAAVfaWQAEAAAAASk8g4SnvJ6R4tqEiGav/SqA0RhdGEAXQIAAARQb2ludENvbG9yc1N0eWxlAFYB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BGAAAAA1BvaW50QWRkcmVzcwAzAAAAEFNlcmllc0luZGV4AAEAAAAQUG9pbnRJbmRleAACAAAACElzUG9pbnRTdW0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AAAACTmFtZQAfAAAAUG9pbnRBbmRTZXJpZXNTdHlsZURlZmluaXRpb25zABBWZXJzaW9uAAAAAAAJTGFzdFdyaXRlADcow8eVAQAAAAUA/////5ECkQIAAAVfaWQAEAAAAARw0YYTBb1ZTro7UTyOPspyA0RhdGEANAIAAANOdW1iZXJGb3JtYXRWYWx1ZVN0cmluZ3MAFQIAAAJOdW1iZXJGb3JtYXRJZFByaW1hcnlDYXRlZ29yeQAlAAAAMDAwMDAwMDAtMDAwMC0wMDAwLTAwMDAtMDAwMDAwMDAwMDAwAAJBcml0aG1ldGljT3BlcmF0aW9uSWRQcmltYXJ5Q2F0ZWdvcnkAJQAAADllODFlNDQxLTU3NTAtNGJmYy1iZTZhLTExZTI0MTg3NzIxZgACUGVyY2VudEZvcm1hdElkUHJpbWFyeUNhdGVnb3J5AAMAAAAwJQACTnVtYmVyRm9ybWF0SWRQcmltYXJ5ACUAAAAwMDAwMDAwMC0wMDAwLTAwMDAtMDAwMC0wMDAwMDAwMDAwMDAAAkFyaXRobWV0aWNPcGVyYXRpb25JZFByaW1hcnkAJQAAADllODFlNDQxLTU3NTAtNGJmYy1iZTZhLTExZTI0MTg3NzIxZgACUGVyY2VudEZvcm1hdElkUHJpbWFyeQADAAAAMCUAAk51bWJlckZvcm1hdElkU2Vjb25kYXJ5ACUAAAAwMDAwMDAwMC0wMDAwLTAwMDAtMDAwMC0wMDAwMDAwMDAwMDAAAkFyaXRobWV0aWNPcGVyYXRpb25JZFNlY29uZGFyeQAlAAAAOWU4MWU0NDEtNTc1MC00YmZjLWJlNmEtMTFlMjQxODc3MjFmAAJQZXJjZW50Rm9ybWF0SWRTZWNvbmRhcnkAAwAAADAlAAAAAk5hbWUADgAAAE51bWJlckZvcm1hdHMAEFZlcnNpb24AAgAAAAlMYXN0V3JpdGUAWoU0W40BAAAABgAOAAAAAAAHAP////9hAGEAAAAFX2lkABAAAAAEq1qjJPuwlESLvTtm3JP2XgREYXRhAAUAAAAAAk5hbWUADQAAAExpbmtEYXRhTGlzdAAQVmVyc2lvbgABAAAACUxhc3RXcml0ZQB29VloiQEAAAAIAP/////qAOoAAAAFX2lkABAAAAAE3Af3JNXDX0GXSRbv5EWH2gREYXRhAJAAAAADMACIAAAAEFNlcmllc0luZGV4AAEAAAAEWFZhbHVlcwBpAAAAAjAADQAAAElHTFI2NVIxNDBEMgACMQANAAAASUdMUjYwUjE5MEQxAAIyAA0AAABDb21wZXRpdG9yIEkAAjMADQAAAENvbXBldGl0b3IgTgACNAANAAAAQ29tcGV0aXRvciBUAAAAAAJOYW1lAAsAAABTZXJpZXNEYXRhABBWZXJzaW9uAAAAAAAJTGFzdFdyaXRlAJFZsOaRAQAAAAkAWAAAAAAACgD/////tQC1AAAABV9pZAAQAAAABFlgji3BvjBJunK/6d/G45gDRGF0YQBXAAAAAUxlZnQAAAAAAAAAAAABVG9wAAAAAAAAAAAAAVJpZ2h0AAAAAAAAAAAAAUJvdHRvbQAAAAAAAAAAAAFNYXJnaW5Ub0xlZ2VuZAAAAAAAAAAAAAACTmFtZQAPAAAAUGxvdEFyZWFCb3JkZXIAEFZlcnNpb24AAAAAAAlMYXN0V3JpdGUAQsq+92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wgAAADnDwAAAAAAAAAAAAB8ewAABV9pZAAQAAAABDoiyxA0TtVEi5tRnkHL1aMERGF0YQAkewAAAzAAeykAAAVfaWQAEAAAAAQt+89XMoKjQ6ZPCzEpBMlPAl90eXBlAFkAAABlbXBvd2VyLkNoYXJ0cy5EYXRhLkRhdGFDaGFydHMuT3ZlcmxheXMuRGF0YS5Hcm93dGhBcnJvd092ZXJsYXlEYXRhLCBlbXBvd2VyLkNoYXJ0cy5EYXRhAANTdGFydExpbmUAEgcAAANTdGFydAAbAAAAAVgAAAAAYBxQVEABWQAAAABg3cgdQAADRW5kABsAAAABWAAAAABgHFBUQAFZAAAAAEAdU1dAAAJTdGFydEFycm93SGVhZAARAAAAbXNvQXJyb3doZWFkTm9uZQACRW5kQXJyb3dIZWFkABEAAABtc29BcnJvd2hlYWROb25lAAVNYW5hZ2VkSWQAEAAAAASPfDGsy+zVSZhY+VJgHGku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GCPdlVAAVdpZHRoAAAAAAAAAAAAAVRvcAAAAABg3cgdQAFMZWZ0AAAAAGAcUFR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GB6FTtAAVkAAAAAYN3IHUAAA0VuZAAbAAAAAVgAAAAAYHoVO0ABWQAAAADA0n1cQAACU3RhcnRBcnJvd0hlYWQAEQAAAG1zb0Fycm93aGVhZE5vbmUAAkVuZEFycm93SGVhZAAVAAAAbXNvQXJyb3doZWFkVHJpYW5nbGUABU1hbmFnZWRJZAAQAAAABOSFS6v/+aNAvKJQTXTNTVM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4EShWkABV2lkdGgAAAAAAAAAAA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wBtQVEABRGVmYXVsdE1pZGRsZUxpbmVTdGFydFBvaW50WQCh/sZiljZTQAFEZWZhdWx0TWlkZGxlTGluZUVuZFBvaW50WAAAAABgehU7QAFEZWZhdWx0TWlkZGxlTGluZUVuZFBvaW50WQCh/sZiljZTQAVNZXJnZWRXaXRoABAAAAAER14BT13t4USRqrgYfoTLXwhJc1N0YXJ0TGluZVZpc2libGUAAQhJc0VuZExpbmVWaXNpYmxlAAEDRnJvbQAzAAAAEFNlcmllc0luZGV4AP////8QUG9pbnQIAAAABQcAAAAJAAAA5w8AAAAAAAAAAAAA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QAtRWAmbgDQbPZoB2+hSG7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MC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IwJQABSGVpZ2h0AAAAACBuyC1AAVdpZHRoAAAAAKBonTtAAVRvcAAAAAAAANA7PwFMZWZ0AAAAAOAgLkR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YHoVO0ABWQAAAABg3cgdQAADRW5kABsAAAABWAAAAABgHFBUQAFZAAAAAGDdyB1AAAJTdGFydEFycm93SGVhZAARAAAAbXNvQXJyb3doZWFkTm9uZQACRW5kQXJyb3dIZWFkABEAAABtc29BcnJvd2hlYWROb25lAAVNYW5hZ2VkSWQAEAAAAAQ19XsJ/B65RYS4HSxBLI1N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CQAAAAUIAAAARwAAAOcPAAAAAAAAAAAAAGdodAAAAAAAAAAAAAFCb3R0b20AAAAAAAAAAAAAAkRpc3BsYXlUZXh0AAEAAAAAAUhlaWdodAAAAAAAAAAAAAFXaWR0aAAAAACAexVLQAFUb3AAAAAAYN3IHUABTGVmdAAAAABgehU7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gH0fUEABWQAAAACgdhJJQAADRW5kABsAAAABWAAAAAAAu4hTQAFZAAAAAKB2EklAAAJTdGFydEFycm93SGVhZAARAAAAbXNvQXJyb3doZWFkTm9uZQACRW5kQXJyb3dIZWFkABEAAABtc29BcnJvd2hlYWROb25lAAVNYW5hZ2VkSWQAEAAAAARTqDIU9erJTLQPmLbzEvQ+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DsSStAAVRvcAAAAACgdhJJQAFMZWZ0AAAAAIB9H1B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BAAAMxAHspAAAFX2lkABAAAAAER14BT13t4USRqrgYfoTLXwJfdHlwZQBZAAAAZW1wb3dlci5DaGFydHMuRGF0YS5EYXRhQ2hhcnRzLk92ZXJsYXlzLkRhdGEuR3Jvd3RoQXJyb3dPdmVybGF5RGF0YSwgZW1wb3dlci5DaGFydHMuRGF0YQADU3RhcnRMaW5lABIHAAADU3RhcnQAGwAAAAFYAAAAAEAqeG5AAVkAAAAAYN3IHUAAA0VuZAAbAAAAAVgAAAAAQCp4bkABWQAAAADgUuQ3QAACU3RhcnRBcnJvd0hlYWQAEQAAAG1zb0Fycm93aGVhZE5vbmUAAkVuZEFycm93SGVhZAARAAAAbXNvQXJyb3doZWFkTm9uZQAFTWFuYWdlZElkABAAAAAE6s3x+gOZ+EypOH+OXgC5G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CAG3IwQAFXaWR0aAAAAAAAAAAAAAFUb3AAAAAAYN3IHUABTGVmdAAAAABAKnhuQAhGbGlwSG9yaXpvbnRhbGx5AAAIRmxpcEhvcml6b250YWxseUFwcGxpZWQAAAhGbGlwVmVydGljYWxseQAACEZsaXBWZXJ0aWNhbGx5QXBwbGllZAAAAVJvdGF0aW9uAAAAAAAAAAAAAVpPcmRlcgAAAAAAAAAAwANCb3JkZXJDb2xvcgBVAAAAEEEA/wAAABBSAB0AAAAQRwAdAAAAEAoAAAAF/////wsAAADnDwAAAAAAAAAAAAC5hAAABV9pZAAQAAAABITBdBFFCARFr8zK1ILUqcYERGF0YQBhhAAAAzAA3Qk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QDdCQ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ALAAAABQoAAAAMAAAA5w8AAAAAAAAAAAA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gDdCQAABV9pZAAQAAAABJ09myKza/dDiFdv5GXG1qsCX3R5cGUAVwAAAGVtcG93ZXIuQ2hhcnRzLkRhdGEuRGF0YUNoYXJ0cy5PdmVybGF5cy5EYXRhLkNvbHVtblN1bU92ZXJsYXlEYXRhLCBlbXBvd2VyLkNoYXJ0cy5EYXRhABBDb2x1bW4AAwAAABBTZXJpZXMA/////wNUZXh0RWxlbWVudADqBgAAAkF1dG9TaGFwZVR5cGUACgAAAFJlY3RhbmdsZQAEQWRqdXN0bWVudHMABQAAAAAFTWFuYWdlZElkABAAAAAEVv69Lad6QUuJxIDopRudK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zAN0JAAAFX2lkABAAAAAEB8RN3wbiP0aTNojku0jAVgJfdHlwZQBXAAAAZW1wb3dlci5DaGFydHMuRGF0YS5EYXRhQ2hhcnRzLk92ZXJsYXlzLkRhdGEuQ29sdW1uU3VtT3ZlcmxheURhdGEsIGVtcG93ZXIuQ2hhcnRzLkRhdGEAEENvbHVtbgAEAAAAEFNlcmllcwD/////A1RleHRFbGVtZW50AOoGAAACQXV0b1NoYXBlVHlwZQAKAAAAUmVjdGFuZ2xlAARBZGp1c3RtZW50cwAFAAAAAAVNYW5hZ2VkSWQAEAAAAARgDQyn/nnmRY9OoUjBjC/b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DAAAAAULAAAADQAAAOcPAAAAAAAAAAAAA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0AN0JAAAFX2lkABAAAAAEC87X+KO5pU2QdYfaCFEJkAJfdHlwZQBXAAAAZW1wb3dlci5DaGFydHMuRGF0YS5EYXRhQ2hhcnRzLk92ZXJsYXlzLkRhdGEuQ29sdW1uU3VtT3ZlcmxheURhdGEsIGVtcG93ZXIuQ2hhcnRzLkRhdGEAEENvbHVtbgAFAAAAEFNlcmllcwD/////A1RleHRFbGVtZW50AOoGAAACQXV0b1NoYXBlVHlwZQAKAAAAUmVjdGFuZ2xlAARBZGp1c3RtZW50cwAFAAAAAAVNYW5hZ2VkSWQAEAAAAAQwmfJKBREXTYrCy9fmx8dq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NUZXh0Rm9ybWF0AM0BAAADUm9vdEVsZW1lbnQAuwEAAA0AAAAFDAAAAFcAAADnDwAAAAAAAAAA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1AHspAAAFX2lkABAAAAAELfvPVzKCo0OmTwsxKQTJTwJfdHlwZQBZAAAAZW1wb3dlci5DaGFydHMuRGF0YS5EYXRhQ2hhcnRzLk92ZXJsYXlzLkRhdGEuR3Jvd3RoQXJyb3dPdmVybGF5RGF0YSwgZW1wb3dlci5DaGFydHMuRGF0YQADU3RhcnRMaW5lABIHAAADU3RhcnQAGwAAAAFYAAAAAGAcUFRAAVkAAAAAYN3IHUAAA0VuZAAbAAAAAVgAAAAAYBxQVEABWQAAAABAHVNXQAACU3RhcnRBcnJvd0hlYWQAEQAAAG1zb0Fycm93aGVhZE5vbmUAAkVuZEFycm93SGVhZAARAAAAbXNvQXJyb3doZWFkTm9uZQAFTWFuYWdlZElkABAAAAAEj3wxrMvs1UmYWPlSYBxpL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j3ZVQAFXaWR0aAAAAAAAAAAAAAFUb3AAAAAAYN3IHUABTGVmdAAAAABgHFBU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BgehU7QAFZAAAAAGDdyB1AAANFbmQAGwAAAAFYAAAAAGB6FTtAAVkAAAAAwNJ9XEAAAlN0YXJ0QXJyb3dIZWFkABEAAABtc29BcnJvd2hlYWROb25lAAJFbmRBcnJvd0hlYWQAFQAAAG1zb0Fycm93aGVhZFRyaWFuZ2xlAAVNYW5hZ2VkSWQAEAAAAATkhUur//mjQLyiUE10zU1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OBEoVpAAVdpZHRoAAAAAAAAAAAAAVRvcAAAAABg3cgdQAFMZWZ0AAAAAGB6FT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OAAAABf////8PAAAA5w8AAAAAAAAAAAAAfHsAAAVfaWQAEAAAAASM6IUa/nqnT7DW5SR5QDpnBERhdGEAJHsAAAMwAHspAAAFX2lkABAAAAAELfvPVzKCo0OmTwsxKQTJTwJfdHlwZQBZAAAAZW1wb3dlci5DaGFydHMuRGF0YS5EYXRhQ2hhcnRzLk92ZXJsYXlzLkRhdGEuR3Jvd3RoQXJyb3dPdmVybGF5RGF0YSwgZW1wb3dlci5DaGFydHMuRGF0YQADU3RhcnRMaW5lABIHAAADU3RhcnQAGwAAAAFYAAAAAGAcUFRAAVkAAAAAYN3IHUAAA0VuZAAbAAAAAVgAAAAAYBxQVEABWQAAAABAHVNXQAACU3RhcnRBcnJvd0hlYWQAEQAAAG1zb0Fycm93aGVhZE5vbmUAAkVuZEFycm93SGVhZAARAAAAbXNvQXJyb3doZWFkTm9uZQAFTWFuYWdlZElkABAAAAAEj3wxrMvs1UmYWPlSYBxpL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j3ZVQAFXaWR0aAAAAAAAAAAAAAFUb3AAAAAAYN3IHUABTGVmdAAAAABgHFBU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BgehU7QAFZAAAAAGDdyB1AAANFbmQAGwAAAAFYAAAAAGB6FTtAAVkAAAAAwNJ9XEAAAlN0YXJ0QXJyb3dIZWFkABEAAABtc29BcnJvd2hlYWROb25lAAJFbmRBcnJvd0hlYWQAFQAAAG1zb0Fycm93aGVhZFRyaWFuZ2xlAAVNYW5hZ2VkSWQAEAAAAATkhUur//mjQLyiUE10zU1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OBEoVpAAVdpZHRoAAAAAAAAAAAAAVRvcAAAAABg3cgdQAFMZWZ0AAAAAGB6FT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MAbUFRAAURlZmF1bHRNaWRkbGVMaW5lU3RhcnRQb2ludFkAof7GYpY2U0ABRGVmYXVsdE1pZGRsZUxpbmVFbmRQb2ludFgAAAAAYHoVO0ABRGVmYXVsdE1pZGRsZUxpbmVFbmRQb2ludFkAof7GYpY2U0AFTWVyZ2VkV2l0aAAQAAAABEdeAU9d7eFEkaq4GH6Ey18ISXNTdGFydExpbmVWaXNpYmxlAAEISXNFbmRMaW5lVmlzaWJsZQABA0Zyb20AMwAAABBTZXJpZXNJbmRleAD/////EFBvaW50DwAAAAUOAAAAEA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ALUVgJm4A0Gz2aAdvoUhuw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A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yMCUAAUhlaWdodAAAAAAgbsgtQAFXaWR0aAAAAACgaJ07QAFUb3AAAAAAAADQOz8BTGVmdAAAAADgIC5E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GB6FTtAAVkAAAAAYN3IHUAAA0VuZAAbAAAAAVgAAAAAYBxQVEABWQAAAABg3cgdQAACU3RhcnRBcnJvd0hlYWQAEQAAAG1zb0Fycm93aGVhZE5vbmUAAkVuZEFycm93SGVhZAARAAAAbXNvQXJyb3doZWFkTm9uZQAFTWFuYWdlZElkABAAAAAENfV7CfweuUWEuB0sQSyNT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AAAAAFDwAAAFQAAADnDwAAAAAAAAAAAABnaHQAAAAAAAAAAAABQm90dG9tAAAAAAAAAAAAAAJEaXNwbGF5VGV4dAABAAAAAAFIZWlnaHQAAAAAAAAAAAABV2lkdGgAAAAAgHsVS0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IB9H1BAAVkAAAAAoHYSSUAAA0VuZAAbAAAAAVgAAAAAALuIU0ABWQAAAACgdhJJQAACU3RhcnRBcnJvd0hlYWQAEQAAAG1zb0Fycm93aGVhZE5vbmUAAkVuZEFycm93SGVhZAARAAAAbXNvQXJyb3doZWFkTm9uZQAFTWFuYWdlZElkABAAAAAEU6gyFPXqyUy0D5i28xL0P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7EkrQAFUb3AAAAAAoHYSSUABTGVmdAAAAACAfR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7KQAABV9pZAAQAAAABEdeAU9d7eFEkaq4GH6Ey18CX3R5cGUAWQAAAGVtcG93ZXIuQ2hhcnRzLkRhdGEuRGF0YUNoYXJ0cy5PdmVybGF5cy5EYXRhLkdyb3d0aEFycm93T3ZlcmxheURhdGEsIGVtcG93ZXIuQ2hhcnRzLkRhdGEAA1N0YXJ0TGluZQASBwAAA1N0YXJ0ABsAAAABWAAAAABAKnhuQAFZAAAAAGDdyB1AAANFbmQAGwAAAAFYAAAAAEAqeG5AAVkAAAAA4FLkN0AAAlN0YXJ0QXJyb3dIZWFkABEAAABtc29BcnJvd2hlYWROb25lAAJFbmRBcnJvd0hlYWQAEQAAAG1zb0Fycm93aGVhZE5vbmUABU1hbmFnZWRJZAAQAAAABOrN8foDmfhMqTh/jl4AuR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GDdyB1AAUxlZnQAAAAAQCp4bkAIRmxpcEhvcml6b250YWxseQAACEZsaXBIb3Jpem9udGFsbHlBcHBsaWVkAAAIRmxpcFZlcnRpY2FsbHkAAAhGbGlwVmVydGljYWxseUFwcGxpZWQAAAFSb3RhdGlvbgAAAAAAAAAAAAFaT3JkZXIAAAAAAAAAAMADQm9yZGVyQ29sb3IAVQAAABBBAP8AAAAQUgAdAAAAEEcAHQAAABARAAAABP//////////AgAeBg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BA04MkQAFMZWZ0AAAAAEDTgyR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uSfDx5UBAAAAAQD/////ywLLAgAABV9pZAAQAAAABK+QnDTqqtxBnBeGzIFS4QEDRGF0YQBdAgAABFBvaW50Q29sb3JzU3R5bGUAVgEAAAMwAAUBAAADUG9pbnRBZGRyZXNzADMAAAAQU2VyaWVzSW5kZXgAAQAAABBQb2ludEluZGV4AAEAAAAISXNQb2ludFN1bQAAAANQcmltYXJ5Q29sb3JTdHlsZQCsAAAAAkNvbG9yUHJvcGVydHlUYXJnZXQACAAAAFByaW1hcnkAA0NvbG9yT3JUaGVtZUNvbG9yAHMAAAAQVGhlbWVDb2xvcgAAAAAAAVRpbnRBbmRTaGFkZQAAAAAAAAAAABBUaW50SW5kZXgA/////xBTY2hlbWVDb2xvcgAAAAAAA0NvbG9yACEAAAAQQQD/AAAAEFIAnAAAABBHACEAAAAQQgBuAAAAAAAAAAMxAEYAAAADUG9pbnRBZGRyZXNzADMAAAAQU2VyaWVzSW5kZXgAAQAAABBQb2ludEluZGV4AAIAAAAISXNQb2ludFN1bQAAAAAAA1Nlcmllc0NvbG9yc1N0eWxlAN0AAAADMQDVAAAAEFNlcmllc0luZGV4AAEAAAADUHJpbWFyeUNvbG9yU3R5bGUArAAAAAJDb2xvclByb3BlcnR5VGFyZ2V0AAgAAABQcmltYXJ5AANDb2xvck9yVGhlbWVDb2xvcgBzAAAAEFRoZW1lQ29sb3IAAAAAAAFUaW50QW5kU2hhZGUAAAAAAAAAAAAQVGludEluZGV4AP////8QU2NoZW1lQ29sb3IAAAAAAANDb2xvcgAhAAAAEEEA/wAAABBSAI0AAAAQRwCHAAAAEEIAhgAAAAAAAAAAAAJOYW1lAB8AAABQb2ludEFuZFNlcmllc1N0eWxlRGVmaW5pdGlvbnMAEFZlcnNpb24AAQAAAAlMYXN0V3JpdGUANyj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AwMDAwMDAwLTAwMDAtMDAwMC0wMDAwLTAwMDAwMDAwMDAwMA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CYU0W40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ABt7XBAAUxhc3RTZWVuSGVpZ2h0AAAAACCf5mtACE1pZ3JhdGlvblRvUGVyZm9ybWFuY2VNb2RlRG9uZQABAAJOYW1lABQAAABHbG9iYWxDaGFydFNldHRpbmdzABBWZXJzaW9uAAUAAAAJTGFzdFdyaXRlAOoOtO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EMDAAAAAAAAAAAAABQAAAAAAAEA/////8sCywIAAAVfaWQAEAAAAASR8HZE4kE5So9qkPA1yyaAA0RhdGEAXQIAAARQb2ludENvbG9yc1N0eWxlAFYB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BGAAAAA1BvaW50QWRkcmVzcwAzAAAAEFNlcmllc0luZGV4AAEAAAAQUG9pbnRJbmRleAACAAAACElzUG9pbnRTdW0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AAAACTmFtZQAfAAAAUG9pbnRBbmRTZXJpZXNTdHlsZURlZmluaXRpb25zABBWZXJzaW9uAAIAAAAJTGFzdFdyaXRlADcow8eVAQAAAAIAFwAAAAAAAwD/////uQm5CQAABV9pZAAQAAAABCw8N0pkdZhFmB1QQ7P3qfA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ABt7XBAAUxhc3RTZWVuSGVpZ2h0AAAAACCf5mtACE1pZ3JhdGlvblRvUGVyZm9ybWFuY2VNb2RlRG9uZQABAAJOYW1lABQAAABHbG9iYWxDaGFydFNldHRpbmdzABBWZXJzaW9uAAQAAAAJTGFzdFdyaXRlAJcOtO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VAAAA5w8AAAAAAAAAAAAASnsAAAVfaWQAEAAAAARLumVBZGaRSY9f30rTSooDBERhdGEA8noAAAMwAHspAAAFX2lkABAAAAAELfvPVzKCo0OmTwsxKQTJTwJfdHlwZQBZAAAAZW1wb3dlci5DaGFydHMuRGF0YS5EYXRhQ2hhcnRzLk92ZXJsYXlzLkRhdGEuR3Jvd3RoQXJyb3dPdmVybGF5RGF0YSwgZW1wb3dlci5DaGFydHMuRGF0YQADU3RhcnRMaW5lABIHAAADU3RhcnQAGwAAAAFYAAAAAGAcUFRAAVkAAAAAYN3IHUAAA0VuZAAbAAAAAVgAAAAAYBxQVEABWQAAAABAHVNXQAACU3RhcnRBcnJvd0hlYWQAEQAAAG1zb0Fycm93aGVhZE5vbmUAAkVuZEFycm93SGVhZAARAAAAbXNvQXJyb3doZWFkTm9uZQAFTWFuYWdlZElkABAAAAAEj3wxrMvs1UmYWPlSYBxpL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j3ZVQAFXaWR0aAAAAAAAAAAAAAFUb3AAAAAAYN3IHUABTGVmdAAAAABgHFBU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BgehU7QAFZAAAAAGDdyB1AAANFbmQAGwAAAAFYAAAAAGB6FTtAAVkAAAAAwNJ9XEAAAlN0YXJ0QXJyb3dIZWFkABEAAABtc29BcnJvd2hlYWROb25lAAJFbmRBcnJvd0hlYWQAFQAAAG1zb0Fycm93aGVhZFRyaWFuZ2xlAAVNYW5hZ2VkSWQAEAAAAATkhUur//mjQLyiUE10zU1T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OBEoVpAAVdpZHRoAAAAAAAAAAAAAVRvcAAAAABg3cgdQAFMZWZ0AAAAAGB6FT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MAbUFRAAURlZmF1bHRNaWRkbGVMaW5lU3RhcnRQb2ludFkAof7GYpY2U0ABRGVmYXVsdE1pZGRsZUxpbmVFbmRQb2ludFgAAAAAYHoVO0ABRGVmYXVsdE1pZGRsZUxpbmVFbmRQb2ludFkAof7GYpY2U0AFTWVyZ2VkV2l0aAAQAAAABEdeAU9d7eFEkaq4GH6Ey18ISXNTdGFydExpbmVWaXNpYmxlAAEISXNFbmRMaW5lVmlzaWJsZQABA0Zyb20AMwAAABBTZXJpZXNJbmRleAD/////EFBvaW50FQAAAAUUAAAAFg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ALUVgJm4A0Gz2aAdvoUhuw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A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yMCUAAUhlaWdodAAAAAAgbsgtQAFXaWR0aAAAAACgaJ07QAFUb3AAAAAAAADQOz8BTGVmdAAAAADgIC5E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GB6FTtAAVkAAAAAYN3IHUAAA0VuZAAbAAAAAVgAAAAAYBxQVEABWQAAAABg3cgdQAACU3RhcnRBcnJvd0hlYWQAEQAAAG1zb0Fycm93aGVhZE5vbmUAAkVuZEFycm93SGVhZAARAAAAbXNvQXJyb3doZWFkTm9uZQAFTWFuYWdlZElkABAAAAAENfV7CfweuUWEuB0sQSyNT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YAAAAFFQAAAFYAAADnDwAAAAAAAAAAAABnaHQAAAAAAAAAAAABQm90dG9tAAAAAAAAAAAAAAJEaXNwbGF5VGV4dAABAAAAAAFIZWlnaHQAAAAAAAAAAAABV2lkdGgAAAAAgHsVS0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IB9H1BAAVkAAAAAoHYSSUAAA0VuZAAbAAAAAVgAAAAAALuIU0ABWQAAAACgdhJJQAACU3RhcnRBcnJvd0hlYWQAEQAAAG1zb0Fycm93aGVhZE5vbmUAAkVuZEFycm93SGVhZAARAAAAbXNvQXJyb3doZWFkTm9uZQAFTWFuYWdlZElkABAAAAAEU6gyFPXqyUy0D5i28xL0P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7EkrQAFUb3AAAAAAoHYSSUABTGVmdAAAAACAfR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MQB7KQAABV9pZAAQAAAABEdeAU9d7eFEkaq4GH6Ey18CX3R5cGUAWQAAAGVtcG93ZXIuQ2hhcnRzLkRhdGEuRGF0YUNoYXJ0cy5PdmVybGF5cy5EYXRhLkdyb3d0aEFycm93T3ZlcmxheURhdGEsIGVtcG93ZXIuQ2hhcnRzLkRhdGEAA1N0YXJ0TGluZQASBwAAA1N0YXJ0ABsAAAABWAAAAABAKnhuQAFZAAAAAGDdyB1AAANFbmQAGwAAAAFYAAAAAEAqeG5AAVkAAAAA4FLkN0AAAlN0YXJ0QXJyb3dIZWFkABEAAABtc29BcnJvd2hlYWROb25lAAJFbmRBcnJvd0hlYWQAEQAAAG1zb0Fycm93aGVhZE5vbmUABU1hbmFnZWRJZAAQAAAABOrN8foDmfhMqTh/jl4AuR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GDdyB1AAUxlZnQAAAAAQCp4bkAIRmxpcEhvcml6b250YWxseQAACEZsaXBIb3Jpem9udGFsbHlBcHBsaWVkAAAIRmxpcFZlcnRpY2FsbHkAAAhGbGlwVmVydGljYWxseUFwcGxpZWQAAAFSb3RhdGlvbgAAAAAAAAAAAAFaT3JkZXIAAAAAAAAAAMADQm9yZGVyQ29sb3IAVQAAABBBAP8AAAAQUgAdAAAAEEcAHQAAABAXAAAABf////8YAAAA5w8AAAAAAAAAAAAA8GwAAAVfaWQAEAAAAARfhypFlYAASr6s8f7H/gFuA0RhdGEAlmwAAANEYXRhTGFiZWxzUGVyQXhpcwBfbAAAA1ByaW1hcnkAIGoAAAREYXRhTGFiZWxzAP9nAAADMAAtFgAAEFBvaW50SW5kZXgAAQAAAAJBbGlnbm1lbnQABwAAAENlbnRlcgAQU2VyaWVzSW5kZXgAAQAAAAhSZXF1aXJlRm9udENvbG9yTWlncmF0aW9uAAAITWFudWFsRGF0YUxhYmVsQmFja2dyb3VuZFZpc2libGUAAA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O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ODAAAUhlaWdodAAAAACgIp4qQAFXaWR0aAAAAABgWZ0zQAFUb3AAAAAAYHUVZEABTGVmdAAAAACgzUY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GAAAAAUXAAAAG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FB6FTtAAVkAAAAAW9TNZEAACEhhc0xlYWRlckxpbmUAAAhJc0NlbnRlckF1dG9tYXRpY0FkanVzdGVkAAAISXNVc2VyUG9zaXRpb24AAAhBZGRQcmVmaXhTcGFjZQAACEFkZFBvc3RmaXhTcGFjZQAAAlNlcGFyYXRvcgACAAAACgACVGV4dAAEAAAAMjgwAAhSZXF1aXJlUmVsYXRpdmVQb3NpdGlvblVwZ3JhZGUAAAhJc0dlb21ldHJ5T3V0T2ZCb3VuZHMAAAhJc0xlYWRlckxpbmVJbkF1dG9Nb2RlAAEIRGVsZXRlZAAAAAMxAC0WAAAQUG9pbnRJbmRleAACAAAAAkFsaWdubWVudAAHAAAAQ2VudGVyABBTZXJpZXNJbmRleAABAAAACFJlcXVpcmVGb250Q29sb3JNaWdyYXRpb24AAAhNYW51YWxEYXRhTGFiZWxCYWNrZ3JvdW5kVmlzaWJsZQAACEhhc1dpc2hDb2xvcgAAA1RleHRCb3gAuw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M1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M1MAABSGVpZ2h0AAAAAKAinipAAVdpZHRoAAAAAGBZnTNAAVRvcAAAAADAscpiQAFMZWZ0AAAAAEBx3FF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BkAAAAFGAAAABoAAADnDwA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bBxQVEABWQAAAAC7EINjQAAISGFzTGVhZGVyTGluZQAACElzQ2VudGVyQXV0b21hdGljQWRqdXN0ZWQAAAhJc1VzZXJQb3NpdGlvbgAACEFkZFByZWZpeFNwYWNlAAAIQWRkUG9zdGZpeFNwYWNlAAACU2VwYXJhdG9yAAIAAAAKAAJUZXh0AAQAAAAzNTAACFJlcXVpcmVSZWxhdGl2ZVBvc2l0aW9uVXBncmFkZQAACElzR2VvbWV0cnlPdXRPZkJvdW5kcwAACElzTGVhZGVyTGluZUluQXV0b01vZGUAAQhEZWxldGVkAAAAAzIALRYAABBQb2ludEluZGV4AAMAAAACQWxpZ25tZW50AAcAAABDZW50ZXIAEFNlcmllc0luZGV4AAEAAAAIUmVxdWlyZUZvbnRDb2xvck1pZ3JhdGlvbgAACE1hbnVhbERhdGFMYWJlbEJhY2tncm91bmRWaXNpYmxlAAAISGFzV2lzaENvbG9yAAADVGV4dEJveAC7BgAABU1hbmFnZWRJZAAQAAAABBuB+kIDENBAk3VS5BlNzuA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NDk3AAJUZXh0SG9yaXpvbnRhbEFsaWdubWVudAAQAAAAbXNvQW5jaG9yQ2VudGVyAAJQYXJhZ3JhcGhBbGlnbm1lbnQADwAAAG1zb0FsaWduQ2VudGVyAAJUZXh0VmVydGljYWxBbGlnbm1lbnQAEAAAAG1zb0FuY2hvck1pZGRsZQAaAAAABRkAAAAbAAAA5w8AAAAAAAAAAAA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Q5NwABSGVpZ2h0AAAAAKAinipAAVdpZHRoAAAAAGBZnTNAAVRvcAAAAAAACRVgQAFMZWZ0AAAAAGAuZ19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nFXMjJgosUKTfQgnO3JiG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PdRYTlEU7RFnjBFPYKswe8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GwAAAAUaAAAAHAAAAOcPAAAAAAA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xmztYEABWQAAAAD7Z81gQAAISGFzTGVhZGVyTGluZQAACElzQ2VudGVyQXV0b21hdGljQWRqdXN0ZWQAAAhJc1VzZXJQb3NpdGlvbgAACEFkZFByZWZpeFNwYWNlAAAIQWRkUG9zdGZpeFNwYWNlAAACU2VwYXJhdG9yAAIAAAAKAAJUZXh0AAQAAAA0OTcACFJlcXVpcmVSZWxhdGl2ZVBvc2l0aW9uVXBncmFkZQAACElzR2VvbWV0cnlPdXRPZkJvdW5kcwAACElzTGVhZGVyTGluZUluQXV0b01vZGUAAQhEZWxldGVkAAAAAzMALRYAABBQb2ludEluZGV4AAQAAAACQWxpZ25tZW50AAcAAABDZW50ZXIAEFNlcmllc0luZGV4AAEAAAAIUmVxdWlyZUZvbnRDb2xvck1pZ3JhdGlvbgAACE1hbnVhbERhdGFMYWJlbEJhY2tncm91bmRWaXNpYmxlAAAISGFzV2lzaENvbG9yAAADVGV4dEJveAC7BgAABU1hbmFnZWRJZAAQAAAABNVxkGuXdcpCvHjGfeufKYg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0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zg0AAFIZWlnaHQAAAAAoCKeKkABV2lkdGgAAAAAYFmdM0ABVG9wAAAAAKAJKmJAAUxlZnQAAAAAwPV4Z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3xshEFZ9dR6Z3qEE2mahs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BwAAAAFGwAAAB0AAADnDwAAAAAAAAAAAA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J5GYpKBrKZAt0/cxX0QaY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Wy7JnQAFZAAAAAJto4mJAAAhIYXNMZWFkZXJMaW5lAAAISXNDZW50ZXJBdXRvbWF0aWNBZGp1c3RlZAAACElzVXNlclBvc2l0aW9uAAAIQWRkUHJlZml4U3BhY2UAAAhBZGRQb3N0Zml4U3BhY2UAAAJTZXBhcmF0b3IAAgAAAAoAAlRleHQABAAAADM4NAAIUmVxdWlyZVJlbGF0aXZlUG9zaXRpb25VcGdyYWRlAAAISXNHZW9tZXRyeU91dE9mQm91bmRzAAAISXNMZWFkZXJMaW5lSW5BdXRvTW9kZQABCERlbGV0ZWQAAAADNAA3DwAAEFBvaW50SW5kZXgABQAAAAJBbGlnbm1lbnQABwAAAENlbnRlcgAQU2VyaWVzSW5kZXgAAQAAAAhSZXF1aXJlRm9udENvbG9yTWlncmF0aW9uAAAITWFudWFsRGF0YUxhYmVsQmFja2dyb3VuZFZpc2libGUAAAhIYXNXaXNoQ29sb3IAAANUZXh0Qm94ALkGAAAFTWFuYWdlZElkABAAAAAE+DTdgDwNgEGG5iScO/f3xA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1OD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Tg1AAFIZWlnaHQAAAAAoCKeKkABV2lkdGgAAAAAYFmdM0ABVG9wAAAAAKCL6FxAAUxlZnQAAAAAoFQ+b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dAAAABRwAAAD/////hg1hAgAAAAAAAAA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W8nqK1p2aUmVErfr3TJUW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DYqeG5AAVkAAAAAlklZXkAACEhhc0xlYWRlckxpbmUAAAhJc0NlbnRlckF1dG9tYXRpY0FkanVzdGVkAAAISXNVc2VyUG9zaXRpb24AAAhBZGRQcmVmaXhTcGFjZQAACEFkZFBvc3RmaXhTcGFjZQAAAlNlcGFyYXRvcgACAAAACgACVGV4dAAEAAAANTg1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CAAAAAlMYXN0V3JpdGUANyj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gAAAAVTAAAAXg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wG7cUEABVG9wAAAAAGDdyB1AAUxlZnQAAAAA4PIJZ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BAg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MABAgAAAVfaWQAEAAAAASE/r6/goAzRrpRe9G1F2CiAl90eXBlAFcAAABlbXBvd2VyLkNoYXJ0cy5EYXRhLkRhdGFDaGFydHMuT3ZlcmxheXMuRGF0YS5Db2x1bW5TdW1PdmVybGF5RGF0YSwgZW1wb3dlci5DaGFydHMuRGF0YQAQQ29sdW1uAAIAAAAQU2VyaWVzAP////8DVGV4dEVsZW1lbnQA6gYAAAJBdXRvU2hhcGVUeXBlAAoAAABSZWN0YW5nbGUABEFkanVzdG1lbnRzAAUAAAAABU1hbmFnZWRJZAAQAAAABBU5+GMc6VREmKulXh5bmf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B8AAAAE//////////8IALoG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Fk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2wPbAwAABV9pZAAQAAAABCZoQVznEB5GvDlHyiPMH80DRGF0YQBkAwAABFBvaW50QWRkaXRpb25hbFN0eWxlcwBYAg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zMAdAAAAANQb2ludEFkZHJlc3MAMwAAABBTZXJpZXNJbmRleAABAAAAEFBvaW50SW5kZXgABAAAAAhJc1BvaW50U3VtAAAAA0FkZGl0aW9uYWxTdHlsZXMAHAAAAAJGaWxsUGF0dGVybgAGAAAAVW5zZXQAAAADNAB0AAAAA1BvaW50QWRkcmVzcwAzAAAAEFNlcmllc0luZGV4AAEAAAAQUG9pbnRJbmRleAAFAAAACElzUG9pbnRTdW0AAAADQWRkaXRpb25hbFN0eWxlcwAcAAAAAkZpbGxQYXR0ZXJuAAYAAABVbnNldAAAAAADU2VyaWVzQWRkaXRpb25hbFN0eWxlcwDYAAAAAzEA0AAAABBTZXJpZXNJbmRleAABAAAAA0FkZGl0aW9uYWxTdHlsZXMAqAAAAAJGaWxsUGF0dGVybgAIAAAARGVmYXVsdAADRmlsbENvbG9yT3JUaGVtZUNvbG9yAHMAAAAQVGhlbWVDb2xvcgAAAAAAAVRpbnRBbmRTaGFkZQAAAAAAAAAAABBUaW50SW5kZXgA/////xBTY2hlbWVDb2xvcgAAAAAAA0NvbG9yACEAAAAQQQD/AAAAEFIAAAAAABBHAAAAAAAQQgAAAAAAAAAAAAAAAk5hbWUAKAAAAFBvaW50QW5kU2VyaWVzQWRkaXRpb25TdHlsZXNEZWZpbml0aW9ucwAQVmVyc2lvbgABAAAACUxhc3RXcml0ZQBSWrD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hAAAA5w8AAAAAAAAAAAAAtiMAAAVfaWQAEAAAAATaEgxTN440R7KdQ2kucVnsA0RhdGEATiMAAARDYXRlZ29yeUF4aXNMYWJlbERhdGEAACMAAAMwAPwGAAADVGV4dEJveERhdGEArQ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NVIxNDBEMg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JR0xSNjVSMTQwRDIAAUhlaWdodAAAAACg/74fQAFXaWR0aAAAAACgHmVFQAFUb3AAAAAA4HPVakABTGVmdAAAAACA1Sc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xAPwGAAADVGV4dEJveERhdGEArQYAAAVNYW5hZ2VkSWQAEAAAAATmaKQsLp1VR6dQqqCDlyS2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MFIxOTBEMQ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BhACEZvbnRTdHJpa2V0aHJvdWdoAAAIRm9udFN1YnNjcmlwdAAACEZvbnRTdXBlcnNjcmlwdAAACEZvbnRVbmRlcmxpbmUAAAAIU2l6ZVRvVGV4dFdpZHRoAAEIU2l6ZVRvVGV4dEhlaWdodAAAA1RleHRNYXJnaW4APwAAAAFMZWZ0AAAAAAAAAAAAAVRvcAAAAAAAAAAAAAFSaWdodAAAAAAAAAAAAAFCb3R0b20AAAAAAAAAAAAAAkRpc3BsYXlUZXh0AA0AAABJR0xSNjBSMTkwRDEAAUhlaWdodAAAAACg/74fQAFXaWR0aAAAAACgHmVFQAFUb3AAAAAA4HPVakABTGVmdAAAAABAdvpN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yAPwGAAADVGV4dEJveERhdGEArQYAAAVNYW5hZ2VkSWQAEAAAAAQuKlqeo7k2SZxaACC7eKqe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IQAAAAUgAAAAIgAAAOcPAAAAAAAAAAAAAGFkZQAAAAAAAAAAAAhGaWxsVmlzaWJsZQAACFZpc2libGUAAQJGaWxsUGF0dGVybgAQAAAAbXNvUGF0dGVybk1peGVkAAJUZXh0AA0AAABDb21wZXRpdG9yIEk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NAAAAQ29tcGV0aXRvciBJAAFIZWlnaHQAAAAAoP++H0ABV2lkdGgAAAAAgPxiQEABVG9wAAAAAOBz1WpAAUxlZnQAAAAAwIDIX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MwD8BgAAA1RleHRCb3hEYXRhAK0GAAAFTWFuYWdlZElkABAAAAAEqyItReYZGkKUkRKEBi12R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0AAABDb21wZXRpdG9yIE4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3VnaAAACEZvbnRTdWJzY3JpcHQAAAhGb250U3VwZXJzY3JpcHQAAAhGb250VW5kZXJsaW5lAAAACFNpemVUb1RleHRXaWR0aAABCFNpemVUb1RleHRIZWlnaHQAAANUZXh0TWFyZ2luAD8AAAABTGVmdAAAAAAAAAAAAAFUb3AAAAAAAAAAAAABUmlnaHQAAAAAAAAAAAABQm90dG9tAAAAAAAAAAAAAAJEaXNwbGF5VGV4dAANAAAAQ29tcGV0aXRvciBOAAFIZWlnaHQAAAAAoP++H0ABV2lkdGgAAAAA4FG4QUABVG9wAAAAAOBz1WpAAUxlZnQAAAAAYPR+Z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DNAD8BgAAA1RleHRCb3hEYXRhAK0GAAAFTWFuYWdlZElkABAAAAAEMRRtdOQFXUaJdJOpoJYxng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0AAABDb21wZXRpdG9yIFQ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YQAhGb250U3RyaWtldGhybyIAAAAFIQAAAP/////oA/8LAAAAAAAAAAB1Z2gAAAhGb250U3Vic2NyaXB0AAAIRm9udFN1cGVyc2NyaXB0AAAIRm9udFVuZGVybGluZQAAAAhTaXplVG9UZXh0V2lkdGgAAQhTaXplVG9UZXh0SGVpZ2h0AAADVGV4dE1hcmdpbgA/AAAAAUxlZnQAAAAAAAAAAAABVG9wAAAAAAAAAAAAAVJpZ2h0AAAAAAAAAAAAAUJvdHRvbQAAAAAAAAAAAAACRGlzcGxheVRleHQADQAAAENvbXBldGl0b3IgVAABSGVpZ2h0AAAAAKD/vh9AAVdpZHRoAAAAAEBVVUFAAVRvcAAAAADgc9VqQAFMZWZ0AAAAAMCyUGx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JPcmllbnRhdGlvbgAFAAAATm9uZQAITGFiZWxWaXNpYmxlAAECVGV4dEFsaWdubWVudAAFAAAATGVmdAAAAAhXYW50c1RvQmVWaXNpYmxlAAECTGFiZWxUZXh0QWxpZ25tZW50AAcAAABDZW50ZXIAAAJOYW1lABkAAABDYXRlZ29yeUF4aXNEYXRhUHJvcGVydHkAEFZlcnNpb24AAQAAAAlMYXN0V3JpdGUADCG0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AAAABf////8kAAAA5w8AAAAAAAAAAAAA8GwAAAVfaWQAEAAAAARPKhJY3QzDSb8lQRhXTQtLA0RhdGEAlmwAAANEYXRhTGFiZWxzUGVyQXhpcwBfbAAAA1ByaW1hcnkAIGoAAAREYXRhTGFiZWxzAP9nAAADMAAtFgAAEFBvaW50SW5kZXgAAQAAAAJBbGlnbm1lbnQABwAAAENlbnRlcgAQU2VyaWVzSW5kZXgAAQAAAAhSZXF1aXJlRm9udENvbG9yTWlncmF0aW9uAAAITWFudWFsRGF0YUxhYmVsQmFja2dyb3VuZFZpc2libGUAAA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O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ODAAAUhlaWdodAAAAACgIp4qQAFXaWR0aAAAAABgWZ0zQAFUb3AAAAAAYHUVZEABTGVmdAAAAACgzUY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JAAAAAUjAAAAJ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FB6FTtAAVkAAAAAW9TNZEAACEhhc0xlYWRlckxpbmUAAAhJc0NlbnRlckF1dG9tYXRpY0FkanVzdGVkAAAISXNVc2VyUG9zaXRpb24AAAhBZGRQcmVmaXhTcGFjZQAACEFkZFBvc3RmaXhTcGFjZQAAAlNlcGFyYXRvcgACAAAACgACVGV4dAAEAAAAMjgwAAhSZXF1aXJlUmVsYXRpdmVQb3NpdGlvblVwZ3JhZGUAAAhJc0dlb21ldHJ5T3V0T2ZCb3VuZHMAAAhJc0xlYWRlckxpbmVJbkF1dG9Nb2RlAAEIRGVsZXRlZAAAAAMxAC0WAAAQUG9pbnRJbmRleAACAAAAAkFsaWdubWVudAAHAAAAQ2VudGVyABBTZXJpZXNJbmRleAABAAAACFJlcXVpcmVGb250Q29sb3JNaWdyYXRpb24AAAhNYW51YWxEYXRhTGFiZWxCYWNrZ3JvdW5kVmlzaWJsZQAACEhhc1dpc2hDb2xvcgAAA1RleHRCb3gAuw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M1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M1MAABSGVpZ2h0AAAAAKAinipAAVdpZHRoAAAAAGBZnTNAAVRvcAAAAADAscpiQAFMZWZ0AAAAAEBx3FF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CUAAAAFJAAAACYAAADnDwA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bBxQVEABWQAAAAC7EINjQAAISGFzTGVhZGVyTGluZQAACElzQ2VudGVyQXV0b21hdGljQWRqdXN0ZWQAAAhJc1VzZXJQb3NpdGlvbgAACEFkZFByZWZpeFNwYWNlAAAIQWRkUG9zdGZpeFNwYWNlAAACU2VwYXJhdG9yAAIAAAAKAAJUZXh0AAQAAAAzNTAACFJlcXVpcmVSZWxhdGl2ZVBvc2l0aW9uVXBncmFkZQAACElzR2VvbWV0cnlPdXRPZkJvdW5kcwAACElzTGVhZGVyTGluZUluQXV0b01vZGUAAQhEZWxldGVkAAAAAzIALRYAABBQb2ludEluZGV4AAMAAAACQWxpZ25tZW50AAcAAABDZW50ZXIAEFNlcmllc0luZGV4AAEAAAAIUmVxdWlyZUZvbnRDb2xvck1pZ3JhdGlvbgAACE1hbnVhbERhdGFMYWJlbEJhY2tncm91bmRWaXNpYmxlAAAISGFzV2lzaENvbG9yAAADVGV4dEJveAC7BgAABU1hbmFnZWRJZAAQAAAABBuB+kIDENBAk3VS5BlNzuA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NDk3AAJUZXh0SG9yaXpvbnRhbEFsaWdubWVudAAQAAAAbXNvQW5jaG9yQ2VudGVyAAJQYXJhZ3JhcGhBbGlnbm1lbnQADwAAAG1zb0FsaWduQ2VudGVyAAJUZXh0VmVydGljYWxBbGlnbm1lbnQAEAAAAG1zb0FuY2hvck1pZGRsZQAmAAAABSUAAAAnAAAA5w8AAAAAAAAAAAA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Q5NwABSGVpZ2h0AAAAAKAinipAAVdpZHRoAAAAAGBZnTNAAVRvcAAAAAAACRVgQAFMZWZ0AAAAAGAuZ19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nFXMjJgosUKTfQgnO3JiG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PdRYTlEU7RFnjBFPYKswe8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JwAAAAUmAAAAKAAAAOcPAAAAAAA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xmztYEABWQAAAAD7Z81gQAAISGFzTGVhZGVyTGluZQAACElzQ2VudGVyQXV0b21hdGljQWRqdXN0ZWQAAAhJc1VzZXJQb3NpdGlvbgAACEFkZFByZWZpeFNwYWNlAAAIQWRkUG9zdGZpeFNwYWNlAAACU2VwYXJhdG9yAAIAAAAKAAJUZXh0AAQAAAA0OTcACFJlcXVpcmVSZWxhdGl2ZVBvc2l0aW9uVXBncmFkZQAACElzR2VvbWV0cnlPdXRPZkJvdW5kcwAACElzTGVhZGVyTGluZUluQXV0b01vZGUAAQhEZWxldGVkAAAAAzMALRYAABBQb2ludEluZGV4AAQAAAACQWxpZ25tZW50AAcAAABDZW50ZXIAEFNlcmllc0luZGV4AAEAAAAIUmVxdWlyZUZvbnRDb2xvck1pZ3JhdGlvbgAACE1hbnVhbERhdGFMYWJlbEJhY2tncm91bmRWaXNpYmxlAAAISGFzV2lzaENvbG9yAAADVGV4dEJveAC7BgAABU1hbmFnZWRJZAAQAAAABNVxkGuXdcpCvHjGfeufKYg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0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zg0AAFIZWlnaHQAAAAAoCKeKkABV2lkdGgAAAAAYFmdM0ABVG9wAAAAAKAJKmJAAUxlZnQAAAAAwPV4Z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3xshEFZ9dR6Z3qEE2mahs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CgAAAAFJwAAACkAAADnDwAAAAAAAAAAAA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J5GYpKBrKZAt0/cxX0QaY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Wy7JnQAFZAAAAAJto4mJAAAhIYXNMZWFkZXJMaW5lAAAISXNDZW50ZXJBdXRvbWF0aWNBZGp1c3RlZAAACElzVXNlclBvc2l0aW9uAAAIQWRkUHJlZml4U3BhY2UAAAhBZGRQb3N0Zml4U3BhY2UAAAJTZXBhcmF0b3IAAgAAAAoAAlRleHQABAAAADM4NAAIUmVxdWlyZVJlbGF0aXZlUG9zaXRpb25VcGdyYWRlAAAISXNHZW9tZXRyeU91dE9mQm91bmRzAAAISXNMZWFkZXJMaW5lSW5BdXRvTW9kZQABCERlbGV0ZWQAAAADNAA3DwAAEFBvaW50SW5kZXgABQAAAAJBbGlnbm1lbnQABwAAAENlbnRlcgAQU2VyaWVzSW5kZXgAAQAAAAhSZXF1aXJlRm9udENvbG9yTWlncmF0aW9uAAAITWFudWFsRGF0YUxhYmVsQmFja2dyb3VuZFZpc2libGUAAAhIYXNXaXNoQ29sb3IAAANUZXh0Qm94ALkGAAAFTWFuYWdlZElkABAAAAAE+DTdgDwNgEGG5iScO/f3xA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1OD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Tg1AAFIZWlnaHQAAAAAoCKeKkABV2lkdGgAAAAAYFmdM0ABVG9wAAAAAKCL6FxAAUxlZnQAAAAAoFQ+b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pAAAABSgAAAD/////hg1hAgAAAAAAAAA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W8nqK1p2aUmVErfr3TJUW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DYqeG5AAVkAAAAAlklZXkAACEhhc0xlYWRlckxpbmUAAAhJc0NlbnRlckF1dG9tYXRpY0FkanVzdGVkAAAISXNVc2VyUG9zaXRpb24AAAhBZGRQcmVmaXhTcGFjZQAACEFkZFBvc3RmaXhTcGFjZQAAAlNlcGFyYXRvcgACAAAACgACVGV4dAAEAAAANTg1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BgAAAAlMYXN0V3JpdGUANyj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gAAAAVXAAAAYwAAAOcPAAAAAAAAAA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HsVS0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IB9H1BAAVkAAAAAoHYSSUAAA0VuZAAbAAAAAVgAAAAAALuIU0ABWQAAAACgdhJJQAACU3RhcnRBcnJvd0hlYWQAEQAAAG1zb0Fycm93aGVhZE5vbmUAAkVuZEFycm93SGVhZAARAAAAbXNvQXJyb3doZWFkTm9uZQAFTWFuYWdlZElkABAAAAAEU6gyFPXqyUy0D5i28xL0P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7EkrQAFUb3AAAAAAoHYSSUABTGVmdAAAAACAfR9Q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DNgB7KQAABV9pZAAQAAAABEdeAU9d7eFEkaq4GH6Ey18CX3R5cGUAWQAAAGVtcG93ZXIuQ2hhcnRzLkRhdGEuRGF0YUNoYXJ0cy5PdmVybGF5cy5EYXRhLkdyb3d0aEFycm93T3ZlcmxheURhdGEsIGVtcG93ZXIuQ2hhcnRzLkRhdGEAA1N0YXJ0TGluZQASBwAAA1N0YXJ0ABsAAAABWAAAAABAKnhuQAFZAAAAAGDdyB1AAANFbmQAGwAAAAFYAAAAAEAqeG5AAVkAAAAA4FLkN0AAAlN0YXJ0QXJyb3dIZWFkABEAAABtc29BcnJvd2hlYWROb25lAAJFbmRBcnJvd0hlYWQAEQAAAG1zb0Fycm93aGVhZE5vbmUABU1hbmFnZWRJZAAQAAAABOrN8foDmfhMqTh/jl4AuR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S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Wh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8GwAAAVfaWQAEAAAAATsrFtvuB8sRY03IKwsixRpA0RhdGEAlmwAAANEYXRhTGFiZWxzUGVyQXhpcwBfbAAAA1ByaW1hcnkAIGoAAAREYXRhTGFiZWxzAP9nAAADMAAtFgAAEFBvaW50SW5kZXgAAQAAAAJBbGlnbm1lbnQABwAAAENlbnRlcgAQU2VyaWVzSW5kZXgAAQAAAAhSZXF1aXJlRm9udENvbG9yTWlncmF0aW9uAAAITWFudWFsRGF0YUxhYmVsQmFja2dyb3VuZFZpc2libGUAAAhIYXNXaXNoQ29sb3IAAANUZXh0Qm94ALs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yODA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yODAAAUhlaWdodAAAAACgIp4qQAFXaWR0aAAAAABgWZ0zQAFUb3AAAAAAYHUVZEABTGVmdAAAAACgzUYx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FTjvArFEyJEjy5iQhD1et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MAAAAAUvAAAAMQAAAOcPAAAAAAAA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FB6FTtAAVkAAAAAW9TNZEAACEhhc0xlYWRlckxpbmUAAAhJc0NlbnRlckF1dG9tYXRpY0FkanVzdGVkAAAISXNVc2VyUG9zaXRpb24AAAhBZGRQcmVmaXhTcGFjZQAACEFkZFBvc3RmaXhTcGFjZQAAAlNlcGFyYXRvcgACAAAACgACVGV4dAAEAAAAMjgwAAhSZXF1aXJlUmVsYXRpdmVQb3NpdGlvblVwZ3JhZGUAAAhJc0dlb21ldHJ5T3V0T2ZCb3VuZHMAAAhJc0xlYWRlckxpbmVJbkF1dG9Nb2RlAAEIRGVsZXRlZAAAAAMxAC0WAAAQUG9pbnRJbmRleAACAAAAAkFsaWdubWVudAAHAAAAQ2VudGVyABBTZXJpZXNJbmRleAABAAAACFJlcXVpcmVGb250Q29sb3JNaWdyYXRpb24AAAhNYW51YWxEYXRhTGFiZWxCYWNrZ3JvdW5kVmlzaWJsZQAACEhhc1dpc2hDb2xvcgAAA1RleHRCb3gAuw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M1M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M1MAABSGVpZ2h0AAAAAKAinipAAVdpZHRoAAAAAGBZnTNAAVRvcAAAAADAscpiQAFMZWZ0AAAAAEBx3FF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DEAAAAFMAAAADIAAADnDwA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Wlm9IJ6qQSJwHs3bcS/l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bBxQVEABWQAAAAC7EINjQAAISGFzTGVhZGVyTGluZQAACElzQ2VudGVyQXV0b21hdGljQWRqdXN0ZWQAAAhJc1VzZXJQb3NpdGlvbgAACEFkZFByZWZpeFNwYWNlAAAIQWRkUG9zdGZpeFNwYWNlAAACU2VwYXJhdG9yAAIAAAAKAAJUZXh0AAQAAAAzNTAACFJlcXVpcmVSZWxhdGl2ZVBvc2l0aW9uVXBncmFkZQAACElzR2VvbWV0cnlPdXRPZkJvdW5kcwAACElzTGVhZGVyTGluZUluQXV0b01vZGUAAQhEZWxldGVkAAAAAzIALRYAABBQb2ludEluZGV4AAMAAAACQWxpZ25tZW50AAcAAABDZW50ZXIAEFNlcmllc0luZGV4AAEAAAAIUmVxdWlyZUZvbnRDb2xvck1pZ3JhdGlvbgAACE1hbnVhbERhdGFMYWJlbEJhY2tncm91bmRWaXNpYmxlAAAISGFzV2lzaENvbG9yAAADVGV4dEJveAC7BgAABU1hbmFnZWRJZAAQAAAABBuB+kIDENBAk3VS5BlNzuA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NDk3AAJUZXh0SG9yaXpvbnRhbEFsaWdubWVudAAQAAAAbXNvQW5jaG9yQ2VudGVyAAJQYXJhZ3JhcGhBbGlnbm1lbnQADwAAAG1zb0FsaWduQ2VudGVyAAJUZXh0VmVydGljYWxBbGlnbm1lbnQAEAAAAG1zb0FuY2hvck1pZGRsZQAyAAAABTEAAAAzAAAA5w8AAAAAAAAAAAA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Q5NwABSGVpZ2h0AAAAAKAinipAAVdpZHRoAAAAAGBZnTNAAVRvcAAAAAAACRVgQAFMZWZ0AAAAAGAuZ19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nFXMjJgosUKTfQgnO3JiG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PdRYTlEU7RFnjBFPYKswe8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MwAAAAUyAAAANAAAAOcPAAAAAAA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xmztYEABWQAAAAD7Z81gQAAISGFzTGVhZGVyTGluZQAACElzQ2VudGVyQXV0b21hdGljQWRqdXN0ZWQAAAhJc1VzZXJQb3NpdGlvbgAACEFkZFByZWZpeFNwYWNlAAAIQWRkUG9zdGZpeFNwYWNlAAACU2VwYXJhdG9yAAIAAAAKAAJUZXh0AAQAAAA0OTcACFJlcXVpcmVSZWxhdGl2ZVBvc2l0aW9uVXBncmFkZQAACElzR2VvbWV0cnlPdXRPZkJvdW5kcwAACElzTGVhZGVyTGluZUluQXV0b01vZGUAAQhEZWxldGVkAAAAAzMALRYAABBQb2ludEluZGV4AAQAAAACQWxpZ25tZW50AAcAAABDZW50ZXIAEFNlcmllc0luZGV4AAEAAAAIUmVxdWlyZUZvbnRDb2xvck1pZ3JhdGlvbgAACE1hbnVhbERhdGFMYWJlbEJhY2tncm91bmRWaXNpYmxlAAAISGFzV2lzaENvbG9yAAADVGV4dEJveAC7BgAABU1hbmFnZWRJZAAQAAAABNVxkGuXdcpCvHjGfeufKYg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g0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zg0AAFIZWlnaHQAAAAAoCKeKkABV2lkdGgAAAAAYFmdM0ABVG9wAAAAAKAJKmJAAUxlZnQAAAAAwPV4Z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3xshEFZ9dR6Z3qEE2mahs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DQAAAAFMwAAADUAAADnDwAAAAAAAAAAAA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J5GYpKBrKZAt0/cxX0QaY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Wy7JnQAFZAAAAAJto4mJAAAhIYXNMZWFkZXJMaW5lAAAISXNDZW50ZXJBdXRvbWF0aWNBZGp1c3RlZAAACElzVXNlclBvc2l0aW9uAAAIQWRkUHJlZml4U3BhY2UAAAhBZGRQb3N0Zml4U3BhY2UAAAJTZXBhcmF0b3IAAgAAAAoAAlRleHQABAAAADM4NAAIUmVxdWlyZVJlbGF0aXZlUG9zaXRpb25VcGdyYWRlAAAISXNHZW9tZXRyeU91dE9mQm91bmRzAAAISXNMZWFkZXJMaW5lSW5BdXRvTW9kZQABCERlbGV0ZWQAAAADNAA3DwAAEFBvaW50SW5kZXgABQAAAAJBbGlnbm1lbnQABwAAAENlbnRlcgAQU2VyaWVzSW5kZXgAAQAAAAhSZXF1aXJlRm9udENvbG9yTWlncmF0aW9uAAAITWFudWFsRGF0YUxhYmVsQmFja2dyb3VuZFZpc2libGUAAAhIYXNXaXNoQ29sb3IAAANUZXh0Qm94ALkGAAAFTWFuYWdlZElkABAAAAAE+DTdgDwNgEGG5iScO/f3xA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1OD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Tg1AAFIZWlnaHQAAAAAoCKeKkABV2lkdGgAAAAAYFmdM0ABVG9wAAAAAKCL6FxAAUxlZnQAAAAAoFQ+b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1AAAABTQAAAD/////hg1hAgAAAAAAAAA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W8nqK1p2aUmVErfr3TJUW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DYqeG5AAVkAAAAAlklZXkAACEhhc0xlYWRlckxpbmUAAAhJc0NlbnRlckF1dG9tYXRpY0FkanVzdGVkAAAISXNVc2VyUG9zaXRpb24AAAhBZGRQcmVmaXhTcGFjZQAACEFkZFBvc3RmaXhTcGFjZQAAAlNlcGFyYXRvcgACAAAACgACVGV4dAAEAAAANTg1AAhSZXF1aXJlUmVsYXRpdmVQb3NpdGlvblVwZ3JhZGUAAAhJc0dlb21ldHJ5T3V0T2ZCb3VuZHMAAAhJc0xlYWRlckxpbmVJbkF1dG9Nb2RlAAEIRGVsZXRlZ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BCEF1dG9tYXRpY0xhYmVsQmFja2dyb3VuZHNFbmFibGVkAAEAA1NlY29uZGFyeQAmAgAABERhdGFMYWJlbHMABQ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TGFiZWxzVmlzaWJsZQAACEF1dG9tYXRpY0xhYmVsQmFja2dyb3VuZHNFbmFibGVkAAEAAAhEaXNhYmxlQXV0b21hdGljRGVhY3RpdmF0aW9uAAAAAk5hbWUACwAAAERhdGFMYWJlbHMAEFZlcnNpb24ABwAAAAlMYXN0V3JpdGUANyj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gAAAAVVAAAAYA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wG7cUEABVG9wAAAAAGDdyB1AAUxlZnQAAAAA4PIJZ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+gc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QWRkUHJlZml4U3BhY2UAAAhBZGRQb3N0Zml4U3BhY2UAAAhEZWxldGVkAAEISXNOZXcAAQFGb250U2l6ZQAAAAAAAAAkQAADMwD6BwAABV9pZAAQAAAABIT+vr+CgDNGulF70bUXYKICX3R5cGUAVwAAAGVtcG93ZXIuQ2hhcnRzLkRhdGEuRGF0YUNoYXJ0cy5PdmVybGF5cy5EYXRhLkNvbHVtblN1bU92ZXJsYXlEYXRhLCBlbXBvd2VyLkNoYXJ0cy5EYXRhABBDb2x1bW4AAg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T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FY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K9zAAAFX2lkABAAAAAEWGDbfl0NHUmVlhsJ3XSptQNEYXRhAFVzAAADRGF0YUxhYmVsc1BlckF4aXMAHnMAAANQcmltYXJ5ABBzAAAERGF0YUxhYmVscwDMcgAAAzAAVhgAABBQb2ludEluZGV4AAE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7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jg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jgwAAFIZWlnaHQAAAAAoCKeKkABV2lkdGgAAAAAYFmdM0ABVG9wAAAAAGB1FWRAAUxlZnQAAAAAoM1GM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DoAAAAFOQAAADsAAADnDwAAAAAAAAAAAA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GWqYgDZMVVHl5JklJEk4Lo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BQehU7QAFZAAAAAFvUzWRAAAhIYXNMZWFkZXJMaW5lAAAISXNDZW50ZXJBdXRvbWF0aWNBZGp1c3RlZAAACElzVXNlclBvc2l0aW9uAAACU2VwYXJhdG9yAAIAAAAKAAJUZXh0AAQAAAAyODAACFJlcXVpcmVSZWxhdGl2ZVBvc2l0aW9uVXBncmFkZQAACElzR2VvbWV0cnlPdXRPZkJvdW5kcwAACElzTGVhZGVyTGluZUluQXV0b01vZGUAAQhEZWxldGVkAAAAAzEAVhg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7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EAAAAMzUw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MzUwAAFIZWk7AAAABToAAAA8AAAA5w8AAAAAAAAAAAAAZ2h0AAAAAKAinipAAVdpZHRoAAAAAGBZnTNAAVRvcAAAAADAscpiQAFMZWZ0AAAAAEBx3FF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2HvSumvhNUWYJl4xKNTX2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PAAAAAU7AAAAPQAAAOcPAAAAAAAAAAAAAEFmdGVyAAAITGluZVJ1bGVCZWZvcmUAAAhMaW5lUnVsZVdpdGhpbgAAAVJpZ2h0SW5kZW50AAAAAAAAAAAAAVNwYWNlQWZ0ZXIAAAAAAAAAAAABU3BhY2VCZWZvcmUAAAAAAAAAAAABU3BhY2VXaXRoaW4AAAAAAAAAAAAAA0NlbnRlcgAbAAAAAVgAAAAAbBxQVEABWQAAAAC7EINjQAAISGFzTGVhZGVyTGluZQAACElzQ2VudGVyQXV0b21hdGljQWRqdXN0ZWQAAAhJc1VzZXJQb3NpdGlvbgAAAlNlcGFyYXRvcgACAAAACgACVGV4dAAEAAAAMzUwAAhSZXF1aXJlUmVsYXRpdmVQb3NpdGlvblVwZ3JhZGUAAAhJc0dlb21ldHJ5T3V0T2ZCb3VuZHMAAAhJc0xlYWRlckxpbmVJbkF1dG9Nb2RlAAEIRGVsZXRlZAAAAAMyAFYYAAAQUG9pbnRJbmRleAAD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KRIlR4WhwJFkzDDe6F0kWcAA0NhdGVnb3J5QXhpc051bWJlckZvcm1hdAAfAAAABV9pZAAQAAAABAAAAAAAAAAAAAAAAAAAAAAAA1RleHRCb3gAuwYAAAVNYW5hZ2VkSWQAEAAAAAQbgfpCAxDQQJN1UuQZTc7g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Q5Nw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BAAAADQ5NwABSGVpZ2h0AAAAAKAinipAAVdpZHRoAAAAAGBZnTNAAVRvcAAAAAAACRVgQAFMZWZ0AAAAAGAuZ19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nFXMjJgosUKTfQgnO3JiG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T0AAAAFPAAAAD4AAADnDwAAAAAAAAAAAAB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3UWE5RFO0RZ4wRT2CrMHv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xmztYEABWQAAAAD7Z81gQAAISGFzTGVhZGVyTGluZQAACElzQ2VudGVyQXV0b21hdGljQWRqdXN0ZWQAAAhJc1VzZXJQb3NpdGlvbgAAAlNlcGFyYXRvcgACAAAACgACVGV4dAAEAAAANDk3AAhSZXF1aXJlUmVsYXRpdmVQb3NpdGlvblVwZ3JhZGUAAAhJc0dlb21ldHJ5T3V0T2ZCb3VuZHMAAAhJc0xlYWRlckxpbmVJbkF1dG9Nb2RlAAEIRGVsZXRlZAAAAAMzAFYYAAAQUG9pbnRJbmRleAAE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AAAAAAAAAAAAAAAAAAAAAAAA0NhdGVnb3J5QXhpc051bWJlckZvcm1hdAAfAAAABV9pZAAQAAAABAAAAAAAAAAAAAAAAAAAAAAAA1RleHRCb3gAuwYAAAVNYW5hZ2VkSWQAEAAAAATVcZBrl3XKQrx4xn3rnymI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AAAADM4N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k+AAAABT0AAAA/AAAA5w8AAAAAAAAAAAAA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QAAAAzODQAAUhlaWdodAAAAACgIp4qQAFXaWR0aAAAAABgWZ0zQAFUb3AAAAAAoAkqYkABTGVmdAAAAADA9Xhm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PfGyEQVn11HpneoQTaZqGw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SeRmKSgaymQLdP3MV9EGmG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PwAAAAU+AAAAQAAAAOcPAAAAAAAAAAA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FbLsmdAAVkAAAAAm2jiYkAACEhhc0xlYWRlckxpbmUAAAhJc0NlbnRlckF1dG9tYXRpY0FkanVzdGVkAAAISXNVc2VyUG9zaXRpb24AAAJTZXBhcmF0b3IAAgAAAAoAAlRleHQABAAAADM4NAAIUmVxdWlyZVJlbGF0aXZlUG9zaXRpb25VcGdyYWRlAAAISXNHZW9tZXRyeU91dE9mQm91bmRzAAAISXNMZWFkZXJMaW5lSW5BdXRvTW9kZQABCERlbGV0ZWQAAAADNABgEQAAEFBvaW50SW5kZXgABQAAAAJBbGlnbm1lbnQABwAAAENlbnRlcgAQU2VyaWVzSW5kZXgAAQAAAAhSZXF1aXJlRm9udENvbG9yTWlncmF0aW9uAAAITWFudWFsRGF0YUxhYmVsQmFja2dyb3VuZFZpc2libGUAAAhIYXNXaXNoQ29sb3I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NWYWx1ZUF4aXNOdW1iZXJGb3JtYXQAHwAAAAVfaWQAEAAAAAQAAAAAAAAAAAAAAAAAAAAAAANDYXRlZ29yeUF4aXNOdW1iZXJGb3JtYXQAHwAAAAVfaWQAEAAAAAQAAAAAAAAAAAAAAAAAAAAAAANUZXh0Qm94ALkGAAAFTWFuYWdlZElkABAAAAAE+DTdgDwNgEGG5iScO/f3xAhIYXNDaGFuZ2VzAAAIVXNlTmFtZUluc3RlYWRPZlRhZ0FzSWQAAQhTaGFwZVByZXZpb3VzbHlDcmVhdGVkAAEDRmlsbENvbG9yAFUAAAAQQQD/AAAAEFIAjQAAABBHAIcAAAAQQgCGAAAAAVNjQQAAAAAAAADwPwFTY1IAAAAAgPgL0T8BU2NHAAAAAKARA88/AVNjQgAAAAAA0IPO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QAAAA1ODUAAlRleHRIb3Jpem9udGFsQWxpZ25tZW50AA4AAABtc29BbmNob3JOb25l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EAAAANTg1AAFIZWlnaHQAAAAAoCKeKkABV2lkdGgAAAAAYFmdM0ABVG9wAAAAAKCL6FxAAUxlZnQAAAAAoFQ+b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byeorWnZpSZUSt+vdMl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UAAAAAFPwAAAP////9eBIkLAAAAAAAAAAB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DYqeG5AAVkAAAAAlklZXkAACEhhc0xlYWRlckxpbmUAAAhJc0NlbnRlckF1dG9tYXRpY0FkanVzdGVkAAAISXNVc2VyUG9zaXRpb24AAAJTZXBhcmF0b3IAAgAAAAoAAlRleHQABAAAADU4NQAIUmVxdWlyZVJlbGF0aXZlUG9zaXRpb25VcGdyYWRlAAAISXNHZW9tZXRyeU91dE9mQm91bmRzAAAISXNMZWFkZXJMaW5lSW5BdXRvTW9kZQABCERlbGV0ZWQAAAAACExhYmVsc1Zpc2libGUAAQhBdXRvbWF0aWNMYWJlbEJhY2tncm91bmRzRW5hYmxlZAABAAAIRGlzYWJsZUF1dG9tYXRpY0RlYWN0aXZhdGlvbgAAAAJOYW1lAAsAAABEYXRhTGFiZWxzABBWZXJzaW9uAAkAAAAJTGFzdFdyaXRlADcow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IBit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//////////8LAPMH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2wPbAwAABV9pZAAQAAAABBpp6/LEMYtOr17Se2ERkCoDRGF0YQBkAwAABFBvaW50QWRkaXRpb25hbFN0eWxlcwBYAg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zMAdAAAAANQb2ludEFkZHJlc3MAMwAAABBTZXJpZXNJbmRleAABAAAAEFBvaW50SW5kZXgABAAAAAhJc1BvaW50U3VtAAAAA0FkZGl0aW9uYWxTdHlsZXMAHAAAAAJGaWxsUGF0dGVybgAGAAAAVW5zZXQAAAADNAB0AAAAA1BvaW50QWRkcmVzcwAzAAAAEFNlcmllc0luZGV4AAEAAAAQUG9pbnRJbmRleAAFAAAACElzUG9pbnRTdW0AAAADQWRkaXRpb25hbFN0eWxlcwAcAAAAAkZpbGxQYXR0ZXJuAAYAAABVbnNldAAAAAADU2VyaWVzQWRkaXRpb25hbFN0eWxlcwDYAAAAAzEA0AAAABBTZXJpZXNJbmRleAABAAAAA0FkZGl0aW9uYWxTdHlsZXMAqAAAAAJGaWxsUGF0dGVybgAIAAAARGVmYXVsdAADRmlsbENvbG9yT3JUaGVtZUNvbG9yAHMAAAAQVGhlbWVDb2xvcgAAAAAAAVRpbnRBbmRTaGFkZQAAAAAAAAAAABBUaW50SW5kZXgA/////xBTY2hlbWVDb2xvcgAAAAAAA0NvbG9yACEAAAAQQQD/AAAAEFIAAAAAABBHAAAAAAAQQgAAAAAAAAAAAAAAAk5hbWUAKAAAAFBvaW50QW5kU2VyaWVzQWRkaXRpb25TdHlsZXNEZWZpbml0aW9ucwAQVmVyc2lvbgAAAAAACUxhc3RXcml0ZQD7WbDmkQEAAAAIAP////+RAJEAAAAFX2lkABAAAAAErCAo8xYzAkOZ6TZowS4FKwNEYXRhADgAAAAET25Ub3BTZXJpZXNJbmRpemVzAAUAAAAABEhpZGRlblNlcmllc0luZGl6ZXMABQAAAAAAAk5hbWUACgAAAFdhdGVyZmFsbAAQVmVyc2lvbgABAAAACUxhc3RXcml0ZQAubzRbjQEAAAAJAE4AAAAAAAoA/////3MAcwAAAAVfaWQAEAAAAARgABv6Mx5KRJNPw86gUMVMA0RhdGEAFwAAAARTZXJpZUxhYmVscwAFAAAAAAACTmFtZQANAAAAU2VyaWVzTGFiZWxzABBWZXJzaW9uAAUAAAAJTGFzdFdyaXRlACZvNFuN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CysAAAVfaWQAEAAAAAQkxTnYZvgkRq6ruOdhuOtzA0RhdGEAsCoAAAVEYXRhAKA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D1e5FXrgMAAFMIAAAPAAAAeGwvd29ya2Jvb2sueG1srFZdb6M4FH1faf8Da/WV8hEgBJWM0pJoI3VXVdqZeYkUOXAJVgGztmnSHc1/32sIadruQ3dmo8RgjI/PufdcO1efDlVpPIGQjNcxcS5tYkCd8ozVu5h8fliYITGkonVGS15DTJ5Bkk/TX3+52nPxuOX80UCAWsakUKqJLEumBVRUXvIGahzJuaiowq7YWbIRQDNZAKiqtFzbDqyKspr0CJH4CAbPc5ZCwtO2glr1IAJKqpC+LFgjB7Qq/QhcRcVj25gprxqE2LKSqecOlBhVGi13NRd0W6Lsg+MbB4HfAH+OjY07rIRD75aqWCq45Lm6RGirJ/1Ov2NbjvMqBIf3MfgYkmcJeGI6hydWIvhBVsEJK3gBc+yfRnPQWp1XIgzeD6L5J24umV7lrIQvvXUN2jR/0kpnqiRGSaWaZ0xBFpMxdvkeXh6gKtE21y0rcdS1PWdErOnJznfCQPdDj5UwkDATW2BKVrgC6DfRGLNSgaipghteK/ThUdfPeq7Dvik4OtxYwV8tE4CFhf5CrdjSNKJbeUdVYbSijMlNtP4sUf56QcuSY+EpWtH1rGkSquj6lqe0XD9A1azpZGTn+ThwR9utlwX+xM/CsZ85qeeOxuCF6zMr0/d18x/MTFMdIQtD1Mvo79+GC9WIaDDsnRIG3i+TW0zaPX3CFKJRsmOFLzFHzmhTpyJyNt/GrhPOwzA05/OZb3qhNzZn3jw0k1mSJIsbdxSE7ncUI4Io5bRVxdEdGjomI+3nt0N/0ENMPDSJLuuoZdkLjW/28WPq65tmGPuuBet98AuDvXzxke4asuD7e73fPWDiOl2Hr6zO+D4mk8BGmc9D1/d0d98NfmWZKoY3+ke/A9sVKKF/TdHtSu94SNzvNLmaeExeEU56wgv8mLp5Rdg6Y9xtyMi8uxp1V0TLumkVbvyae5cCrJlILyGWmdOleJiVQc5qyHS9IMZZ74hUMb5JCyqU3CDtEjZCK9lsuVK80qWJLu1CpJfBEBQsy0CfRGTakfjtYnHhXllnwP+2iqh3Om8rvj9N86IL7yPzdIXg+YGlXLZVfZqeRBfJm+nnJFArEk/1boGXLkQTx3YnOja8hHv2N6Cr85jMnGjh6qd6s1pByvGsfcZp6E5+7Grd+AIc1K1U3RXrm2E6Hc+eje2JZ9rzkbb7xDVDb+SaN17izv3xPJlf+9ru+gCO/o9jqNtmouFk1+J05h4ETR/x/8AK8msqsT57ByBfLO+BtTXMmv4DAAD//wMAUEsDBBQABgAIAAAAIQCCYyjREwEAAMYBAAAUAAAAeGwvc2hhcmVkU3RyaW5ncy54bWx8kd1KAzEQhe8F3yHMvU22aNWyu0VaVwoiUuoDpNvpbiA/ayYt1qd3tkUKe9GQCZzzzYQTks9+nBUHjGSCLyAbKRDo67A1vinga13dPYGgpP1W2+CxgCMSzMrbm5woCZ71VECbUjeVkuoWnaZR6NAz2YXodGIZG0ldRL2lFjE5K8dKTaTTxoOow96nAh5B7L353uP8X5c5mTKPvD/52EjWv+KgLWfMgFUdbIgiNpsCqkqdVm/HKvh07nuJRtve22ln7PFsjntDnu48xZ9Sp2t+FucjjAeEUuQy9S1cfYK+Url8e19NHlbZvVqMz3zA1Cp7VotsyObBdZhM4qjLK+zjClsP2WsguniS/6H8AwAA//8DAFBLAwQUAAYACAAAACEAQb/4YNkAAADKAQAAIwAAAHhsL3dvcmtzaGVldHMvX3JlbHMvc2hlZXQxLnhtbC5yZWxzrJHBTsMwDEDvSPxD5DtJuwNCaOkuCGlXGB/gpW4b0TpRbBD7e4J2odMkLpws2/Lzk73dfS2z+aQiMbGH1jZgiEPqI48e3g7Pdw9gRJF7nBOThxMJ7Lrbm+0Lzah1SKaYxVQKi4dJNT86J2GiBcWmTFw7QyoLak3L6DKGdxzJbZrm3pXfDOhWTLPvPZR9vwFzOOW6+W92GoYY6CmFj4VYr6xwiseZKhDLSOrB2nNFzqG1VRbcdY/2Pz1yiaxUXkm1HlpWRhc9d5G39hj5R9KtPtB9AwAA//8DAFBLAwQUAAYACAAAACEA7w9lFHEEAACkDwAAEwAAAHhsL3RoZW1lL3RoZW1lMS54bWzMV1uPozYUfq/U/2DxzoQ7YTSZFYGgVmpVqbOrPnvAXHYMRNiZS1fz33tsEy4h091Os9ImL2A+H3/n4u/YRQAAAAVEAAAARgAAAOcPAAAAAAAAAAAAADcfnmuKHknHqrbZaOaVoSHSpG1WNcVG+/Qx0dcaYhw3GaZtQzbaC2Hah9uff7rB17wkNUEwv2HXeKOVnO+vVyuWwjBmV+2eNPAtb7sac3jtilXW4SewW9OVZRjeqsZVo6EG12D2jzyvUoI+CpPa7dH4jsJrw5kYSGl3J0yT2QyJzR5MgWBdcR/RDj1iutEM+dNWtzcrfN0DKF/iEvnrcT0ge7AW9hzHdbxwsCcBlC9xO3/n7bzBngTgNAUvlms7jm9FTo+dgNTjGduxH9vmDD+xby84h674z/ASpOw7C3ySRBC1GV6CFN5d4N1tsI3n9iVI4b0F3jfC2PFn9iWopFXzsMyg69nR0dsBkrf0l7PwwHUS3+qNjyjI/lA5Yom8bfisjrakOfC/SZeRvGoq0nFkyqKq8ee2SwAtZlHMqwbxlz3JcQrlekeKlqBPv4rl8DXBk09qKGUnQ8BjZrGumkubHy3CYqOf0ut67rTabtLPvKL0jr9Q8huTrrKWVlkCgzIhcscNm2pfwmMf4hmu6LCcg7qW/1Xx8q7EewiTimTBetMFQ/uWwd6UC0uhICe2ZbAP9e9tpraxaYp9rGLKMB/HDXcYh9Rwhfb8sX4H81IBCqkhRwJi7n8hMVlsTsI+Q8I/DkIW/o2E9OwiLIIzLNbC/DFVxywOoQBqQ1ZgNyEs1N51lGYilmJKMpEnJZ/H7IrkXDTTbwWTTivAgGbRV8CY6UBwfdM94Z0qtW/I9IzEpNzmJCZlWOKM9NU5bTKXzHUwpnRGT4TiuBtGGv76e+RaiMiJNtBmqhS0QU8bzbNdODOkeL/RcpBJeKz3UDusKTSEaQGHipR3asO/R1n2HeMxZqUKuBQdpQZ1xUmHaFVvNOH+UA20kRoiuZkWCMIPSy4AWfnRyEHS50kmeU5SPk37ZEQ2PwkAhVdacfarnP5+sJjZHiDdd2X2hO7pofsTQ4m5vikCmFWMQ6tR0cyqbiJkY/2dNKZeds8cGMVamO5L3HeUqZgruBTRgY58U07LLgcBnIVg/t43wvtCNNj/3XW/3qqFNxPRHHvmTFVE1zwvpt+vyU9YjU10xkpJtzxgsVHrgqPWQaGe7RJf6brf0BAm1MbFZtQE46UMC83uR+fULnggmETCeyNuQ484G4n3dn6Yd1q1okEcz5VyG8gL4fTO1t5/BvGI4dB8oJyps/Iz7zAc+tQZXMkGbJln3m8NeEKHrtpoXww3dCLLjXRj7e50x3YMfe2Gth66rm3uXNOIt9YrNBZe1qarLqMJriv60l9J5fjiWlpXadeyNudXaVuvWnntXEni8lpqWm9fS1EFovPFs5LADraeHthhojvxdq0HkbfVYy/y4ySO3HWQvGroUYKd0I4cb7fWPTOKdMczBP11oPuOZYWOH653TvjaH2PAcyUmfSwgvJLX7T8AAAD//wMAUEsDBBQABgAIAAAAIQDEnTzUjwUAAO4aAAANAAAAeGwvc3R5bGVzLnhtbOxZ62/iOBD/ftL9D1G+0zxIAkHAqq9IlfYe2nal+2qCA1adGDmmhT3t/34zdkJCF7Ypbe90UgMCP8fjmd+MPZPxp03OrQcqSyaKie2dubZFi1TMWbGY2F/vkt7QtkpFijnhoqATe0tL+9P011/GpdpyerukVFlAoign9lKp1chxynRJc1KeiRUtoCcTMicKqnLhlCtJybzESTl3fNeNnJywwjYURnnahUhO5P161UtFviKKzRhnaqtp2Vaejm4WhZBkxoHVjReQ1Np4kfStjYRvXC+ke35YK2epFKXI1BnQdkSWsZT+yHLsxA5JG0pA/TRKXui4/t7+N/JESoEj6QNDFe74kvGJtKIdrdiejjNRqNJKxbpQEzsE6ijT0X0hHosEuwAy1ajpuPxmPRAOLZ7tTMep4EJaCrAAqtAtBcmpGXFLF4JaX29wXEZyxrem3ccGjZ9qYM5Am9joICOGnel4hqM6L3YuGeEHV+pEVC5mEztJXP0gmWYbHSm/Oas7glpe7yJoLZoSBM44b+nfNEzHYHmKyiKBXqsq321XoOgCnITRF3Q9O3ohydbzw+4TSsHZHAG3uNTwqpRzHuEHycyqDlbM6YbOJ3YUaOothhFMXZg7staVft55rcpsBralGFqeezaI43joRcPhMA76XhBo1b9kt3rToNGZkHNw97VN+yBN0zQdc5opkKFkiyX+K7FCiQqlwB1Ox3NGFqIgHK2xntGeCccEnAgTWy3Bo9f2/1QPuES1QqfxmhfNSqfhwHLNcafxZnOH91ZtEkSWUs5vcXN/ZTu5odvbZFaxzpNc3QDQ4OBEH1UXAWFV0cjIVFB2bWqGdovs4CSy1ibb0T/GlAf8VUz5ttVmajfbIqsV36JfR49d1WBOUzvnbFHk1AyYjkldtZZCsm8wEf2/1pmNlwrFUmxIYQI1bnyTHRdbi8P++3KIKDyBQeCqFiFou7MI/y2hvbNaTxQa2sVhY+iC2qCZDcVG5ICVGvPPo/ZCu7wXoviZ7WozBsNteYc937CzcgvvCxP7d7wG8xbXszXj4NwP+AWgOd+0PA26aGjY3X7MXcnFI4i1yqWS7L66N+nOtemsj+Q3vIa8zO4tRTfqi1BwW8cYAwDxKMnqDhp1pVxKVtzfiYSZOoYIEH38gccUDkCfqbf/IYMPHKAZfODgQwZPcfDf+UITSxwNiOooor6qVxFLE0U4h0KTww72yJH0pv61udnjtf/gJboKTkxgVd+gdyHBh6/eO686yJOslahSJCBFFHsrwuosTpMGaNOqUiY61t0D2RMsXib4ORom1zuo7/M/wwSc7SZg7blnAUSsfn/g9gd+1PdcV+eAnJrKdNyEDK+j2NA5XWwVpM1l44jc9hMdR+za8/tJdP0msoxasvSDeDgM8YHwPwpPlOXzFLvJ8nSoJQP8PCseYwWvg0VtSf9D2KLNQxCgMI2t8w6tyMKa04ysubrbdU7spvwbnbN1DoFgNepP9iCUJjGxm/JnTPB4EYQVzRJVmELzlXik0kqXRKrStlZIQF/T9VBdqrLBEI9BSn20ZpD8+NukR123B3buwQ+UEnj0T933fW/Baw6Z4UJZSucNH5eCU70P4N1EdiaN3HC4P2EJUQKVX8RjM15b77HxGZOlgqThOoccebVCjEA8NoGTUt1B0MIvIfuzmzLU2G3mgMtpqWk6hqDmcwkZLvi31pKBZK4vBvHVdeL3hu7FsBf0adiLw4urXhhcXlxdJbHru5ffWy8mXvFaQr9LgfyKF4xKDi8vZAWeCgy3TdvEblUMHPTGgO0277EfueehB7rsu14viMiwN4z6YS8JPf8qCi6uwyRs8R6e+MrBdTzPvAhB5sORYjnlrKixXyO+3Qqgh+pPNuHUmnCaF1XTfwAAAP//AwBQSwMEFAAGAAgAAAAhAO2QstcuAwAAFAgAABgAAAB4bC93b3Jrc2hlZXRzL3NoZWV0MS54bWycVduOmzAQfa/Uf0B+X24BElDIqk0aNQ+tVk0vzw6YxFrA1Da5tOq/d2wHclO30aLEgGd8Zub4jBk/7qvS2hIuKKtT5NkuskidsZzW6xR9+zp/GCFLSFznuGQ1SdGBCPQ4eftmvGP8WWwIkRYg1CJFGymbxHFEtiEVFjZrSA2WgvEKS3jla0c0nOBcL6pKx3fdyKkwrZFBSPg9GKwoaEZmLGsrUksDwkmJJeQvNrQRHVqV3QNXYf7cNg8ZqxqAWNGSyoMGRVaVJYt1zThelVD33gtwZu05/Hz4D7owev4mUkUzzgQrpA3Ijsn5tvzYiR2c9Ui39d8F4wUOJ1uqNvAE5b8uJS/ssfwT2OCVYFEPpujiSUvzFP12j9cD3D01uKehs/1Bk7HWyRO3QIzkM65gD5ZKbou6aSVyJuOcggJU1RYnRYreecncV/N63XdKduLs2ZJ4tSQlySSBHDxkKfmuGHtWjguYclVE7aAQcSbplkxJWQIwMCF+mhg6gNNHmIxPz120uRY85J2TArelnLLyB83lJkWx7cWx742GIeqMX9juI6HrjYScIjsGQ9YKyap+EnhTwkvyw4yIDBQPmdqBKjNjJYSE0aqo6lwQLN6b0kw4L1Cde1DihQoM7jET7whgloJVL4Xouy5TNx5GYeTD1BECdvAFiOgIAfce4lTsXRDDroBoMILMX4KB6h1Tvt6JGZZ4MuZsZ0EHAQ+iweo88hLIRt27zM3O6AlFuN8b/sc20Kyg3ynsFEFysFqAXrYTd+xsVTJHj/fGA+L2Ht6lx/TWw7/0mN16DC49Ptx6BJce81uPsPdwgKmeLqXtM7qOQoyC+Py6V5UdTwpUi65nIbriyXiEmkN/dMXi9Nw6CK+ss3NrEEf26Iqdi9Wja2bOreHomhXTzkZQDV6TT5ivaS2skhS680Ck3LSra8OzZI3qx+FoGLheOOxYg/1fMQlt/A/jBr6CBATl2tBVBWOyewFhq6hLItvGanBD+JL+gv6NkcU4he7Xn7kUNYxLjqmEbBJ1pvJFrlsaDrmSPGEuBZyarTosPKC4nz15m3Ps5A4a7r/nk78AAAD//wMAUEsDBBQABgAIAAAAIQD/2XqAoAEAAP8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8Ul1v0zAUfUfiP1h+gofUThqhzWozDVDhgU6VGhjizbPvOrP4Q7ZHln+Pk7RZg9De7sc5x/ee69XVs27QH/BBWbPG+YJiBEZYqcxhjb/Xm+wCoxC5kbyxBta4g4CvqrdvVsIxYT3svHXgo4KAkpIJTLg1fojRMUKCeADNwyIhTGreW695TKk/EMfFIz8AKSj9QDRELnnkpBfM3KSIj5JSTJLuyTeDgBQEGtBgYiD5Iicv2Aheh/8Shs4ZUqvYubTTcdxzbSnG5oR+DmoCtm27aJfDGGn+nPzcftsPq2bK9F4JwNVKChZVbKBakZcwReHp7jeIOJanJDWEBx6tr7SyA+WU904/QtdaL0NizbJEkxCEVy6m+42as0JCNzzEbTrovQL5sas2vGlsugyqueaeoxswKnL0brffoy/XN+jrD7Tbvh/e+YeZVhocHCcFiZInbHTw1Lldfvpcb3BV0EYAAAAFRQAAAP////89C6oEAAAAAAAAAAC8zHKaLWlNKSsuWFn86pea8XuPxoI+jveqYlFm9DLLizovWblkxeWZ4kmgGr4lj3CwvhvNEvNs9mWrvwAAAP//AwBQSwMEFAAGAAgAAAAhAIxEIgwLAgAARwUAABQAAAB4bC90YWJsZXMvdGFibGUxLnhtbJxU226jMBB9X2n/AfmdcA25qKTaZIMUqdqHpvsBDjHBqi/Idlqi1f77joGSLuEhqh+4DJ5z5swc8/BYc+a8EaWpFCkKJj5yiMjlkYpTin6/ZO4cOdpgccRMCpKiC9HocfX924PBB0YcyBY6RaUx1dLzdF4SjvVEVkTAl0Iqjg28qpOnK0XwUZeEGM680PcTj2MqUIuw5Pk9IByr13Pl5pJX2NADZdRcGizk8Hy5OwmpbFUpqpVTq+gDvFY34JzmSmpZmAmAebIoaE5uagxiT5E3altzhYq+iJX0WFAXPUKvAVMtz/bxj98tF+4be/HdDFZz+fj2FzkCcxD3gg+EMRIi50h1xfDl1yCsSJGiH8Eygy0ldJ2oZ/m+kWdhUgTzNdJgpiG0L+U7DB1C/a6fdbGDgmawy3ZyLRVkd8EErdqpbyQ7c6GdvIUcxK/iolt1gd+qayQ2yoJWX69uX2FmCDRnWNMUef/xNzygEAZ9Dw9Yzq4Bz+cOdTLjMZ74bp54lAfyh3qiMZ7p3TzTUR7IH/KEYzzJ3TzJKA/kD3mCMR4w0nU+sb+N/SiauotwPXfjTbZ21+tw68420TzIZtskTBb9fFqTjfjAtzxeY8/OiJ0t9ubCyE4U8npOGGmCT/RUmgX8yMDwGVXatImN9W3sCd+E7PEwilYE/m5QhN3VJvXRT3Ws/gEAAP//AwBQSwMEFAAGAAgAAAAhAPpAhMy3AQAA7AQAACcAAAB4bC9wcmludGVyU2V0dGluZ3MvcHJpbnRlclNldHRpbmdzMS5iaW7sU7Fu1EAQfc5FiIiCo0+B6E9KyEFIeT7b0UXns2X7EO0mNwTrNrvW2o4IiJ5PiPgRfoYWCSRKeng2aYgQCCkFBSt5dt6+NzMeryeHwhlqtDA4xX3EmGOEh3iCR9ghziFwKGlrohRT8o/pTaHRLW9zcOsDhpvT99jwsIV3d8a3V/BwF8+IPdoBVROMe/XNGO8qTbdv8LlH5xvX4Sz/qUwwWywf4NL7OtjGl8+fPv6u+rDr5ZrgOr7BFv6n+ge/wN/c9yXFeVwcdW0M8dZ7jQNE2OXUjLGPkPuIns8Zinpvl9wxPZ/MPudrhD3O0YSnB9QERHtEAefuDTPOTNU2fmkwWRYJsjAP5nMsTemk7rzElWIa1ZTWIE2yIpvMCkyt1qoRJFGEWFalKi4qQepK04gL5LlqdYMje5zJubhagrbS8rJX87CwRlyuzn+E8yBfl5WvlVmn6lTqXpZJbXXbF11Yd6Y0UlUxqnwlmIdFEWa4SrpIFiFJBqbkX4g07LPDiVuJQ+SsaQrrq5M1fGvXmnz31p3Ct72kg2zIutiuBIdOXdQnSsuff5ptSp6Og/hXd/kdAAD//wMAUEsDBBQABgAIAAAAIQBzFuLW1gEAAAYE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xTYWvbMBD9Pth/MP7eyGlLGUFRGelGB+0WGrf7fJPPjqgsCeniJfv1k+LGcWg32L7dvTuenp6e+PW21VmHPihr5vl0UuQZGmkrZZp5/lh+PvuQZ4HAVKCtwXm+w5Bfi/fv+NJbh54UhixSmDDP10RuxliQa2whTOLYxEltfQsUW98wW9dK4o2VmxYNsfOiuGK4JTQVVmduIMx7xllH/0taWZn0hady56JgwUtsnQZCwdmxLC2BLlWLoojw0PCPzmklgaIl4l5Jb4OtKfu0lag5Gw95vMoK5cYr2iWOcctXEjQuogpRgw7I2RHgtwjJ4SUoHwTvaNahJOuzoH5Fjy/z7AcETNrneQdegaF4h7TWN/tau0BefLf+OawRKXAWF3pwX453x7W6FNP9Qiz+uthzfYUWq+wBTIP/csT520ckjf1d49mnLpSKNIZv9RI8vWHKxdiUvbTekl7lF+M2NHZg8MKb5g4CPdiffxofArGwetOaVzbuXybl5lTfPRho0MfBUC1s68DsRAsVZspkfdw5O+D8Tpnn8OhKe5Oi+BKLU5Cv1uCxikkaYjMA/DYmwutEslinB6kOO68HKcRP/bcW06tJcVHEfI4wzo4fWPwGAAD//wMAUEsBAi0AFAAGAAgAAAAhADcxvZF7AQAAhAUAABMAAAAAAAAAAAAAAAAAAAAAAFtDb250ZW50X1R5cGVzXS54bWxQSwECLQAUAAYACAAAACEAtVUwI/QAAABMAgAACwAAAAAAAAAAAAAAAAC0AwAAX3JlbHMvLnJlbHNQSwECLQAUAAYACAAAACEAgT6Ul/MAAAC6AgAAGgAAAAAAAAAAAAAAAADZBgAAeGwvX3JlbHMvd29ya2Jvb2sueG1sLnJlbHNQSwECLQAUAAYACAAAACEA9XuRV64DAABTCAAADwAAAAAAAAAAAAAAAAAMCQAAeGwvd29ya2Jvb2sueG1sUEsBAi0AFAAGAAgAAAAhAIJjKNETAQAAxgEAABQAAAAAAAAAAAAAAAAA5wwAAHhsL3NoYXJlZFN0cmluZ3MueG1sUEsBAi0AFAAGAAgAAAAhAEG/+GDZAAAAygEAACMAAAAAAAAAAAAAAAAALA4AAHhsL3dvcmtzaGVldHMvX3JlbHMvc2hlZXQxLnhtbC5yZWxzUEsBAi0AFAAGAAgAAAAhAO8PZRRxBAAApA8AABMAAAAAAAAAAAAAAAAARg8AAHhsL3RoZW1lL3RoZW1lMS54bWxQSwECLQAUAAYACAAAACEAxJ081I8FAADuGgAADQAAAAAAAAAAAAAAAADoEwAAeGwvc3R5bGVzLnhtbFBLAQItABQABgAIAAAAIQDtkLLXLgMAABQIAAAYAAAAAAAAAAAAAAAAAKIZAAB4bC93b3Jrc2hlZXRzL3NoZWV0MS54bWxQSwECLQAUAAYACAAAACEA/9l6gKABAAD/AgAAEQAAAAAAAAAAAAAAAAAGHQAAZG9jUHJvcHMvY29yZS54bWxQSwECLQAUAAYACAAAACEAjEQiDAsCAABHBQAAFAAAAAAAAAAAAAAAAADdHwAAeGwvdGFibGVzL3RhYmxlMS54bWxQSwECLQAUAAYACAAAACEA+kCEzLcBAADsBAAAJwAAAAAAAAAAAAAAAAAaIgAAeGwvcHJpbnRlclNldHRpbmdzL3ByaW50ZXJTZXR0aW5nczEuYmluUEsBAi0AFAAGAAgAAAAhAHMW4tbWAQAABgQAABAAAAAAAAAAAAAAAAAAFiQAAGRvY1Byb3BzL2FwcC54bWxQSwUGAAAAAA0ADQBoAwAAIicAAAAAAAJOYW1lAAwAAABFeGNlbE1pcnJvcgAQVmVyc2lvbgABAAAACUxhc3RXcml0ZQDxcrD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QkAAABIAAAA5w8AAAAAAAAAAAAA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GB6FTtAAVkAAAAAYN3IHUAAA0VuZAAbAAAAAVgAAAAAYHoVO0ABWQAAAADA0n1cQAACU3RhcnRBcnJvd0hlYWQAEQAAAG1zb0Fycm93aGVhZE5vbmUAAkVuZEFycm93SGVhZAAVAAAAbXNvQXJyb3doZWFkVHJpYW5nbGUABU1hbmFnZWRJZAAQAAAABEsVcvnG4ExJogfzcXU0IuE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4EShWkABV2lkdGgAAAAAAAAAAA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QCp4bkABRGVmYXVsdE1pZGRsZUxpbmVTdGFydFBvaW50WQDwR9xs3cgdQAFEZWZhdWx0TWlkZGxlTGluZUVuZFBvaW50WAAAAABgehU7QAFEZWZhdWx0TWlkZGxlTGluZUVuZFBvaW50WQDwR9xs3cgdQAVNZXJnZWRXaXRoABAAAAAEAAAAAAAAAAAAAAAAAAAAAAhJc1N0YXJ0TGluZVZpc2libGUAAQhJc0VuZExpbmVWaXNpYmxlAAEDRnJvbQAzAAAAEFNlcmllc0luZGV4AP////8QUG9pbnRJbmRleAAF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E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GYT5xM8t/tFmOwetAxAAxgISGFzQ2hhbmdlcwABCFVzZU5hbWVJbnN0ZWFkT2ZUYWdBc0lkAAEIU2hhcGVQcmV2aW91c2x5Q3JlYXRlZAAAA0ZpbGxDb2xvcgBVAAAAEEEAAAAAABBSAP8AAAAQRwD/AAAAEEIA/wAAAAFTY0EAAAAAAAAAAAA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SAAAAAVHAAAAWgAAAOcPAAAAAAAAAAAAAAEIVmlzaWJsZQAAAkZpbGxQYXR0ZXJuABAAAABtc29QYXR0ZXJuTWl4ZWQAAlRleHQABQAAAC01Mi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UyJQABSGVpZ2h0AAAAACBuyC1AAVdpZHRoAAAAAKBonTtAAVRvcAAAAAAgN9M7PwFMZWZ0AAAAAMBFlmJ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YHoVO0ABWQAAAABg3cgdQAADRW5kABsAAAABWAAAAADARZZiQAFZAAAAAGDdyB1AAAJTdGFydEFycm93SGVhZAARAAAAbXNvQXJyb3doZWFkTm9uZQACRW5kQXJyb3dIZWFkABEAAABtc29BcnJvd2hlYWROb25lAAVNYW5hZ2VkSWQAEAAAAATW6Nag0T0WSKC1987SCBJd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OAsZ15AAVRvcAAAAABg3cgdQAFMZWZ0AAAAAGB6FT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g8glmQAFZAAAAAGDdyB1AAANFbmQAGwAAAAFYAAAAAEAqeG5AAVkAAAAAYN3IHUAAAlN0YXJ0QXJyb3dIZWFkABEAAABtc29BcnJvd2hlYWROb25lAAJFbmRBcnJvd0hlYWQAEQAAAG1zb0Fycm93aGVhZE5vbmUABU1hbmFnZWRJZAAQAAAABP5aERsTbo9Is+c/0vVpeF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U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Eg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Hx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D/////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BXGK3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VQAAAAeAAAA5w8AAAAAAAAAAAAAAQhWaXNpYmxlAAACRmlsbFBhdHRlcm4AEAAAAG1zb1BhdHRlcm5NaXhlZAACVGV4dAAFAAAALTUy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NTIlAAFIZWlnaHQAAAAAIG7ILUABV2lkdGgAAAAAoGidO0ABVG9wAAAAACA30zs/AUxlZnQAAAAAwEWWYk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BgehU7QAFZAAAAAGDdyB1AAANFbmQAGwAAAAFYAAAAAMBFlmJAAVkAAAAAYN3IHUAAAlN0YXJ0QXJyb3dIZWFkABEAAABtc29BcnJvd2hlYWROb25lAAJFbmRBcnJvd0hlYWQAEQAAAG1zb0Fycm93aGVhZE5vbmUABU1hbmFnZWRJZAAQAAAABNbo1qDRPRZIoLX3ztIIEl0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4CxnXk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ODyCWZAAVkAAAAAYN3IHUAAA0VuZAAbAAAAAVgAAAAAQCp4bkABWQAAAABg3cgdQAACU3RhcnRBcnJvd0hlYWQAEQAAAG1zb0Fycm93aGVhZE5vbmUAAkVuZEFycm93SGVhZAARAAAAbXNvQXJyb3doZWFkTm9uZQAFTWFuYWdlZElkABAAAAAE/loRGxNuj0iz5z/S9Wl4V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VAAAAAUQAAAAUwAAAOcPAAAAAAAAAAAAA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BgehU7QAFZAAAAAGDdyB1AAANFbmQAGwAAAAFYAAAAAGB6FTtAAVkAAAAAwNJ9XEAAAlN0YXJ0QXJyb3dIZWFkABEAAABtc29BcnJvd2hlYWROb25lAAJFbmRBcnJvd0hlYWQAFQAAAG1zb0Fycm93aGVhZFRyaWFuZ2xlAAVNYW5hZ2VkSWQAEAAAAARLFXL5xuBMSaIH83F1NCLh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OBEoVpAAVdpZHRoAAAAAAAAAAAAAVRvcAAAAABg3cgdQAFMZWZ0AAAAAGB6FT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EAqeG5AAURlZmF1bHRNaWRkbGVMaW5lU3RhcnRQb2ludFkA8EfcbN3IHUABRGVmYXVsdE1pZGRsZUxpbmVFbmRQb2ludFgAAAAAYHoVO0ABRGVmYXVsdE1pZGRsZUxpbmVFbmRQb2ludFkA8EfcbN3IHUAFTWVyZ2VkV2l0aAAQAAAABAAAAAAAAAAAAAAAAAAAAAAISXNTdGFydExpbmVWaXNpYmxlAAEISXNFbmRMaW5lVmlzaWJsZQABA0Zyb20AMwAAABBTZXJpZXNJbmRleAD/////EFBvaW50SW5kZXgABQ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B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RmE+cTPLf7RZjsHrQMQAMYCEhhc0NoYW5nZXMAAQhVc2VOYW1lSW5zdGVhZE9mVGFnQXNJZAABCFNoYXBlUHJldmlvdXNseUNyZWF0ZWQAAANGaWxsQ29sb3IAVQAAABBBAAAAAAAQUgD/AAAAEEcA/wAAABBCAP8AAAABU2NBAAAAAAAAAAAA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FUAAAAFVgAAADYAAADnDwAAAAAAAAAAAAABCFZpc2libGUAAAJGaWxsUGF0dGVybgAQAAAAbXNvUGF0dGVybk1peGVkAAJUZXh0AAUAAAAtNTI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EAIRm9udFN0cmlrZXRocm91Z2gAAAhGb250U3Vic2NyaXB0AAAIRm9udFN1cGVyc2NyaXB0AAAIRm9udFVuZGVybGluZQAAAAhTaXplVG9UZXh0V2lkdGgAAAhTaXplVG9UZXh0SGVpZ2h0AAADVGV4dE1hcmdpbgA/AAAAAUxlZnQAAAAAAAAAAAABVG9wAAAAAAAAAAAAAVJpZ2h0AAAAAAAAAAAAAUJvdHRvbQAAAAAAAAAAAAACRGlzcGxheVRleHQABQAAAC01MiUAAUhlaWdodAAAAAAgbsgtQAFXaWR0aAAAAACgaJ07QAFUb3AAAAAAIDfTOz8BTGVmdAAAAADARZZi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GB6FTtAAVkAAAAAYN3IHUAAA0VuZAAbAAAAAVgAAAAAwEWWYkABWQAAAABg3cgdQAACU3RhcnRBcnJvd0hlYWQAEQAAAG1zb0Fycm93aGVhZE5vbmUAAkVuZEFycm93SGVhZAARAAAAbXNvQXJyb3doZWFkTm9uZQAFTWFuYWdlZElkABAAAAAE1ujWoNE9FkigtffO0ggSX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DgLGdeQAFUb3AAAAAAYN3IHUABTGVmdAAAAABgehU7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4PIJZkABWQAAAABg3cgdQAADRW5kABsAAAABWAAAAABAKnhuQAFZAAAAAGDdyB1AAAJTdGFydEFycm93SGVhZAARAAAAbXNvQXJyb3doZWFkTm9uZQACRW5kQXJyb3dIZWFkABEAAABtc29BcnJvd2hlYWROb25lAAVNYW5hZ2VkSWQAEAAAAAT+WhEbE26PSLPnP9L1aXhW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VWAAAABRYAAABVAAAA5w8AAAAAAAAAAAAA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GB6FTtAAVkAAAAAYN3IHUAAA0VuZAAbAAAAAVgAAAAAYHoVO0ABWQAAAADA0n1cQAACU3RhcnRBcnJvd0hlYWQAEQAAAG1zb0Fycm93aGVhZE5vbmUAAkVuZEFycm93SGVhZAAVAAAAbXNvQXJyb3doZWFkVHJpYW5nbGUABU1hbmFnZWRJZAAQAAAABEsVcvnG4ExJogfzcXU0IuE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4EShWkABV2lkdGgAAAAAAAAAAAABVG9wAAAAAGDdyB1AAUxlZnQAAAAAYHoVO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QCp4bkABRGVmYXVsdE1pZGRsZUxpbmVTdGFydFBvaW50WQDwR9xs3cgdQAFEZWZhdWx0TWlkZGxlTGluZUVuZFBvaW50WAAAAABgehU7QAFEZWZhdWx0TWlkZGxlTGluZUVuZFBvaW50WQDwR9xs3cgdQAVNZXJnZWRXaXRoABAAAAAEAAAAAAAAAAAAAAAAAAAAAAhJc1N0YXJ0TGluZVZpc2libGUAAQhJc0VuZExpbmVWaXNpYmxlAAEDRnJvbQAzAAAAEFNlcmllc0luZGV4AP////8QUG9pbnRJbmRleAAF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E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GYT5xM8t/tFmOwetAxAAxgISGFzQ2hhbmdlcwABCFVzZU5hbWVJbnN0ZWFkT2ZUYWdBc0lkAAEIU2hhcGVQcmV2aW91c2x5Q3JlYXRlZAAAA0ZpbGxDb2xvcgBVAAAAEEEAAAAAABBSAP8AAAAQRwD/AAAAEEIA/wAAAAFTY0EAAAAAAAAAAAA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VwAAAAUNAAAAKgAAAOcPAAAAAAAAAAAAAAAAEEluZGVudExldmVsAAAAAAABTGVmdEluZGVudAAAAAAAAAAAAAhMaW5lUnVsZUFmdGVyAAAITGluZVJ1bGVCZWZvcmUAAAhMaW5lUnVsZVdpdGhpbgAAAVJpZ2h0SW5kZW50AAAAAAAAAAAAAVNwYWNlQWZ0ZXIAAAAAAAAAAAABU3BhY2VCZWZvcmUAAAAAAAAAAAABU3BhY2VXaXRoaW4AAAAAAAAAAAAAAURlZmF1bHRNaWRkbGVMaW5lU3RhcnRQb2ludFgAAAAAwBtQVEABRGVmYXVsdE1pZGRsZUxpbmVTdGFydFBvaW50WQCh/sZiljZTQAFEZWZhdWx0TWlkZGxlTGluZUVuZFBvaW50WAAAAABgehU7QAFEZWZhdWx0TWlkZGxlTGluZUVuZFBvaW50WQCh/sZiljZTQAVNZXJnZWRXaXRoABAAAAAER14BT13t4USRqrgYfoTLXwhJc1N0YXJ0TGluZVZpc2libGUAAQhJc0VuZExpbmVWaXNpYmxlAAEDRnJvbQAzAAAAEFNlcmllc0luZGV4AP////8QUG9pbnRJbmRleAAC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AC1FYCZuANBs9mgHb6FIbs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w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AIU2l6ZVRvVGV4dEhlaWdodAAAA1RleHRNYXJnaW4APwAAAAFMZWZ0AAAAAAAAAAAAAVRvcAAAAAAAAAAAAAFSaWdodAAAAAAAAAAAAAFCb3R0b20AAAAAAAAAAAAAAkRpc3BsYXlUZXh0AAUAAAAtMjAlAAFIZWlnaHQAAAAAIG7ILUABV2lkdGgAAAAAoGidO0ABVG9wAAAAAAAA0Ds/AUxlZnQAAAAA4CAuREAIRmxpcEhvcml6b250YWxseQAACEZsaXBIb3Jpem9udGFsbHlBcHBsaWVkAAAIRmxpcFZlcnRpY2FsbHkAAAhGbGlwVmVydGljYWxseUFwcGxpZWQAAAFSb3RhdGlvbgAAAAAAAAAAAAFaT3JkZXIAAAAAAAAA8L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SBwAAA1N0YXJ0ABsAAAABWAAAAABgehU7QAFZAAAAAGDdyB1AAANFbmQAGwAAAAFYAAAAAGAcUFRAAVkAAAAAYN3IHUAAAlN0YXJ0QXJyb3dIZWFkABEAAABtc29BcnJvd2hlYWROb25lAAJFbmRBcnJvd0hlYWQAEQAAAG1zb0Fycm93aGVhZE5vbmUABU1hbmFnZWRJZAAQAAAABDX1ewn8HrlFhLgdLEEsjU0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FgAAAAF//////////9ZCI4HAAAAAAAAAABZCAAABV9pZAAQAAAABE5EuiUIUNBCrUhne2OZoKwDRGF0YQDvBwAACEV4Y2VsQ29sb3JNb2RlQWN0aXZlAAAIQ29sb3JDYWNoZVJlcGFpcmVkRm9yTGlua2VkQ2hhcnRzAAAEQ29sb3JDYWNoZQCjBwAAAzAAiAAAAANDZWxsQWRkcmVzcwAaAAAAEFJvdwAAAAAAEENvbHVtbgAAAAAAAANDb2xvcgBVAAAAEEEA/wAAABBSAKYAAAAQRwCmAAAAEEIApgAAAAFTY0EAAAAAAAAA8D8BU2NSAAAAAGClZ9g/AVNjRwAAAABgpWfYPwFTY0IAAAAAYKVn2D8AAAMxAIgAAAADQ2VsbEFkZHJlc3MAGgAAABBSb3cAAAAAABBDb2x1bW4AAQAAAAADQ29sb3IAVQAAABBBAP8AAAAQUgD/AAAAEEcA8gAAABBCAMwAAAABU2NBAAAAAAAAAPA/AVNjUgAAAAAAAADwPwFTY0cAAAAAwN1p7D8BU2NCAAAAAMCNUuM/AAADMgCIAAAAA0NlbGxBZGRyZXNzABoAAAAQUm93AAAAAAAQQ29sdW1uAAIAAAAAA0NvbG9yAFUAAAAQQQD/AAAAEFIA/wAAABBHAPIAAAAQQgDMAAAAAVNjQQAAAAAAAADwPwFTY1IAAAAAAAAA8D8BU2NHAAAAAMDdaew/AVNjQgAAAADAjVLjPwAAAzMAiAAAAANDZWxsQWRkcmVzcwAaAAAAEFJvdwAAAAAAEENvbHVtbgADAAAAAANDb2xvcgBVAAAAEEEA/wAAABBSAP8AAAAQRwDyAAAAEEIAzAAAAAFTY0EAAAAAAAAA8D8BU2NSAAAAAAAAAPA/AVNjRwAAAADA3WnsPwFTY0IAAAAAwI1S4z8AAAM0AIgAAAADQ2VsbEFkZHJlc3MAGgAAABBSb3cAAAAAABBDb2x1bW4ABAAAAAADQ29sb3IAVQAAABBBAP8AAAAQUgD/AAAAEEcA8gAAABBCAMwAAAABU2NBAAAAAAAAAPA/AVNjUgAAAAAAAADwPwFTY0cAAAAAwN1p7D8BU2NCAAAAAMCNUuM/AAADNQCIAAAAA0NlbGxBZGRyZXNzABoAAAAQUm93AAAAAAAQQ29sdW1uAAUAAAAAA0NvbG9yAFUAAAAQQQD/AAAAEFIA/wAAABBHAPIAAAAQQgDMAAAAAVNjQQAAAAAAAADwPwFTY1IAAAAAAAAA8D8BU2NHAAAAAMDdaew/AVNjQgAAAADAjVLjPwAAAzYAiAAAAANDZWxsQWRkcmVzcwAaAAAAEFJvdwAAAAAAEENvbHVtbgAGAAAAAANDb2xvcgBVAAAAEEEA/wAAABBSAP8AAAAQRwDyAAAAEEIAzAAAAAFTY0EAAAAAAAAA8D8BU2NSAAAAAAAAAPA/AVNjRwAAAADA3WnsPwFTY0IAAAAAwI1S4z8AAAM3AIgAAAADQ2VsbEFkZHJlc3MAGgAAABBSb3cAAQAAABBDb2x1bW4AAAAAAAADQ29sb3IAVQAAABBBAP8AAAAQUgDdAAAAEEcA3QAAABBCAN0AAAABU2NBAAAAAAAAAPA/AVNjUgAAAACARCPnPwFTY0cAAAAAgEQj5z8BU2NCAAAAAIBEI+c/AAADOACIAAAAA0NlbGxBZGRyZXNzABoAAAAQUm93AAEAAAAQQ29sdW1uAAEAAAAAA0NvbG9yAFUAAAAQQQAAAAAAEFIA/wAAABBHAP8AAAAQQgD/AAAAAVNjQQAAAAAAAAAAAAFTY1IAAAAAAAAA8D8BU2NHAAAAAAAAAPA/AVNjQgAAAAAAAADwPwAAAzkAiAAAAANDZWxsQWRkcmVzcwAaAAAAEFJvdwABAAAAEENvbHVtbgACAAAAAANDb2xvcgBVAAAAEEEAAAAAABBSAP8AAAAQRwD/AAAAEEIA/wAAAAFTY0EAAAAAAAAAAAABU2NSAAAAAAAAAPA/AVNjRwAAAAAAAADwPwFTY0IAAAAAAAAA8D8AAAMxMACIAAAAA0NlbGxBZGRyZXNzABoAAAAQUm93AAEAAAAQQ29sdW1uAAMAAAAAA0NvbG9yAFUAAAAQQQAAAAAAEFIA/wAAABBHAP8AAAAQQgD/AAAAAVNjQQAAAAAAAAAAAAFTY1IAAAAAAAAA8D8BU2NHAAAAAAAAAPA/AVNjQgAAAAAAAADwPwAAAzExAIgAAAADQ2VsbEFkZHJlc3MAGgAAABBSb3cAAQAAABBDb2x1bW4ABAAAAAADQ29sb3IAVQAAABBBAAAAAAAQUgD/AAAAEEcA/wAAABBCAP8AAAABU2NBAAAAAAAAAAAAAVNjUgAAAAAAAADwPwFTY0cAAAAAAAAA8D8BU2NCAAAAAAAAAPA/AAADMTIAiAAAAANDZWxsQWRkcmVzcwAaAAAAEFJvdwABAAAAEENvbHVtbgAFAAAAAANDb2xvcgBVAAAAEEEAAAAAABBSAP8AAAAQRwD/AAAAEEIA/wAAAAFTY0EAAAAAAAAAAAABU2NSAAAAAAAAAPA/AVNjRwAAAAAAAADwPwFTY0IAAAAAAAAA8D8AAAMxMwCIAAAAA0NlbGxBZGRyZXNzABoAAAAQUm93AAEAAAAQQ29sdW1uAAYAAAAAA0NvbG9yAFUAAAAQQQAAAAAAEFIA/wAAABBHAP8AAAAQQgD/AAAAAVNjQQAAAAAAAAAAAAFTY1IAAAAAAAAA8D8BU2NHAAAAAAAAAPA/AVNjQgAAAAAAAADwPwAAAAACTmFtZQAbAAAARXhjZWxDb2xvck1vZGVEYXRhUHJvcGVydHkAEFZlcnNpb24AAgAAAAlMYXN0V3JpdGUAYVaw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ZAAAABf//////////WQiOBwAAAAAAAAAAWQgAAAVfaWQAEAAAAASrCK9XIrKHTbP+mdPImGenA0RhdGEA7wcAAAhFeGNlbENvbG9yTW9kZUFjdGl2ZQAACENvbG9yQ2FjaGVSZXBhaXJlZEZvckxpbmtlZENoYXJ0cwAABENvbG9yQ2FjaGUAowcAAAMwAIgAAAADQ2VsbEFkZHJlc3MAGgAAABBSb3cAAAAAABBDb2x1bW4AAAAAAAADQ29sb3IAVQAAABBBAP8AAAAQUgCmAAAAEEcApgAAABBCAKYAAAABU2NBAAAAAAAAAPA/AVNjUgAAAABgpWfYPwFTY0cAAAAAYKVn2D8BU2NCAAAAAGClZ9g/AAADMQCIAAAAA0NlbGxBZGRyZXNzABoAAAAQUm93AAAAAAAQQ29sdW1uAAEAAAAAA0NvbG9yAFUAAAAQQQD/AAAAEFIA/wAAABBHAPIAAAAQQgDMAAAAAVNjQQAAAAAAAADwPwFTY1IAAAAAAAAA8D8BU2NHAAAAAMDdaew/AVNjQgAAAADAjVLjPwAAAzIAiAAAAANDZWxsQWRkcmVzcwAaAAAAEFJvdwAAAAAAEENvbHVtbgACAAAAAANDb2xvcgBVAAAAEEEA/wAAABBSAP8AAAAQRwDyAAAAEEIAzAAAAAFTY0EAAAAAAAAA8D8BU2NSAAAAAAAAAPA/AVNjRwAAAADA3WnsPwFTY0IAAAAAwI1S4z8AAAMzAIgAAAADQ2VsbEFkZHJlc3MAGgAAABBSb3cAAAAAABBDb2x1bW4AAwAAAAADQ29sb3IAVQAAABBBAP8AAAAQUgD/AAAAEEcA8gAAABBCAMwAAAABU2NBAAAAAAAAAPA/AVNjUgAAAAAAAADwPwFTY0cAAAAAwN1p7D8BU2NCAAAAAMCNUuM/AAADNACIAAAAA0NlbGxBZGRyZXNzABoAAAAQUm93AAAAAAAQQ29sdW1uAAQAAAAAA0NvbG9yAFUAAAAQQQD/AAAAEFIA/wAAABBHAPIAAAAQQgDMAAAAAVNjQQAAAAAAAADwPwFTY1IAAAAAAAAA8D8BU2NHAAAAAMDdaew/AVNjQgAAAADAjVLjPwAAAzUAiAAAAANDZWxsQWRkcmVzcwAaAAAAEFJvdwAAAAAAEENvbHVtbgAFAAAAAANDb2xvcgBVAAAAEEEA/wAAABBSAP8AAAAQRwDyAAAAEEIAzAAAAAFTY0EAAAAAAAAA8D8BU2NSAAAAAAAAAPA/AVNjRwAAAADA3WnsPwFTY0IAAAAAwI1S4z8AAAM2AIgAAAADQ2VsbEFkZHJlc3MAGgAAABBSb3cAAAAAABBDb2x1bW4ABgAAAAADQ29sb3IAVQAAABBBAP8AAAAQUgD/AAAAEEcA8gAAABBCAMwAAAABU2NBAAAAAAAAAPA/AVNjUgAAAAAAAADwPwFTY0cAAAAAwN1p7D8BU2NCAAAAAMCNUuM/AAADNwCIAAAAA0NlbGxBZGRyZXNzABoAAAAQUm93AAEAAAAQQ29sdW1uAAAAAAAAA0NvbG9yAFUAAAAQQQD/AAAAEFIA3QAAABBHAN0AAAAQQgDdAAAAAVNjQQAAAAAAAADwPwFTY1IAAAAAgEQj5z8BU2NHAAAAAIBEI+c/AVNjQgAAAACARCPnPwAAAzgAiAAAAANDZWxsQWRkcmVzcwAaAAAAEFJvdwABAAAAEENvbHVtbgABAAAAAANDb2xvcgBVAAAAEEEAAAAAABBSAP8AAAAQRwD/AAAAEEIA/wAAAAFTY0EAAAAAAAAAAAABU2NSAAAAAAAAAPA/AVNjRwAAAAAAAADwPwFTY0IAAAAAAAAA8D8AAAM5AIgAAAADQ2VsbEFkZHJlc3MAGgAAABBSb3cAAQAAABBDb2x1bW4AAgAAAAADQ29sb3IAVQAAABBBAAAAAAAQUgD/AAAAEEcA/wAAABBCAP8AAAABU2NBAAAAAAAAAAAAAVNjUgAAAAAAAADwPwFTY0cAAAAAAAAA8D8BU2NCAAAAAAAAAPA/AAADMTAAiAAAAANDZWxsQWRkcmVzcwAaAAAAEFJvdwABAAAAEENvbHVtbgADAAAAAANDb2xvcgBVAAAAEEEAAAAAABBSAP8AAAAQRwD/AAAAEEIA/wAAAAFTY0EAAAAAAAAAAAABU2NSAAAAAAAAAPA/AVNjRwAAAAAAAADwPwFTY0IAAAAAAAAA8D8AAAMxMQCIAAAAA0NlbGxBZGRyZXNzABoAAAAQUm93AAEAAAAQQ29sdW1uAAQAAAAAA0NvbG9yAFUAAAAQQQAAAAAAEFIA/wAAABBHAP8AAAAQQgD/AAAAAVNjQQAAAAAAAAAAAAFTY1IAAAAAAAAA8D8BU2NHAAAAAAAAAPA/AVNjQgAAAAAAAADwPwAAAzEyAIgAAAADQ2VsbEFkZHJlc3MAGgAAABBSb3cAAQAAABBDb2x1bW4ABQAAAAADQ29sb3IAVQAAABBBAAAAAAAQUgD/AAAAEEcA/wAAABBCAP8AAAABU2NBAAAAAAAAAAAAAVNjUgAAAAAAAADwPwFTY0cAAAAAAAAA8D8BU2NCAAAAAAAAAPA/AAADMTMAiAAAAANDZWxsQWRkcmVzcwAaAAAAEFJvdwABAAAAEENvbHVtbgAGAAAAAANDb2xvcgBVAAAAEEEAAAAAABBSAP8AAAAQRwD/AAAAEEIA/wAAAAFTY0EAAAAAAAAAAAABU2NSAAAAAAAAAPA/AVNjRwAAAAAAAADwPwFTY0IAAAAAAAAA8D8AAAAAAk5hbWUAGwAAAEV4Y2VsQ29sb3JNb2RlRGF0YVByb3BlcnR5ABBWZXJzaW9uAAEAAAAJTGFzdFdyaXRlACFWsO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gAAAAVIAAAAXAAAAOcPAAAAAAAAAAAAAA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wG7cUEABVG9wAAAAAGDdyB1AAUxlZnQAAAAA4PIJZ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EAAAzIABAg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MABAgAAAVfaWQAEAAAAASE/r6/goAzRrpRe9G1F2CiAl90eXBlAFcAAABlbXBvd2VyLkNoYXJ0cy5EYXRhLkRhdGFDaGFydHMuT3ZlcmxheXMuRGF0YS5Db2x1bW5TdW1PdmVybGF5RGF0YSwgZW1wb3dlci5DaGFydHMuRGF0YQAQQ29sdW1uAAIAAAAQU2VyaWVzAP////8DVGV4dEVsZW1lbnQA6gYAAAJBdXRvU2hhcGVUeXBlAAoAAABSZWN0YW5nbGUABEFkanVzdG1lbnRzAAUAAAAABU1hbmFnZWRJZAAQAAAABBU5+GMc6VREmKulXh5bmf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FsAAAAFXAAAAP////8rDLwDAAAAAAAA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M2AAQIAAAFX2lkABAAAAAEC87X+KO5pU2QdYfaCFEJkAJfdHlwZQBXAAAAZW1wb3dlci5DaGFydHMuRGF0YS5EYXRhQ2hhcnRzLk92ZXJsYXlzLkRhdGEuQ29sdW1uU3VtT3ZlcmxheURhdGEsIGVtcG93ZXIuQ2hhcnRzLkRhdGEAEENvbHVtbgAFAAAAEFNlcmllcwD/////A1RleHRFbGVtZW50AOoGAAACQXV0b1NoYXBlVHlwZQAKAAAAUmVjdGFuZ2xlAARBZGp1c3RtZW50cwAFAAAAAAVNYW5hZ2VkSWQAEAAAAAQwmfJKBREXTYrCy9fmx8dq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ACTmFtZQAJAAAAT3ZlcmxheXMAEFZlcnNpb24ABQAAAAlMYXN0V3JpdGUANyjDx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cAAAABVoAAABbAAAA5w8AAAAAAAAAAAAA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NAAECAAABV9pZAAQAAAABJ09myKza/dDiFdv5GXG1qsCX3R5cGUAVwAAAGVtcG93ZXIuQ2hhcnRzLkRhdGEuRGF0YUNoYXJ0cy5PdmVybGF5cy5EYXRhLkNvbHVtblN1bU92ZXJsYXlEYXRhLCBlbXBvd2VyLkNoYXJ0cy5EYXRhABBDb2x1bW4AAwAAABBTZXJpZXMA/////wNUZXh0RWxlbWVudADqBgAAAkF1dG9TaGFwZVR5cGUACgAAAFJlY3RhbmdsZQAEQWRqdXN0bWVudHMABQAAAAAFTWFuYWdlZElkABAAAAAEVv69Lad6QUuJxIDopRudKQ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ISXNOZXcAAQFGb250U2l6ZQAAAAAAAAAkQAADNQAECAAABV9pZAAQAAAABAfETd8G4j9GkzaI5LtIwFYCX3R5cGUAVwAAAGVtcG93ZXIuQ2hhcnRzLkRhdGEuRGF0YUNoYXJ0cy5PdmVybGF5cy5EYXRhLkNvbHVtblN1bU92ZXJsYXlEYXRhLCBlbXBvd2VyLkNoYXJ0cy5EYXRhABBDb2x1bW4ABAAAABBTZXJpZXMA/////wNUZXh0RWxlbWVudADqBgAAAkF1dG9TaGFwZVR5cGUACgAAAFJlY3RhbmdsZQAEQWRqdXN0bWVudHMABQAAAAAFTWFuYWdlZElkABAAAAAEYA0Mp/555kWPTqFIwYwv2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XQAAAAVeAAAA/////ysMvAMAAAAAAAA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YABAgAAAVfaWQAEAAAAAQLztf4o7mlTZB1h9oIUQmQAl90eXBlAFcAAABlbXBvd2VyLkNoYXJ0cy5EYXRhLkRhdGFDaGFydHMuT3ZlcmxheXMuRGF0YS5Db2x1bW5TdW1PdmVybGF5RGF0YSwgZW1wb3dlci5DaGFydHMuRGF0YQAQQ29sdW1uAAUAAAAQU2VyaWVzAP////8DVGV4dEVsZW1lbnQA6gYAAAJBdXRvU2hhcGVUeXBlAAoAAABSZWN0YW5nbGUABEFkanVzdG1lbnRzAAUAAAAABU1hbmFnZWRJZAAQAAAABDCZ8koFERdNisLL1+bHx2o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AJOYW1lAAkAAABPdmVybGF5cwAQVmVyc2lvbgAGAAAACUxhc3RXcml0ZQA3KMP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4AAAAFHgAAAF0AAADnDwAAAAAAAAAAAAB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M0AAQIAAAFX2lkABAAAAAEnT2bIrNr90OIV2/kZcbWqwJfdHlwZQBXAAAAZW1wb3dlci5DaGFydHMuRGF0YS5EYXRhQ2hhcnRzLk92ZXJsYXlzLkRhdGEuQ29sdW1uU3VtT3ZlcmxheURhdGEsIGVtcG93ZXIuQ2hhcnRzLkRhdGEAEENvbHVtbgADAAAAEFNlcmllcwD/////A1RleHRFbGVtZW50AOoGAAACQXV0b1NoYXBlVHlwZQAKAAAAUmVjdGFuZ2xlAARBZGp1c3RtZW50cwAFAAAAAAVNYW5hZ2VkSWQAEAAAAARW/r0tp3pBS4nEgOilG50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M1AAQIAAAFX2lkABAAAAAEB8RN3wbiP0aTNojku0jAVgJfdHlwZQBXAAAAZW1wb3dlci5DaGFydHMuRGF0YS5EYXRhQ2hhcnRzLk92ZXJsYXlzLkRhdGEuQ29sdW1uU3VtT3ZlcmxheURhdGEsIGVtcG93ZXIuQ2hhcnRzLkRhdGEAEENvbHVtbgAEAAAAEFNlcmllcwD/////A1RleHRFbGVtZW50AOoGAAACQXV0b1NoYXBlVHlwZQAKAAAAUmVjdGFuZ2xlAARBZGp1c3RtZW50cwAFAAAAAAVNYW5hZ2VkSWQAEAAAAARgDQyn/nnmRY9OoUjBjC/b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BfAAAABWAAAAD/////+QvuAwAAAAAAAAA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BZGRQcmVmaXhTcGFjZQAACEFkZFBvc3RmaXhTcGFjZQAACERlbGV0ZWQAAQhJc05ldwABAUZvbnRTaXplAAAAAAAAACRAAAM2APoHAAAFX2lkABAAAAAEC87X+KO5pU2QdYfaCFEJkAJfdHlwZQBXAAAAZW1wb3dlci5DaGFydHMuRGF0YS5EYXRhQ2hhcnRzLk92ZXJsYXlzLkRhdGEuQ29sdW1uU3VtT3ZlcmxheURhdGEsIGVtcG93ZXIuQ2hhcnRzLkRhdGEAEENvbHVtbgAFAAAAEFNlcmllcwD/////A1RleHRFbGVtZW50AOoGAAACQXV0b1NoYXBlVHlwZQAKAAAAUmVjdGFuZ2xlAARBZGp1c3RtZW50cwAFAAAAAAVNYW5hZ2VkSWQAEAAAAAQwmfJKBREXTYrCy9fmx8dq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FkZFByZWZpeFNwYWNlAAAIQWRkUG9zdGZpeFNwYWNlAAAIRGVsZXRlZAABCElzTmV3AAEBRm9udFNpemUAAAAAAAAAJEAAAAJOYW1lAAkAAABPdmVybGF5cwAQVmVyc2lvbgAHAAAACUxhc3RXcml0ZQA3KMPH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AAAAAU2AAAAXwAAAOcPAAAAAAAAAAAAAH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BZGRQcmVmaXhTcGFjZQAACEFkZFBvc3RmaXhTcGFjZQAACERlbGV0ZWQAAQhJc05ldwABAUZvbnRTaXplAAAAAAAAACRAAAM0APoHAAAFX2lkABAAAAAEnT2bIrNr90OIV2/kZcbWqwJfdHlwZQBXAAAAZW1wb3dlci5DaGFydHMuRGF0YS5EYXRhQ2hhcnRzLk92ZXJsYXlzLkRhdGEuQ29sdW1uU3VtT3ZlcmxheURhdGEsIGVtcG93ZXIuQ2hhcnRzLkRhdGEAEENvbHVtbgADAAAAEFNlcmllcwD/////A1RleHRFbGVtZW50AOoGAAACQXV0b1NoYXBlVHlwZQAKAAAAUmVjdGFuZ2xlAARBZGp1c3RtZW50cwAFAAAAAAVNYW5hZ2VkSWQAEAAAAARW/r0tp3pBS4nEgOilG50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FkZFByZWZpeFNwYWNlAAAIQWRkUG9zdGZpeFNwYWNlAAAIRGVsZXRlZAABCElzTmV3AAEBRm9udFNpemUAAAAAAAAAJEAAAzUA+gcAAAVfaWQAEAAAAAQHxE3fBuI/RpM2iOS7SMBWAl90eXBlAFcAAABlbXBvd2VyLkNoYXJ0cy5EYXRhLkRhdGFDaGFydHMuT3ZlcmxheXMuRGF0YS5Db2x1bW5TdW1PdmVybGF5RGF0YSwgZW1wb3dlci5DaGFydHMuRGF0YQAQQ29sdW1uAAQAAAAQU2VyaWVzAP////8DVGV4dEVsZW1lbnQA6gYAAAJBdXRvU2hhcGVUeXBlAAoAAABSZWN0YW5nbGUABEFkanVzdG1lbnRzAAUAAAAABU1hbmFnZWRJZAAQAAAABGANDKf+eeZFj06hSMGML9s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GEAAAAFYgAAAP////+BBWYKAAAAAA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DAbtxQQAFUb3AAAAAAYN3IHUABTGVmdAAAAADg8glm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gQAAAAk5hbWUACQAAAE92ZXJsYXlzABBWZXJzaW9uAAgAAAAJTGFzdFdyaXRlADcow8eV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iAAAABWMAAABhAAAA5w8AAAAAAAAAAAAAAAAAAAVNYW5hZ2VkSWQAEAAAAARmE+cTPLf7RZjsHrQMQAMYCEhhc0NoYW5nZXMAAQhVc2VOYW1lSW5zdGVhZE9mVGFnQXNJZAABCFNoYXBlUHJldmlvdXNseUNyZWF0ZWQAAANGaWxsQ29sb3IAVQAAABBBAAAAAAAQUgD/AAAAEEcA/wAAABBCAP8AAAABU2NBAAAAAAAAAAAA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1Mi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ACFNpemVUb1RleHRIZWlnaHQAAANUZXh0TWFyZ2luAD8AAAABTGVmdAAAAAAAAAAAAAFUb3AAAAAAAAAAAAABUmlnaHQAAAAAAAAAAAABQm90dG9tAAAAAAAAAAAAAAJEaXNwbGF5VGV4dAAFAAAALTUyJQABSGVpZ2h0AAAAACBuyC1AAVdpZHRoAAAAAKBonTtAAVRvcAAAAAAgN9M7PwFMZWZ0AAAAAMBFlmJ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YHoVO0ABWQAAAABg3cgdQAADRW5kABsAAAABWAAAAADARZZiQAFZAAAAAGDdyB1AAAJTdGFydEFycm93SGVhZAARAAAAbXNvQXJyb3doZWFkTm9uZQACRW5kQXJyb3dIZWFkABEAAABtc29BcnJvd2hlYWROb25lAAVNYW5hZ2VkSWQAEAAAAATW6Nag0T0WSKC1987SCBJd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OAsZ15AAVRvcAAAAABg3cgdQAFMZWZ0AAAAAGB6FT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SBwAAA1N0YXJ0ABsAAAABWAAAAADg8glmQAFZAAAAAGDdyB1AAANFbmQAGwAAAAFYAAAAAEAqeG5AAVkAAAAAYN3IHUAAAlN0YXJ0QXJyb3dIZWFkABEAAABtc29BcnJvd2hlYWROb25lAAJFbmRBcnJvd0hlYWQAEQAAAG1zb0Fycm93aGVhZE5vbmUABU1hbmFnZWRJZAAQAAAABP5aERsTbo9Is+c/0vVpeFY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YwAAAAUqAAAAYgAAAOcPAAAAAAAAAAAAAA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gBtyMEABV2lkdGgAAAAAAAAAAAABVG9wAAAAAGDdyB1AAUxlZnQAAAAAQCp4b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YHoVO0ABWQAAAABg3cgdQAADRW5kABsAAAABWAAAAABgehU7QAFZAAAAAMDSfVxAAAJTdGFydEFycm93SGVhZAARAAAAbXNvQXJyb3doZWFkTm9uZQACRW5kQXJyb3dIZWFkABUAAABtc29BcnJvd2hlYWRUcmlhbmdsZQAFTWFuYWdlZElkABAAAAAESxVy+cbgTEmiB/NxdTQi4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gRKFaQAFXaWR0aAAAAAAAAAAAAAFUb3AAAAAAYN3IHUABTGVmdAAAAABgehU7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BAKnhuQAFEZWZhdWx0TWlkZGxlTGluZVN0YXJ0UG9pbnRZAPBH3GzdyB1AAURlZmF1bHRNaWRkbGVMaW5lRW5kUG9pbnRYAAAAAGB6FTtAAURlZmF1bHRNaWRkbGVMaW5lRW5kUG9pbnRZAPBH3GzdyB1ABU1lcmdlZFdpdGgAEAAAAAQAAAAAAAAAAAAAAAAAAAAACElzU3RhcnRMaW5lVmlzaWJsZQABCElzRW5kTGluZVZpc2libGUAAQNGcm9tADMAAAAQU2VyaWVzSW5kZXgA/////xBQb2ludEluZGV4AAU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Q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=="/>
  <p:tag name="EMPOWERCHARTSPROPERTIES_SLOT" val="A"/>
  <p:tag name="EMPOWERCHARTSPROPERTIES_LASTWRITEDATE" val="638784100106947951"/>
  <p:tag name="EMPOWERCHARTSPROPERTIES_A_LENGTH" val="409600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  <p:tag name="EMPOWER_OVERLAY_IGNORE" val="Yes please."/>
  <p:tag name="MIO_SELECTION_PROXY" val="7ffffe77-0011-0000-6b12-289f00000000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qgsAAAAAAAAAAAAAIAD///////////////8AAAD////////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5JZxo4ZWA5Nrz9SkL34TO8EAAAAAAADAAAAAAADAAAABAADAAAAAAADAAAAAwADAAAAAAADAAAAAwADAAAAAAADAAAAAwADAAAAAAADAAAAAwADAAAAAAD///////8DAAUA////////BQAAAAMAEAALRV6W4w3SM0GOqDZRiufuuAQAAAABAAMAAAAEAAMAAAABAAMAAAACAP///////wMAAAACAP///////wMAAAACAP///////wMAAAACAP///////wQAAQD///////8FAAAABAAQAAt8WL2f9KlQR4Kad5+ZSGcP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klnGjhlYDk2vP1KQvfhM7wREYXRhAAUAAAAAAk5hbWUADQAAAExpbmtEYXRhTGlzdAAQVmVyc2lvbgABAAAACUxhc3RXcml0ZQCg1z/7kQEAAAABAP////9hAGEAAAAFX2lkABAAAAAERV6W4w3SM0GOqDZRiufuuAREYXRhAAUAAAAAAk5hbWUADQAAAExpbmtEYXRhTGlzdAAQVmVyc2lvbgAAAAAACUxhc3RXcml0ZQCV1z/7kQEAAAACAP////9wAHAAAAAFX2lkABAAAAAEfFi9n/SpUEeCmnefmUhnDwNEYXRhABYAAAACUGVyc29uYWxJZAABAAAAAAACTmFtZQALAAAAUGVyc29uYWxJZAAQVmVyc2lvbgAAAAAACUxhc3RXcml0ZQC61z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yCwAAAAAAAAAAAAAgAf///////////////wAAAP///////////////wUAAAADAP///////wUAAAADAP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EEAAAAAAAFAAAAAwAFAAAABAAFAAAAAwD///////8FAAAAAwD///////8FAAAAAwD///////8FAAAAAwD///////8FAAAAAAD///////8DAAUBAwAAAAMA////////DgAGTGlua0RhdGFMaXN0XzAEAAAAAQAFAAAAAAAFAAAAAgAFAAAAAAAFAAAAAg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09240690"/>
  <p:tag name="EMPOWERCHARTSPROPERTIES_B_LENGTH" val="24576"/>
  <p:tag name="DOWN_MIGRATION_INITIAL_LAYOUT_REQUIRED" val="9.2.99"/>
  <p:tag name="RUNTIME_ID" val="0db61f87-89ce-45c3-bfba-cdd3cd98d2e2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2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+ZwIJ9jooJHn+lfwS1wnqwEAAAAAAADAAAAAAADAAAAAwADAAAAAAADAAAAAwADAAAAAAADAAAAAwADAAMA////////BQAAAAMAEAALY/TL26+CSEC3+159f2hewwQAAAABAAMAAAACAAMAAAAEAAMAAAACAAMAAAAEAAMAAAACAP///////wQAAgD///////8FAAAABAAQAAsbfEPsTsDjTqYMoZ59vnhf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5nAgn2Oigkef6V/BLXCerAREYXRhAAUAAAAAAk5hbWUADQAAAExpbmtEYXRhTGlzdAAQVmVyc2lvbgAAAAAACUxhc3RXcml0ZQDx2D/7kQEAAAABAP////9hAGEAAAAFX2lkABAAAAAEY/TL26+CSEC3+159f2hewwREYXRhAAUAAAAAAk5hbWUADQAAAExpbmtEYXRhTGlzdAAQVmVyc2lvbgABAAAACUxhc3RXcml0ZQD32D/7kQEAAAACAP////9wAHAAAAAFX2lkABAAAAAEG3xD7E7A406mDKGefb54XwNEYXRhABYAAAACUGVyc29uYWxJZAABAAAAAAACTmFtZQALAAAAUGVyc29uYWxJZAAQVmVyc2lvbgAAAAAACUxhc3RXcml0ZQAM2T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AEAAAAAAAFAAAAAAAFAAAAAwAFAAAAAAAFAAAAAwAFAAAAAAAFAAAAAwADAAMBAwAAAAMA////////DgAGTGlua0RhdGFMaXN0XzEEAAAAAQAFAAAAAgAFAAAABAAFAAAAAgD///////8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12669946"/>
  <p:tag name="EMPOWERCHARTSPROPERTIES_B_LENGTH" val="24576"/>
  <p:tag name="DOWN_MIGRATION_INITIAL_LAYOUT_REQUIRED" val="9.2.99"/>
  <p:tag name="RUNTIME_ID" val="be48eb6b-224d-4667-b2eb-6cc70697df3b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4S3QlnIDlZEqC32WHoY6boEAAAAAAADAAAABAADAAAAAwADAAAAAAD///////8DAAEA////////BQAAAAMAEAALE4meiQaxvEK0eAVWCqtjcgQAAAABAAMAAAACAAMAAAABAAQAAQD///////8FAAAABAAQAAsEvM8rMG6rSos2XA2vienf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LdCWcgOVkSoLfZYehjpugREYXRhAAUAAAAAAk5hbWUADQAAAExpbmtEYXRhTGlzdAAQVmVyc2lvbgABAAAACUxhc3RXcml0ZQA92T/7kQEAAAABAP////9hAGEAAAAFX2lkABAAAAAEE4meiQaxvEK0eAVWCqtjcgREYXRhAAUAAAAAAk5hbWUADQAAAExpbmtEYXRhTGlzdAAQVmVyc2lvbgAAAAAACUxhc3RXcml0ZQA62T/7kQEAAAACAP////9wAHAAAAAFX2lkABAAAAAEBLzPKzBuq0qLNlwNr4np3wNEYXRhABYAAAACUGVyc29uYWxJZAABAAAAAAACTmFtZQALAAAAUGVyc29uYWxJZAAQVmVyc2lvbgAAAAAACUxhc3RXcml0ZQBR2T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13395102"/>
  <p:tag name="EMPOWERCHARTSPROPERTIES_B_LENGTH" val="24576"/>
  <p:tag name="DOWN_MIGRATION_INITIAL_LAYOUT_REQUIRED" val="9.2.99"/>
  <p:tag name="RUNTIME_ID" val="77a01f6e-3e1e-42cb-94b8-3e3a41a5c75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kBAQEBAQEBAQEBAQEBAQMAAAAAAAAAAwAAAAMAAAAA/////wUA8gs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8PQdly+V9NGvtr/5NfGHloEAAAAAAADAAAAAAADAAAABAADAAAAAAADAAAAAwADAAMA////////BQAAAAMAEAALuMHQxj6hs0yxIB08qs0thAQAAAABAAMAAAAEAAMAAAABAAMAAAACAP///////wMAAAAAAP///////wQAAQD///////8FAAAABAAQAAvWYFxnEwQSSKUUM4ji3+zJ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9B2XL5X00a+2v/k18YeWgREYXRhAAUAAAAAAk5hbWUADQAAAExpbmtEYXRhTGlzdAAQVmVyc2lvbgAAAAAACUxhc3RXcml0ZQCo2T/7kQEAAAABAP////9hAGEAAAAFX2lkABAAAAAEuMHQxj6hs0yxIB08qs0thAREYXRhAAUAAAAAAk5hbWUADQAAAExpbmtEYXRhTGlzdAAQVmVyc2lvbgABAAAACUxhc3RXcml0ZQC32T/7kQEAAAACAP////9wAHAAAAAFX2lkABAAAAAE1mBcZxMEEkilFDOI4t/syQNEYXRhABYAAAACUGVyc29uYWxJZAABAAAAAAACTmFtZQALAAAAUGVyc29uYWxJZAAQVmVyc2lvbgAAAAAACUxhc3RXcml0ZQDK2T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aCwAAAAAAAAAAAAAgAf///////////////wAAAP///////////////wUAAAACAP///////wUAAAACAP///////wUAAAADAP///////wUAAAAEAP///////wUAAAAE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MBAwAAAAMA////////DgAGTGlua0RhdGFMaXN0XzEEAAAAAQAFAAAAAgAFAAAABAAFAAAAAgAFAAAABAAFAAAAAAAFAAAABAAEAAkBAwAAAAQA////////DAAGUGVyc29uYWxJZF8wBAAAAAIABQAAAAMABQAAAAEABQAAAAMA////////BQAAAAMA////////BQAAAAAA////////BQAAAAAA////////BQAAAAA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15186731"/>
  <p:tag name="EMPOWERCHARTSPROPERTIES_B_LENGTH" val="24576"/>
  <p:tag name="DOWN_MIGRATION_INITIAL_LAYOUT_REQUIRED" val="9.2.99"/>
  <p:tag name="RUNTIME_ID" val="43870dec-75ee-4eae-93fd-948c4d6e733f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r6V4cAVUVDvv7oyxODUzgEAAAAAAADAAAAAAADAAAAAwADAAEA////////BQAAAAMAEAALZXNIlEt+rkm03O2FBbxG/AQAAAABAAMAAAACAAMAAAAEAAQAAQD///////8FAAAABAAQAAsa87L4kTSJT4ZmVb6SgKGr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vpXhwBVRUO+/ujLE4NTOAREYXRhAAUAAAAAAk5hbWUADQAAAExpbmtEYXRhTGlzdAAQVmVyc2lvbgAAAAAACUxhc3RXcml0ZQA/2j/7kQEAAAABAP////9hAGEAAAAFX2lkABAAAAAEZXNIlEt+rkm03O2FBbxG/AREYXRhAAUAAAAAAk5hbWUADQAAAExpbmtEYXRhTGlzdAAQVmVyc2lvbgABAAAACUxhc3RXcml0ZQBA2j/7kQEAAAACAP////9wAHAAAAAFX2lkABAAAAAEGvOy+JE0iU+GZlW+koChqwNEYXRhABYAAAACUGVyc29uYWxJZAABAAAAAAACTmFtZQALAAAAUGVyc29uYWxJZAAQVmVyc2lvbgAAAAAACUxhc3RXcml0ZQBV2j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15937248"/>
  <p:tag name="EMPOWERCHARTSPROPERTIES_B_LENGTH" val="24576"/>
  <p:tag name="DOWN_MIGRATION_INITIAL_LAYOUT_REQUIRED" val="9.2.99"/>
  <p:tag name="RUNTIME_ID" val="11df8adb-0ae3-4c85-b329-a9923150307b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gUnhnSyd1Oo9Xf49FpGR0EAAAAAAADAAAAAAADAAAAAwADAAEA////////BQAAAAMAEAALTG7RXFEfDUy3IqMreSd7eAQAAAABAAMAAAACAAMAAAAEAAQAAQD///////8FAAAABAAQAAsym3Kh1o+hR41HLUQ4OlSb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CBSeGdLJ3U6j1d/j0WkZHQREYXRhAAUAAAAAAk5hbWUADQAAAExpbmtEYXRhTGlzdAAQVmVyc2lvbgABAAAACUxhc3RXcml0ZQDh2j/7kQEAAAABAP////9hAGEAAAAFX2lkABAAAAAETG7RXFEfDUy3IqMreSd7eAREYXRhAAUAAAAAAk5hbWUADQAAAExpbmtEYXRhTGlzdAAQVmVyc2lvbgAAAAAACUxhc3RXcml0ZQCz2j/7kQEAAAACAP////9wAHAAAAAFX2lkABAAAAAEMptyodaPoUeNRy1EODpUmwNEYXRhABYAAAACUGVyc29uYWxJZAABAAAAAAACTmFtZQALAAAAUGVyc29uYWxJZAAQVmVyc2lvbgAAAAAACUxhc3RXcml0ZQAC2z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17865003"/>
  <p:tag name="EMPOWERCHARTSPROPERTIES_B_LENGTH" val="24576"/>
  <p:tag name="DOWN_MIGRATION_INITIAL_LAYOUT_REQUIRED" val="9.2.99"/>
  <p:tag name="RUNTIME_ID" val="9c11abd2-4793-4287-8e2e-18a22a5c9043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/gs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5/8A4TmS9KnaFQ0Aer+RoEAAAAAAADAAAAAAADAAAABAADAAIA////////BQAAAAMAEAAL22xwnA6cXUGTzGKl5XpSmwQAAAABAAMAAAAEAAMAAAABAAMAAAAEAP///////wQAAgD///////8FAAAABAAQAAtm7fJ057hVS50qcvthGDDg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n/wDhOZL0qdoVDQB6v5GgREYXRhAAUAAAAAAk5hbWUADQAAAExpbmtEYXRhTGlzdAAQVmVyc2lvbgAAAAAACUxhc3RXcml0ZQBW2z/7kQEAAAABAP////9hAGEAAAAFX2lkABAAAAAE22xwnA6cXUGTzGKl5XpSmwREYXRhAAUAAAAAAk5hbWUADQAAAExpbmtEYXRhTGlzdAAQVmVyc2lvbgABAAAACUxhc3RXcml0ZQBY2z/7kQEAAAACAP////9wAHAAAAAFX2lkABAAAAAEZu3ydOe4VUudKnL7YRgw4ANEYXRhABYAAAACUGVyc29uYWxJZAABAAAAAAACTmFtZQALAAAAUGVyc29uYWxJZAAQVmVyc2lvbgAAAAAACUxhc3RXcml0ZQCA2z/7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AFAAAABAAEAAMBAwAAAAQA////////DAAGUGVyc29uYWxJZF8wBAAAAAIABQAAAAM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0939519445123"/>
  <p:tag name="EMPOWERCHARTSPROPERTIES_B_LENGTH" val="24576"/>
  <p:tag name="DOWN_MIGRATION_INITIAL_LAYOUT_REQUIRED" val="9.2.99"/>
  <p:tag name="RUNTIME_ID" val="3c978509-339c-4094-a27d-505d03093cbf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Y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zuxZ9Tt9BFraJ0NKanZtcEAAAAAAADAAAABAADAAAAAwADAAEA////////BQAAAAMAEAAL1FjCuGQecEOv5KQOslwmiAQAAAABAAMAAAACAAMAAAABAAQAAQD///////8FAAAABAAQAAuH5psxADP6SKXsd2Ho1wQ+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O7Fn1O30EWtonQ0pqdm1wREYXRhAAUAAAAAAk5hbWUADQAAAExpbmtEYXRhTGlzdAAQVmVyc2lvbgABAAAACUxhc3RXcml0ZQCmf75CkgEAAAABAP////9hAGEAAAAFX2lkABAAAAAE1FjCuGQecEOv5KQOslwmiAREYXRhAAUAAAAAAk5hbWUADQAAAExpbmtEYXRhTGlzdAAQVmVyc2lvbgAAAAAACUxhc3RXcml0ZQCmf75CkgEAAAACAP////9wAHAAAAAFX2lkABAAAAAEh+abMQAz+kil7Hdh6NcEPgNEYXRhABYAAAACUGVyc29uYWxJZAABAAAAAAACTmFtZQALAAAAUGVyc29uYWxJZAAQVmVyc2lvbgAAAAAACUxhc3RXcml0ZQC2f75C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E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YBAwAAAAQA////////DAAGUGVyc29uYWxJZF8wBAAAAAIABQAAAAIABQAAAAEABQAAAAAA////////BQAAAAA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32934337980701"/>
  <p:tag name="EMPOWERCHARTSPROPERTIES_B_LENGTH" val="24576"/>
  <p:tag name="DOWN_MIGRATION_INITIAL_LAYOUT_REQUIRED" val="9.2.99"/>
  <p:tag name="RUNTIME_ID" val="f9617f3b-d6c6-41a9-a421-da48eab69424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IQUEID" val="05fe673f-08d3-48e5-95fa-2084be3cb561"/>
  <p:tag name="DATALABELS - BACKGROUND" val="True"/>
  <p:tag name="DATALABELS - VALUE" val="True"/>
  <p:tag name="METADATA - EXCELNUMBERFORMAT" val="General"/>
  <p:tag name="COLUMNSUMS - VISIBLE" val="False"/>
  <p:tag name="MIO_CHART_TEMPLATE_TYPE" val="97C8B62E-1C85-4513-B77A-4D5A7A020048"/>
  <p:tag name="MIO_SKIP_CDCHECK" val="true"/>
  <p:tag name="NA_EXTENSION_LIST_ADDED" val="yes."/>
  <p:tag name="EMPOWER DO NOT TRANSLATE" val="true"/>
  <p:tag name=" - MIN_VERSION_NEEDED" val="8.10.200.0"/>
  <p:tag name="METADATA - EXACTFONTSIZE" val="10"/>
  <p:tag name="DOWN_MIGRATION_INITIAL_LAYOUT_REQUIRED" val="9.2.99"/>
  <p:tag name="LAST_TOUCHED_CHARTS_VERSION" val="9.5"/>
  <p:tag name="EMPOWERCHARTSPROPERTIES_B_0" val="AAAAAAH//////////wEAAAAAAAAAAAAAACoqIFRoaXMgaXMgYSBMaXRlREIgZmlsZSAqKgcsAf////9Y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OAAAAAAAAABQAAAACQAAAF9pZD0kLl9pZAEDAAAAAAADAAAAAQBKAAAACwAAAE5hbWU9JC5OYW1lAAQAAAAAAAQAAAABAEkAAAARAAAAVmVyc2lvbj0kLlZlcnNpb24ABQAAAAAABQAAAAEABQAAACMAAABDb21iaUluZGV4PSQuTmFtZSArICdfJyArICQuVmVyc2lvbgFRAAAAAABRAAAAAQBSAAAA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D///////8AAAAAAAD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sHCAEBAQEBAQEBAQEBAVsAAAAAAAAAAwAAAAP//////////zMAOAAAAAAAAAAAAAAAIAD///////////////8AAAD///////////////8DAAAAAgD///////8DAAAABgD///////8DAAAACAD///////8DAAAACAD///////8DAAAADwD///////8DAAAAL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SgAAAAY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1EAAAACABAACzoiyxA0TtVEi5tRnkHL1aMGAAAAAAADAAAAAAADAAAAAwADAAEA////////UQAAAAMAEAALg5oDEYFq5EqoUvnaKtaFcAYAAAABAAMAAAACAAMAAAAEAAQAAQD///////9RAAAABAAQAAuEwXQRRQgERa/MytSC1KnGBgAAAAIAAwAAAAMAAwAAAAUABQABAP///////1EAAAAFABAAC3+S3xEfGylCke38gn1iX4YGAAAAAwADAAAABAADAAAABgAGAAIA////////UQAAAAYAEAALpPIOEp7yekeLahIhmr/0qgYAAAAEAAMAAAAFAAMAAAAHAAMAAAAAAAMAAAAIAAcAAQD///////9RAAAABwAQAAtw0YYTBb1ZTro7UTyOPspyBgAAAAUAAwAAAAYAAwAAAAgACAAEAP///////1EAAAAIABAAC4zohRr+eqdPsNblJHlAOmcGAAAABgADAAAABwADAAAACQADAAAABgADAAAACQADAAAAAAADAAAACQADAAAAAAADAAAADwAJAAMA////////UQAAAAkAEAALq1qjJPuwlESLvTtm3JP2XgYAAAAHAAMAAAAIAAMAAAAKAAMAAAAIAAMAAAAKAAMAAAAIAAMAAAAPAAoAAgD///////9RAAAACgAQAAvcB/ck1cNfQZdJFu/kRYfaBgAAAAgAAwAAAAkAAwAAAAsAAwAAAAkAAwAAAAsACwACAP///////1EAAAALABAAC05EuiUIUNBCrUhne2OZoKwGAAAACQADAAAACgADAAAADAADAAAACgADAAAADAAMAAIA////////UQAAAAwAEAALWWCOLcG+MEm6cr/p38bjmAYAAAAKAAMAAAALAAMAAAANAAMAAAALAAMAAAAPAA0AAQD///////9RAAAADQAQAAv+wKYunZ9fR4mvhXKhmFZNEQAAAAAAAwAAAAwAAwAAAA4ADgABAP///////1EAAAAOABAAC6+QnDTqqtxBnBeGzIFS4QERAAAAAQADAAAADQADAAAADwAPAAUA////////UQAAAA8AEAALs2khOegnqEiiYD5OOe12WBIAAAAAAAMAAAAOAAMAAAAQAAMAAAAMAAMAAAATAAMAAAAJAAMAAAATAAMAAAAIAAMAAAAWAAMAAAAAAAMAAAAiABAAAQD///////9RAAAAEAAQAAvau2Y9bTboTbZAVtQfybiMEgAAAAEAAwAAAA8AAwAAABEAEQABAP///////1EAAAARABAAC0u6ZUFkZpFJj1/fStNKigMTAAAAAAADAAAAEAADAAAAEgASAAEA////////UQAAABIAEAALkfB2ROJBOUqPapDwNcsmgBMAAAABAAMAAAARAAMAAAATABMAAwD///////9RAAAAEwAQAAtfhypFlYAASr6s8f7H/gFuEwAAAAIAAwAAABIAAwAAABQAAwAAAA8AAwAAABQAAwAAAA8AAwAAABYAFAACAP///////1EAAAAUABAACyw8N0pkdZhFmB1QQ7P3qfATAAAAAwADAAAAEwADAAAAFQADAAAAEwADAAAAFgAVAAEA////////UQAAABUAEAAL3aNjTlH1QkaRDyTCV0xJPR8AAAAAAAMAAAAUAAMAAAAWABYABAD///////9RAAAAFgAQAAuSuOBOZdjFRarWzE3rqIwhHwAAAAEAAwAAABUAAwAAABcAAwAAABQAAwAAABsAAwAAABMAAwAAACIAAwAAAA8AAwAAACIAFwABAP///////1EAAAAXABAAC9oSDFM3jjRHsp1DaS5xWewfAAAAAgADAAAAFgADAAAAGAAYAAEA////////UQAAABgAEAALqwivVyKyh02z/pnTyJhnpx8AAAADAAMAAAAXAAMAAAAZABkAAQD///////9RAAAAGQAQAAuNjQlYjcGsSZK+tCdyUR2/HwAAAAQAAwAAABgAAwAAABoAGgABAP///////1EAAAAaABAAC08qEljdDMNJvyVBGFdNC0sfAAAABQADAAAAGQADAAAAGwAbAAIA////////UQAAABsAEAAL5UfRWIeIiEieGKUu4RFrTx8AAAAGAAMAAAAaAAMAAAAcAAMAAAAWAAMAAAAcABwAAgD///////9RAAAAHAAQAAsmaEFc5xAeRrw5R8ojzB/NHwAAAAcAAwAAABsAAwAAAB0AAwAAABsAAwAAAB0AHQACAP///////1EAAAAdABAAC6uQ8Vx2CbpPk8DmBYLwMTMrAAAAAAADAAAAHAADAAAAHgADAAAAHAADAAAAIgAeAAEA////////UQAAAB4AEAALLKO1YR2DvUCb07Zrayb61isAAAABAAMAAAAdAAMAAAAfAB8AAQD///////9RAAAAHwAQAAviD+Bo1nuVTZPCKrD1JVlHKwAAAAIAAwAAAB4AAwAAACAAIAABAP///////1EAAAAgABAACyxH0m2yXclFinQqPiu8qOorAAAAAwADAAAAHwADAAAAIQAhAAEA////////UQAAACEAEAAL7Kxbb7gfLEWNNyCsLIsUaSsAAAAEAAMAAAAgAAMAAAAiACIABQD///////9RAAAAIgAQAAsJ4Bh0uPZMQJnCUicCN4sFKwAAAAUAAwAAACEAAwAAACMAAwAAAB0AAwAAACQAAwAAABYAAwAAACQAAwAAABYAAwAAACcAAwAAAA8AAwAAACkAIwABAP///////1EAAAAjABAAC29NOH1hlF9DlxkUfW0TMS0rAAAABgADAAAAIgADAAAAJAAkAAMA////////UQAAACQAEAALWGDbfl0NHUmVlhsJ3XSptSsAAAAHAAMAAAAjAAMAAAAlAAMAAAAiAAMAAAAlAAMAAAAiAAMAAAAnACUAAgD///////9RAAAAJQAQAAsT6e9/uXHdRI3BKSNcWOYYKwAAAAgAAwAAACQAAwAAACYAAwAAACQAAwAAACcAJgABAP///////1EAAAAmABAAC9OV4oXlJ/tBuLwloyU/FCYrAAAACQADAAAAJQADAAAAJwAnAAQA////////UQAAACcAEAALh2iVh+yRiEK8iM/WSmOSPysAAAAKAAMAAAAmAAMAAAAoAAMAAAAlAAMAAAAoAAMAAAAkAAMAAAAoAAMAAAAiAAMAAAApACgAAwD///////9RAAAAKAAQAAsjR7iSKAXWSLzVQ/rdouDhKwAAAAsAAwAAACcAAwAAACkAAwAAACcAAwAAACkAAwAAACcAAwAAACkAKQAFAP///////1EAAAApABAAC/QsoJiIDNpGgFLTTE9nHCcrAAAADAADAAAAKAADAAAAKgADAAAAKAADAAAAKgADAAAAKAADAAAALwADAAAAJwADAAAALwADAAAAIgADAAAALwAqAAIA////////UQAAACoAEAALCTdHqyMcckGyr3czzcNQzkEAAAAAAAMAAAApAAMAAAArAAMAAAApAAMAAAArACsAAgD///////9RAAAAKwAQAAu7Wm+0PQLkTr3qHQmJnx+7QgAAAAAAAwAAACoAAwAAACwAAwAAACoAAwAAAC0ALAABAP///////1EAAAAsABAAC9sicLTSAClNm5ZcnNqW9SNCAAAAAQADAAAAKwADAAAALQAtAAIA////////UQAAAC0AEAALuEAMu6k4hkCsp3v5TiocAUIAAAACAAMAAAAsAAMAAAAuAAMAAAArAAMAAAAvAC4AAQD///////9SAAAAAAAQAAtpM2jQbm5lTrkatx+O+SVLQwAAAAAAAwAAAC0AAwAAAC8ALwAGAP///////1IAAAABABAACyTFOdhm+CRGrqu452G463NDAAAAAQADAAAALgADAAAAMAADAAAALQADAAAAMAADAAAAKQADAAAAMAADAAAAKQADAAAAMAADAAAAKQADAAAAMAADAAAAAAD///////8wAAUA////////UgAAAAIAEAALghJV31JeIkWq8jucgFsT30MAAAACAAMAAAAvAAMAAAAxAAMAAAAvAEoAAAACAAMAAAAvAEoAAAACAAMAAAAvAP///////wMAAAAvAP///////zEAAQD///////9SAAAAAwAQAAtsxXbgvQ4eRa/MG8wg7tKOQwAAAAMAAwAAADAAAwAAADIAMgABAP///////1IAAAAEABAAC5NBrORC6tFGlC3T7vhBGnFDAAAABAADAAAAMQBKAAAAAAAAAAAAAAAAAAAAAAAAAAAAAAAAAAAAAAAAAAAAAAAAAAAAAAAAAAAAAAAAAAAAAAAAAAAAAAAAAAQAAAAD//////////8wACMAAAAAAAAAAAAAACAB////////////////AAAA////////////////BAAAABUA////////BAAAAB4A////////SQAAAAQA////////BAAAABoA////////BAAAABoA////////BAAAABoA////////BAAAABoA////////BAAAABoA////////BAAAABoA////////BAAAABoA////////BAAAABo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0kAAAAG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FAAAAAgD///////8IAAZPdmVybGF5cwYAAAAAAAQAAAAPAAQAAAAEAAMAAQEFAAAAAwD///////8hAAZDYXRlZ29yeUxhYmVsU2V0dGluZ3NEYXRhUHJvcGVydHkGAAAAAQAEAAAAFwAEAAAAGwAEAAEBBQAAAAQA////////CAAGT3ZlcmxheXMGAAAAAgAEAAAAAgAEAAAACAAFAAEBBQAAAAUA////////EQAGQ29sb3JEYXRhUHJvcGVydHkGAAAAAwBJAAAAAAAEAAAALQAGAAEBBQAAAAYA////////HgAGUG9pbnRBbmRTZXJpZXNTdHlsZURlZmluaXRpb25zBgAAAAQABAAAAC4ABAAAAA4ABwABAQUAAAAHAP///////w0ABk51bWJlckZvcm1hdHMGAAAABQAEAAAAKgAEAAAADwAIAAUBBQAAAAgA////////CAAGT3ZlcmxheXMGAAAABgAEAAAABAAEAAAAEQAEAAAADwAEAAAAEQAEAAAADwAEAAAALAAEAAAADwAEAAAALAAEAAAADwAEAAAALAAJAAQBBQAAAAkA////////DAAGTGlua0RhdGFMaXN0BgAAAAcASQAAAAcASQAAAAMABAAAACIABAAAAA8ABAAAACIABAAAAA8ABAAAACIABAAAAA8ACgACAQUAAAAKAP///////woABlNlcmllc0RhdGEGAAAACAAEAAAAEgAEAAAAKQAEAAAAEgAEAAAALAALAAEBBQAAAAsA////////GgAGRXhjZWxDb2xvck1vZGVEYXRhUHJvcGVydHkGAAAACQBJAAAAAQAEAAAAGAAMAAIBBQAAAAwA////////DgAGUGxvdEFyZWFCb3JkZXIGAAAACgAEAAAAGQAEAAAAHAAEAAAAEQAEAAAAHAANAAIBBQAAAA0A////////FAAGRGF0YUNoYXJ0Q29BdXRob3JpbmcRAAAAAAAEAAAAHQAEAAAAEwAEAAAALQAEAAAAGgAOAAEBBQAAAA4A////////HgAGUG9pbnRBbmRTZXJpZXNTdHlsZURlZmluaXRpb25zEQAAAAEABAAAAAYABAAAABIADwAIAQUAAAAPAP///////w0ABk51bWJlckZvcm1hdHMSAAAAAAAEAAAABwAEAAAAAgAEAAAACQAEAAAACAAEAAAACQAEAAAACAAEAAAACQAEAAAACAAEAAAAIgAEAAAACAAEAAAAIgD///////8EAAAAGgD///////8EAAAAGgD///////8QAAEBBQAAABAA////////EwAGR2xvYmFsQ2hhcnRTZXR0aW5ncxIAAAABAAQAAAAjAAQAAAAUABEAAgEFAAAAEQD///////8IAAZPdmVybGF5cxMAAAAAAAQAAAAIAAQAAAAZAAQAAAAIAAQAAAAMABIAAgEFAAAAEgD///////8eAAZQb2ludEFuZFNlcmllc1N0eWxlRGVmaW5pdGlvbnMTAAAAAQAEAAAADgAEAAAACgAEAAAAHAAEAAAACgATAAEBBQAAABMA////////CgAGRGF0YUxhYmVscxMAAAACAAQAAAANAAQAAAAaABQAAQEFAAAAFAD///////8TAAZHbG9iYWxDaGFydFNldHRpbmdzEwAAAAMABAAAABAABAAAACsAFQABAQUAAAAVAP///////xIABkFkZGl0aW9uYWxBeGlzRGF0YR8AAAAAAAQAAAAAAAQAAAAeABYAAQEFAAAAFgD///////8eAAZBenVyZUluZm9ybWF0aW9uUHJvdGVjdGlvbkRhdGEfAAAAAQBJAAAABAAEAAAAHwAXAAEBBQAAABcA////////GAAGQ2F0ZWdvcnlBeGlzRGF0YVByb3BlcnR5HwAAAAIABAAAAB8ABAAAAAMAGAADAQUAAAAYAP///////xoABkV4Y2VsQ29sb3JNb2RlRGF0YVByb3BlcnR5HwAAAAMABAAAAAsABAAAAC8ASQAAAAEABAAAAC8ASQAAAAEABAAAAC8AGQABAQUAAAAZAP///////woABlBlcnNvbmFsSWQfAAAABAAEAAAAEQAEAAAADAAaAAsBBQAAABoA////////CgAGRGF0YUxhYmVscx8AAAAFAAQAAAATAAQAAAAhAAQAAAANAAQAAAAkAAQAAAAbAAQAAAAkAAQAAAAAAAQAAAAkAAQAAAAAAAQAAAAkAAQAAAAAAEkAAAABAAQAAAAAAAQAAAAPAAQAAAAAAAQAAAAPAAQAAAAAAP///////wQAAAAAAP///////wQAAAAAAP///////xsAAwEFAAAAGwD///////8cAAZDaGFydFN0eWxlU3RhdHVzSW5mb3JtYXRpb25zHwAAAAYABAAAAAMASQAAAAAABAAAAB8ABAAAAC0ABAAAAB8ABAAAABoAHAACAQUAAAAcAP///////ycABlBvaW50QW5kU2VyaWVzQWRkaXRpb25TdHlsZXNEZWZpbml0aW9ucx8AAAAHAAQAAAAMAEkAAAAFAAQAAAAMAAQAAAASAB0AAQEFAAAAHQD///////8OAAZDb21tb25TZXR0aW5ncysAAAAAAAQAAAAlAAQAAAANAB4AAgEFAAAAHgD///////8SAAZBZGRpdGlvbmFsQXhpc0RhdGErAAAAAQAEAAAAFQAEAAAAJwAEAAAAAAAEAAAAJwAfAAMBBQAAAB8A////////EwAGQnJlYWtNYW5hZ2VtZW50RGF0YSsAAAACAAQAAAAWAAQAAAAXAEkAAAAEAAQAAAAbAEkAAAAEAAQAAAAbACAAAQEFAAAAIAD///////8IAAZBeGVzRGF0YSsAAAADAAQAAAAnAEkAAAAEACEAAQEFAAAAIQD///////8KAAZEYXRhTGFiZWxzKwAAAAQABAAAABoABAAAACQAIgAGAQUAAAAiAP///////woABkxlZ2VuZERhdGErAAAABQAEAAAAKABJAAAABwAEAAAAKAAEAAAACQAEAAAAIwAEAAAACQAEAAAAIwAEAAAACQBJAAAAAQAEAAAADwBJAAAAAQAEAAAADwAjAAQBBQAAACMA////////FAAGR2VuZXJhbEV4Y2VsU2V0dGluZ3MrAAAABgAEAAAALwAEAAAAEAAEAAAALwBJAAAACQAEAAAALwAEAAAAIgAEAAAALwAEAAAAIgAkAAUBBQAAACQA////////CgAGRGF0YUxhYmVscysAAAAHAAQAAAAhAEkAAAABAAQAAAAaAEkAAAABAAQAAAAaAEkAAAABAAQAAAAaAEkAAAABAAQAAAAaAEkAAAABACUAAQEFAAAAJQD///////8SAAZDb2x1bW5TdW1zU2V0dGluZ3MrAAAACAAEAAAALQAEAAAAHQAmAAIBBQAAACYA////////CQAGV2F0ZXJmYWxsKwAAAAkASQAAAAIASQAAAAYASQAAAAIASQAAAAYAJwACAQUAAAAnAP///////xoABkF1dG9tYXRpY0JyZWFrU2V0dGluZ3NEYXRhKwAAAAoABAAAAB4ABAAAACAABAAAAB4ASQAAAAQAKAACAQUAAAAoAP///////wsABkxlYWRlckxpbmVzKwAAAAsASQAAAAkABAAAACIASQAAAAkABAAAACIAKQABAQUAAAApAP///////wwABlNlcmllc0xhYmVscysAAAAMAAQAAAAKAAQAAAAsACoAAQEFAAAAKgD///////8LAAZNYXJrZXJzRGF0YUEAAAAAAEkAAAADAAQAAAAHACsAAQEFAAAAKwD///////8QAAZHcmlkbGluZVNldHRpbmdzQgAAAAAABAAAABQASQAAAAkALAAFAQUAAAAsAP///////wwABlNlcmllc0xhYmVsc0IAAAABAAQAAAApAEkAAAAIAAQAAAAKAEkAAAAIAAQAAAAIAEkAAAAIAAQAAAAIAP///////wQAAAAIAP///////y0AAgEFAAAALQD///////8MAAZDb2xvckluZGljZXNCAAAAAgAEAAAABQAEAAAAJQAEAAAAGwAEAAAADQAuAAEBBQAAAC4A////////JAAGUG9pbnRBbmRTZXJpZXNNYXJrZXJTdHlsZURlZmluaXRpb25zQwAAAAAASQAAAAUABAAAAAYALwAEAQUAAAAvAP///////wsABkV4Y2VsTWlycm9yQwAAAAEABAAAABgABAAAACMABAAAABgABAAAACMABAAAABgABAAAACMASQAAAAEABAAAACMAAAAAAAAAAAAAAAAAAAAAAAAAAAAAAAAAAAAAAAAAAAAAAAAFAAAAAwAAAAD/////OgC5AQAAAAAAAAAAAAAgAv///////////////wAAAP///////////////wUAAAADAP///////wUAAAAWAP///////wUAAAAbAP///////wUAAAAd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L///////////////8AAA7///////8FAAAAJ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CUQAAAAIABAAAAAIABAACBQAAAAYAAAAAAAUAAAA0AAUAAAAQAAMAAQJRAAAAAwAEAAAAAwAEAAIAAAAABgAAAAEABQAAAAAABQAAAAUABAABAlEAAAAEAAQAAAAEAAQAAggAAAAGAAAAAgAFAAAAIQAFAAAAEwAFAAECUQAAAAUABAAAAAUABAACAAAAAAYAAAADAAUAAAADAAUAAAAGAAYAAQJRAAAABgAEAAAABgAEAAIAAAAABgAAAAQABQAAAAUABQAAAAoABwACAlEAAAAHAAQAAAAHAAQAAgIAAAAGAAAABQAFAAAAOQAFAAAACwAFAAAANgAFAAAACwAIAAICUQAAAAgABAAAAAgABAACBgAAAAYAAAAGAAUAAAA4AAUAAAAaAAUAAAAgAAUAAAAaAAkAAwJRAAAACQAEAAAACQAEAAIBAAAABgAAAAcABQAAADUABQAAAA4ABQAAADMABQAAABUABQAAACUABQAAABwACgABAlEAAAAKAAQAAAAKAAQAAgAAAAAGAAAACAAFAAAABgAFAAAADAALAAICUQAAAAsABAAAAAsABAACAgAAAAYAAAAJAAUAAAAHAAUAAAASAAUAAAAHAAUAAAASAAwAAQJRAAAADAAEAAAADAAEAAIAAAAABgAAAAoABQAAAAoABQAAAA0ADQABAlEAAAANAAQAAAANAAQAAgAAAAARAAAAAAAFAAAADAAFAAAAFgAOAAECUQAAAA4ABAAAAA4ABAACAQAAABEAAAABAAUAAAAJAAUAAAAPAA8AAQJRAAAADwAEAAAADwAEAAIBAAAAEgAAAAAABQAAAA4ABQAAABUAEAACAlEAAAAQAAQAAAAQAAQAAgUAAAASAAAAAQAFAAAAAgAFAAAAIAAFAAAANAAFAAAAIAARAAECUQAAABEABAAAABEABAACBwAAABMAAAAAAAUAAAAaAAUAAAAhABIAAgJRAAAAEgAEAAAAEgAEAAICAAAAEwAAAAEABQAAAAsABQAAACIABQAAAAsABQAAACkAEwABAlEAAAATAAQAAAATAAQAAggAAAATAAAAAgAFAAAABAAFAAAAJAAUAAECUQAAABQABAAAABQABAACBAAAABMAAAADAAUAAAAsAAUAAAApABUAAgJRAAAAFQAEAAAAFQAEAAIBAAAAHwAAAAAABQAAAA8ABQAAABcABQAAAAkABQAAABcAFgACAlEAAAAWAAQAAAAWAAQAAgAAAAAfAAAAAQAFAAAADQAFAAAAGQAFAAAAAAAFAAAAGQAXAAICUQAAABcABAAAABcABAACAQAAAB8AAAACAAUAAAAVAAUAAAAYAAUAAAAVAAUAAAAcABgAAQJRAAAAGAAEAAAAGAAEAAIBAAAAHwAAAAMABQAAABcABQAAABwAGQACAlEAAAAZAAQAAAAZAAQAAgAAAAAfAAAABAAFAAAAFgAFAAAAGwAFAAAAFgAFAAAAGwAaAAYCUQAAABoABAAAABoABAACBgAAAB8AAAAFAAUAAAAIAAUAAAARAAUAAAAIAAUAAAAkAAUAAAApAP///////wUAAAApAP///////wUAAAApAP///////wUAAAAcAP///////xsAAwJRAAAAGwAEAAAAGwAEAAIAAAAAHwAAAAYABQAAABkABQAAAB0ABQAAABkABQAAAB0ABQAAAAAABQAAAB0AHAAHAlEAAAAcAAQAAAAcAAQAAgEAAAAfAAAABwAFAAAAGAAFAAAAKgAFAAAAFwAFAAAAKgAFAAAACQAFAAAALwAFAAAAHQAFAAAAKQAFAAAAAAAFAAAAKQAFAAAAAAAFAAAAGgAFAAAAAAD///////8dAAQCUQAAAB0ABAAAAB0ABAACAAAAACsAAAAAAAUAAAAbAAUAAAAeAAUAAAAbAAUAAAAlAAUAAAAbAAUAAAAlAAUAAAAAAAUAAAAcAB4AAQJRAAAAHgAEAAAAHgAEAAIAAAAAKwAAAAEABQAAAB0ABQAAAB8AHwABAlEAAAAfAAQAAAAfAAQAAgAAAAArAAAAAgAFAAAAHgAFAAAAIwAgAAICUQAAACAABAAAACAABAACBQAAACsAAAADAAUAAAAQAAUAAAA4AAUAAAAQAAUAAAAIACEAAQJRAAAAIQAEAAAAIQAEAAIHAAAAKwAAAAQABQAAABEABQAAAAQAIgABAlEAAAAiAAQAAAAiAAQAAgIAAAArAAAABQAFAAAAEgAFAAAALQAjAAECUQAAACMABAAAACMABAACAAAAACsAAAAGAAUAAAAfAAUAAAAlACQAAgJRAAAAJAAEAAAAJAAEAAIJAAAAKwAAAAcABQAAABMABQAAAAEABQAAABoA////////JQADAlEAAAAlAAQAAAAlAAQAAgAAAAArAAAACAAFAAAAIwAFAAAAJgAFAAAAHQAFAAAAMgAFAAAAHQAFAAAACQAmAAECUQAAACYABAAAACYABAACAAAAACsAAAAJAAUAAAAlAAUAAAAnACcAAQJRAAAAJwAEAAAAJwAEAAIAAAAAKwAAAAoABQAAACYABQAAACgAKAABAlEAAAAoAAQAAAAoAAQAAgAAAAArAAAACwAFAAAAJwAFAAAAKwApAAUCUQAAACkABAAAACkABAACBAAAACsAAAAMAAUAAAAUAAUAAAA0AAUAAAASAAUAAAA0AAUAAAAvAAUAAAAaAAUAAAAcAAUAAAAaAAUAAAAcAAUAAAAaACoAAgJRAAAAKgAEAAAAKgAEAAIBAAAAQQAAAAAABQAAABwABQAAAC8ABQAAABwABQAAAC8AKwABAlEAAAArAAQAAAArAAQAAgAAAABCAAAAAAAFAAAAKAAFAAAALgAsAAECUQAAACwABAAAACwABAACAwAAAEIAAAABAAUAAAAtAAUAAAAUAC0AAQJRAAAALQAEAAAALQAEAAICAAAAQgAAAAIABQAAACIABQAAACwALgABAlIAAAAAAAQAAAAuAAQAAgAAAABDAAAAAAAFAAAAKwAFAAAAMgAvAAMCUgAAAAEABAAAAC8ABAACAQAAAEMAAAABAAUAAAAqAAUAAAAwAAUAAAAqAAUAAAAxAAUAAAAcAAUAAAApADAAAQJSAAAAAgBJAAAAAAAEAAIBAAAAQwAAAAIABQAAAC8ABQAAADEAMQACAlIAAAADAEkAAAABAAQAAgEAAABDAAAAAwAFAAAAMAAFAAAANgAFAAAALwAFAAAANgAyAAICUgAAAAQASQAAAAIABAACAAAAAEMAAAAEAAUAAAAuAAUAAAAzAAUAAAAlAAUAAAAzADMAAgJSAAAABQBJAAAAAwAEAAIAAAAAQwAAAAUABQAAADIABQAAADUABQAAADIABQAAAAkANAACAlIAAAAGAEkAAAAEAAQAAgQAAABDAAAABgAFAAAAKQAFAAAAAgAFAAAAKQAFAAAAEAA1AAECUgAAAAcASQAAAAUABAACAAAAAEMAAAAHAAUAAAAzAAUAAAAJADYAAgJSAAAACABJAAAABgAEAAIBAAAAQwAAAAgABQAAADEABQAAADcABQAAADEABQAAAAcANwABAlIAAAAJAEkAAAAHAAQAAgEAAABDAAAACQAFAAAANgAFAAAAOQA4AAECUgAAAAoASQAAAAgABAACBQAAAEMAAAAKAAUAAAAgAAUAAAAIADkAAQJSAAAACwBJAAAACQAEAAIBAAAAUAAAAAAABQAAADcABQ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AAAAT//////////wsAqQIAAAAAAAAAAAAABwAAAAAAAQD/////uwC7AAAABV9pZAAQAAAABIOaAxGBauRKqFL52irWhXADRGF0YQBKAAAACFNob3dOYW1lAAAIU2hvd1ZhbHVlAAAIU2hvd1BlcmNlbnRhZ2UAABBQZXJjZW50YWdlRGVjaW1hbFBsYWNlcwAAAAAAAAJOYW1lACIAAABDYXRlZ29yeUxhYmVsU2V0dGluZ3NEYXRhUHJvcGVydHkAEFZlcnNpb24AAAAAAAlMYXN0V3JpdGUAduKmbHQBAAAAAgAKAAAAAAADAP////+BAIEAAAAFX2lkABAAAAAEf5LfER8bKUKR7fyCfWJfhgNEYXRhACAAAAADU2VyaWVzTmVnYXRpdmVDb2xvcnMABQAAAAAAAk5hbWUAEgAAAENvbG9yRGF0YVByb3BlcnR5ABBWZXJzaW9uAAAAAAAJTGFzdFdyaXRlACb2749vAQAAAAQAKgAAAAAABQD/////kQKRAgAABV9pZAAQAAAABHDRhhMFvVlOujtRPI4+ynIDRGF0YQA0AgAAA051bWJlckZvcm1hdFZhbHVlU3RyaW5ncwAVAgAAAk51bWJlckZvcm1hdElkUHJpbWFyeUNhdGVnb3J5ACUAAAAwMDAwMDAwMC0wMDAwLTAwMDAtMDAwMC0wMDAwMDAwMDAwMDAAAkFyaXRobWV0aWNPcGVyYXRpb25JZFByaW1hcnlDYXRlZ29yeQAlAAAAOWU4MWU0NDEtNTc1MC00YmZjLWJlNmEtMTFlMjQxODc3MjFmAAJQZXJjZW50Rm9ybWF0SWRQcmltYXJ5Q2F0ZWdvcnkAAwAAADAlAAJOdW1iZXJGb3JtYXRJZFByaW1hcnkAJQAAADAwMDAwMDAwLTAwMDAtMDAwMC0wMDAwLTAwMDAwMDAwMDAwMAACQXJpdGhtZXRpY09wZXJhdGlvbklkUHJpbWFyeQAlAAAAOWU4MWU0NDEtNTc1MC00YmZjLWJlNmEtMTFlMjQxODc3MjFmAAJQZXJjZW50Rm9ybWF0SWRQcmltYXJ5AAMAAAAwJQACTnVtYmVyRm9ybWF0SWRTZWNvbmRhcnkAJQAAADAwMDAwMDAwLTAwMDAtMDAwMC0wMDAwLTAwMDAwMDAwMDAwMAACQXJpdGhtZXRpY09wZXJhdGlvbklkU2Vjb25kYXJ5ACUAAAA5ZTgxZTQ0MS01NzUwLTRiZmMtYmU2YS0xMWUyNDE4NzcyMWYAAlBlcmNlbnRGb3JtYXRJZFNlY29uZGFyeQADAAAAMCUAAAACTmFtZQAOAAAATnVtYmVyRm9ybWF0cwAQVmVyc2lvbgACAAAACUxhc3RXcml0ZQBahTRbjQEAAAAGAA4AAAAAAAcA/////2EAYQAAAAVfaWQAEAAAAASrWqMk+7CURIu9O2bck/ZeBERhdGEABQAAAAACTmFtZQANAAAATGlua0RhdGFMaXN0ABBWZXJzaW9uAAEAAAAJTGFzdFdyaXRlAHb1WWiJAQAAAAgA/////8IAwgAAAAVfaWQAEAAAAATcB/ck1cNfQZdJFu/kRYfaBERhdGEAaAAAAAMwAGAAAAAQU2VyaWVzSW5kZXgAAQAAAARYVmFsdWVzAEEAAAACMAANAAAASUdMUjY1UjE0MEQyAAIxAA0AAABJR0xSNjBSMTkwRDEAAjIADQAAAENvbXBldGl0b3IgSQAAAAACTmFtZQALAAAAU2VyaWVzRGF0YQAQVmVyc2lvbgAAAAAACUxhc3RXcml0ZQDngLbmkQEAAAAJAP////9BB0EHAAAFX2lkABAAAAAETkS6JQhQ0EKtSGd7Y5mgrANEYXRhANcGAAAIRXhjZWxDb2xvck1vZGVBY3RpdmUAAAhDb2xvckNhY2hlUmVwYWlyZWRGb3JMaW5rZWRDaGFydHMAAARDb2xvckNhY2hlAIsGAAADMACIAAAAA0NlbGxBZGRyZXNzABoAAAAQUm93AAAAAAAQQ29sdW1uAAAAAAAAA0NvbG9yAFUAAAAQQQD/AAAAEFIApgAAABBHAKYAAAAQQgCmAAAAAVNjQQAAAAAAAADwPwFTY1IAAAAAYKVn2D8BU2NHAAAAAGClZ9g/AVNjQgAAAABgpWfYPwAAAzEAiAAAAANDZWxsQWRkcmVzcwAaAAAAEFJvdwAAAAAAEENvbHVtbgABAAAAAANDb2xvcgBVAAAAEEEA/wAAABBSAP8AAAAQRwDyAAAAEEIAzAAAAAFTY0EAAAAAAAAA8D8BU2NSAAAAAAAAAPA/AVNjRwAAAADA3WnsPwFTY0IAAAAAwI1S4z8AAAMyAIgAAAADQ2VsbEFkZHJlc3MAGgAAABBSb3cAAAAAABBDb2x1bW4AAgAAAAADQ29sb3IAVQAAABBBAP8AAAAQUgD/AAAAEEcA8gAAABBCAMwAAAABU2NBAAAAAAAAAPA/AVNjUgAAAAAAAADwPwFTY0cAAAAAwN1p7D8BU2NCAAAAAMCNUuM/AAADMwCIAAAAA0NlbGxBZGRyZXNzABoAAAAQUm93AAAAAAAQQ29sdW1uAAMAAAAAA0NvbG9yAFUAAAAQQQD/AAAAEFIA/wAAABBHAPIAAAAQQgDMAAAAAVNjQQAAAAAAAADwPwFTY1IAAAAAAAAA8D8BU2NHAAAAAMDdaew/AVNjQgAAAADAjVLjPwAAAzQAiAAAAANDZWxsQWRkcmVzcwAaAAAAEFJvdwAAAAAAEENvbHVtbgAEAAAAAANDb2xvcgBVAAAAEEEA/wAAABBSAP8AAAAQRwDyAAAAEEIAzAAAAAFTY0EAAAAAAAAA8D8BU2NSAAAAAAAAAPA/AVNjRwAAAADA3WnsPwFTY0IAAAAAwI1S4z8AAAM1AIgAAAADQ2VsbEFkZHJlc3MAGgAAABBSb3cAAAAAABBDb2x1bW4ABQAAAAADQ29sb3IAVQAAABBBAP8AAAAQUgCmAAAAEEcApgAAABBCAKYAAAABU2NBAAAAAAAAAPA/AVNjUgAAAABgpWfYPwFTY0cAAAAAYKVn2D8BU2NCAAAAAGClZ9g/AAADNgCIAAAAA0NlbGxBZGRyZXNzABoAAAAQUm93AAEAAAAQQ29sdW1uAAAAAAAAA0NvbG9yAFUAAAAQQQD/AAAAEFIA3QAAABBHAN0AAAAQQgDdAAAAAVNjQQAAAAAAAADwPwFTY1IAAAAAgEQj5z8BU2NHAAAAAIBEI+c/AVNjQgAAAACARCPnPwAAAzcAiAAAAANDZWxsQWRkcmVzcwAaAAAAEFJvdwABAAAAEENvbHVtbgABAAAAAANDb2xvcgBVAAAAEEEAAAAAABBSAP8AAAAQRwD/AAAAEEIA/wAAAAFTY0EAAAAAAAAAAAABU2NSAAAAAAAAAPA/AVNjRwAAAAAAAADwPwFTY0IAAAAAAAAA8D8AAAM4AIgAAAADQ2VsbEFkZHJlc3MAGgAAABBSb3cAAQAAABBDb2x1bW4AAgAAAAADQ29sb3IAVQAAABBBAAAAAAAQUgD/AAAAEEcA/wAAABBCAP8AAAABU2NBAAAAAAAAAAAAAVNjUgAAAAAAAADwPwFTY0cAAAAAAAAA8D8BU2NCAAAAAAAAAPA/AAADOQCIAAAAA0NlbGxBZGRyZXNzABoAAAAQUm93AAEAAAAQQ29sdW1uAAMAAAAAA0NvbG9yAFUAAAAQQQAAAAAAEFIA/wAAABBHAP8AAAAQQgD/AAAAAVNjQQAAAAAAAAAAAAFTY1IAAAAAAAAA8D8BU2NHAAAAAAAAAPA/AVNjQgAAAAAAAADwPwAAAzEwAIgAAAADQ2VsbEFkZHJlc3MAGgAAABBSb3cAAQAAABBDb2x1bW4ABAAAAAADQ29sb3IAVQAAABBBAAAAAAAQUgD/AAAAEEcA/wAAABBCAP8AAAABU2NBAAAAAAAAAAAAAVNjUgAAAAAAAADwPwFTY0cAAAAAAAAA8D8BU2NCAAAAAAAAAPA/AAADMTEAiAAAAANDZWxsQWRkcmVzcwAaAAAAEFJvdwABAAAAEENvbHVtbgAFAAAAAANDb2xvcgBVAAAAEEEAAAAAABBSAP8AAAAQRwD/AAAAEEIA/wAAAAFTY0EAAAAAAAAAAAABU2NSAAAAAAAAAPA/AVNjRwAAAAAAAADwPwFTY0IAAAAAAAAA8D8AAAAAAk5hbWUAGwAAAEV4Y2VsQ29sb3JNb2RlRGF0YVByb3BlcnR5ABBWZXJzaW9uAAIAAAAJTGFzdFdyaXRlAGVfteaRAQAAAAoA/////7UAtQAAAAVfaWQAEAAAAARZYI4twb4wSbpyv+nfxuOYA0RhdGEAVwAAAAFMZWZ0AAAAAAAAAAAAAVRvcAAAAAAAAAAAAAFSaWdodAAAAAAAAAAAAAFCb3R0b20AAAAAAAAAAAABTWFyZ2luVG9MZWdlbmQAAAAAAAAAAAAAAk5hbWUADwAAAFBsb3RBcmVhQm9yZGVyABBWZXJzaW9uAAAAAAAJTGFzdFdyaXRlAELKvvdi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F/////wgAAADnDwAAAAAAAAAAAABdcwAABV9pZAAQAAAABDoiyxA0TtVEi5tRnkHL1aMERGF0YQAFcwAAAzAAeykAAAVfaWQAEAAAAAS/vDv+eU26TJrWOOfKx8AgAl90eXBlAFkAAABlbXBvd2VyLkNoYXJ0cy5EYXRhLkRhdGFDaGFydHMuT3ZlcmxheXMuRGF0YS5Hcm93dGhBcnJvd092ZXJsYXlEYXRhLCBlbXBvd2VyLkNoYXJ0cy5EYXRhAANTdGFydExpbmUAEgcAAANTdGFydAAbAAAAAVgAAAAA4BbbW0ABWQAAAAAALZIgQAADRW5kABsAAAABWAAAAADgFttbQAFZAAAAAKARk09AAAJTdGFydEFycm93SGVhZAARAAAAbXNvQXJyb3doZWFkTm9uZQACRW5kQXJyb3dIZWFkABEAAABtc29BcnJvd2hlYWROb25lAAVNYW5hZ2VkSWQAEAAAAARH7fWnPYoBSoSLsZMHlXD9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GCGbktAAVdpZHRoAAAAAAAAAAAAAVRvcAAAAAAALZIgQAFMZWZ0AAAAAOAW21t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FbmRMaW5lABYHAAADU3RhcnQAGwAAAAFYAAAAAKAPkkJAAVkAAAAAAC2SIEAAA0VuZAAbAAAAAVgAAAAAoA+SQkABWQAAAACgLpI5QAACU3RhcnRBcnJvd0hlYWQAEQAAAG1zb0Fycm93aGVhZE5vbmUAAkVuZEFycm93SGVhZAAVAAAAbXNvQXJyb3doZWFkVHJpYW5nbGUABU1hbmFnZWRJZAAQAAAABPCOPJyhFLBNnR2+LlaS/Bs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IBhJMUABV2lkdGgAAAAAAAAAAAABVG9wAAAAAAAtkiBAAUxlZnQAAAAAoA+SQ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URlZmF1bHRNaWRkbGVMaW5lU3RhcnRQb2ludFgAAAAA4BbbW0ABRGVmYXVsdE1pZGRsZUxpbmVTdGFydFBvaW50WQBs30v1LJIgQAFEZWZhdWx0TWlkZGxlTGluZUVuZFBvaW50WAAAAACgD5JCQAFEZWZhdWx0TWlkZGxlTGluZUVuZFBvaW50WQBs30v1LJIgQAVNZXJnZWRXaXRoABAAAAAEAAAAAAAAAAAAAAAAAAAAAAhJc1N0YXJ0TGluZVZpc2libGUAAQhJc0VuZExpbmVWaXNpYmxlAAEDRnJvbQAzAAAAEFNlcmllc0luZGV4AP////8QUG9pbnQIAAAABQcAAAAJAAAA5w8AAAAAAAAAAAAASW5kZXgAAg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QNnmlHNwOrTrN9SHsYGYmW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BAkZpbGxQYXR0ZXJuABAAAABtc29QYXR0ZXJuTWl4ZWQAAlRleHQABQAAACsyNy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iQAhGb250U3RyaWtldGhyb3VnaAAACEZvbnRTdWJzY3JpcHQAAAhGb250U3VwZXJzY3JpcHQAAAhGb250VW5kZXJsaW5lAAAACFNpemVUb1RleHRXaWR0aAAACFNpemVUb1RleHRIZWlnaHQAAANUZXh0TWFyZ2luAD8AAAABTGVmdAAAAAAAAAAAAAFUb3AAAAAAAAAAAAABUmlnaHQAAAAAAAAAAAABQm90dG9tAAAAAAAAAAAAAAJEaXNwbGF5VGV4dAAFAAAAKzI3JQABSGVpZ2h0AAAAAEAwkjBAAVdpZHRoAAAAACDKDkFAAVRvcAAAAAAAoVX6vgFMZWZ0AAAAAMC5nEx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oA+SQkABWQAAAAAALZIgQAADRW5kABsAAAABWAAAAADAFttbQAFZAAAAAAAtkiBAAAJTdGFydEFycm93SGVhZAARAAAAbXNvQXJyb3doZWFkTm9uZQACRW5kQXJyb3dIZWFkABEAAABtc29BcnJvd2hlYWROb25lAAVNYW5hZ2VkSWQAEAAAAAQPwt10BmwlQLKp7/Eyuc4y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CQAAAAUIAAAAIgAAAOcPAAAAAAAAAAAAAGdodAAAAAAAAAAAAAFCb3R0b20AAAAAAAAAAAAAAkRpc3BsYXlUZXh0AAEAAAAAAUhlaWdodAAAAAAAAAAAAAFXaWR0aAAAAAAAD5JSQAFUb3AAAAAAAC2SIEABTGVmdAAAAACgD5J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EgcAAANTdGFydAAbAAAAAVgAAAAA4OOuXEABWQAAAABAJ6EgQAADRW5kABsAAAABWAAAAAAALN1kQAFZAAAAAEAnoSBAAAJTdGFydEFycm93SGVhZAARAAAAbXNvQXJyb3doZWFkTm9uZQACRW5kQXJyb3dIZWFkABEAAABtc29BcnJvd2hlYWROb25lAAVNYW5hZ2VkSWQAEAAAAAQAIjcM/L0lT6UsWw3RmbVS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EDoFkpAAVRvcAAAAABAJ6EgQAFMZWZ0AAAAAODjrlx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JAAAMxAGoxAAAFX2lkABAAAAAEzMTiixUyMUa7qmHbcBXwQwJfdHlwZQBYAAAAZW1wb3dlci5DaGFydHMuRGF0YS5EYXRhQ2hhcnRzLk92ZXJsYXlzLkRhdGEuRGVsdGFBcnJvd092ZXJsYXlEYXRhLCBlbXBvd2VyLkNoYXJ0cy5EYXRhAANFbmRMaW5lABEHAAADU3RhcnQAGwAAAAFYAAAAACCqLk1AAVkAAAAAQBfJQkAAA0VuZAAbAAAAAVgAAAAAAPQ6bUABWQAAAABAF8lCQAACU3RhcnRBcnJvd0hlYWQAEQAAAG1zb0Fycm93aGVhZE5vbmUAAkVuZEFycm93SGVhZAARAAAAbXNvQXJyb3doZWFkTm9uZQAFTWFuYWdlZElkABAAAAAEBwO8AiZZSUGj7os13w/2v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Se9lQAFUb3AAAAAAQBfJQkABTGVmdAAAAAAgqi5NQAhGbGlwSG9yaXpvbnRhbGx5AAAIRmxpcEhvcml6b250YWxseUFwcGxpZWQAAAhGbGlwVmVydGljYWxseQAACEZsaXBWZXJ0aWNhbGx5QXBwbGllZAAAAVJvdGF0aW9uAAAAAAAAAAAAAVpPcmRlcgAAAAAAAAAAAANCb3JkZXJDb2xvcgBVAAAAEEEA/wAAABBSAB0AAAAQRwAdAAAAEEIAHQoAAAAF/////wsAAADnDwAAAAAAAAAAAADoeAAABV9pZAAQAAAABITBdBFFCARFr8zK1ILUqcYERGF0YQCQeAAAAzAA3Qk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QDdCQAABV9pZAAQAAAABOYc2YZ1vNVPmlVNOLF+XNsCX3R5cGUAVwAAAGVtcG93ZXIuQ2hhcnRzLkRhdGEuRGF0YUNoYXJ0cy5PdmVybGF5cy5EYXRhLkNvbHVtblN1bU92ZXJsYXlEYXRhLCBlbXBvd2VyLkNoYXJ0cy5EYXRhABBDb2x1bW4AAgAAABBTZXJpZXMA/////wNUZXh0RWxlbWVudADqBgAAAkF1dG9TaGFwZVR5cGUACgAAAFJlY3RhbmdsZQAEQWRqdXN0bWVudHMABQAAAAAFTWFuYWdlZElkABAAAAAEI2koznCrNkynaH01nVtizw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ALAAAABQoAAAAMAAAA5w8AAAAAAAAAAAA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A1RleHRGb3JtYXQ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ISXNOZXcAAQFGb250U2l6ZQAAAAAAAAAkQAADMgDdCQAABV9pZAAQAAAABIT+vr+CgDNGulF70bUXYKICX3R5cGUAVwAAAGVtcG93ZXIuQ2hhcnRzLkRhdGEuRGF0YUNoYXJ0cy5PdmVybGF5cy5EYXRhLkNvbHVtblN1bU92ZXJsYXlEYXRhLCBlbXBvd2VyLkNoYXJ0cy5EYXRhABBDb2x1bW4AAwAAABBTZXJpZXMA/////wNUZXh0RWxlbWVudADqBgAAAkF1dG9TaGFwZVR5cGUACgAAAFJlY3RhbmdsZQAEQWRqdXN0bWVudHMABQAAAAAFTWFuYWdlZElkABAAAAAEFTn4YxzpVESYq6VeHluZ8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EZWxldGVkAAEDTnVtYmVyRm9ybWF0AB8AAAAFX2lkABAAAAAEAAAAAAAAAAAAAAAAAAAAAAADVGV4dEZvcm1hdA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Jc05ldwABAUZvbnRTaXplAAAAAAAAACRAAAMzAHspAAAFX2lkABAAAAAEv7w7/nlNukya1jjnysfAIAJfdHlwZQBZAAAAZW1wb3dlci5DaGFydHMuRGF0YS5EYXRhQ2hhcnRzLk92ZXJsYXlzLkRhdGEuR3Jvd3RoQXJyb3dPdmVybGF5RGF0YSwgZW1wb3dlci5DaGFydHMuRGF0YQADU3RhcnRMaW5lABIHAAADU3RhcnQAGwAAAAFYAAAAAOAW21tAAVkAAAAAAC2SIEAAA0VuZAAbAAAAAVgAAAAA4BbbW0ABWQAAAACgEZNPQAACU3RhcnRBcnJvd0hlYWQAEQAAAG1zb0Fycm93aGVhZE5vbmUAAkVuZEFycm93SGVhZAARAAAAbXNvQXJyb3doZWFkTm9uZQAFTWFuYWdlZElkABAAAAAER+31pz2KAUqEi7GTB5Vw/QhIYXNDaGFuZ2VzAAAIVXNlTmFtZUluc3RlYWRPZlRhZ0FzSWQAAQhTaGFwZVByZXZpb3VzbHlDcmVhdGVkAAADRmlsbENvbG9yAFUAAAAQQQAAAAAAEFIAAAAAABBHAAAAAAAQQgAAAAAAAVNjQQAAAAAAAADwvwFTY1IAAAAAAAAA8L8BU2NHAAAAAAAAAPC/AVNjQgAAAAAAAADwvwAQRmlsbFRoZW1lQ29sb3IAAAAAAAFGaWxsVGludEFuZFNoYWRlAAAADAAAAAULAAAAKQAAAOcPAAAAAAAAAA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YIZuS0ABV2lkdGgAAAAAAAAAAAABVG9wAAAAAAAtkiBAAUxlZnQAAAAA4BbbW0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VuZExpbmUAFgcAAANTdGFydAAbAAAAAVgAAAAAoA+SQkABWQAAAAAALZIgQAADRW5kABsAAAABWAAAAACgD5JCQAFZAAAAAKAukjlAAAJTdGFydEFycm93SGVhZAARAAAAbXNvQXJyb3doZWFkTm9uZQACRW5kQXJyb3dIZWFkABUAAABtc29BcnJvd2hlYWRUcmlhbmdsZQAFTWFuYWdlZElkABAAAAAE8I48nKEUsE2dHb4uVpL8G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gGEkxQAFXaWR0aAAAAAAAAAAAAAFUb3AAAAAAAC2SIEABTGVmdAAAAACgD5J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BRGVmYXVsdE1pZGRsZUxpbmVTdGFydFBvaW50WAAAAADgFttbQAFEZWZhdWx0TWlkZGxlTGluZVN0YXJ0UG9pbnRZAGzfS/UskiBAAURlZmF1bHRNaWRkbGVMaW5lRW5kUG9pbnRYAAAAAKAPkkJAAURlZmF1bHRNaWRkbGVMaW5lRW5kUG9pbnRZAGzfS/UskiBABU1lcmdlZFdpdGgAEAAAAAQAAAAAAAAAAAAAAAAAAAAACElzU3RhcnRMaW5lVmlzaWJsZQABCElzRW5kTGluZVZpc2libGUAAQNGcm9tADMAAAAQU2VyaWVzSW5kZXgA/////xBQb2lud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g0AAAAFEAAAAEAAAADnDwAAAAAAAAAAAAAAAAABU2NBAAAAAAAAAPA/AVNjUgAAAACgqCmJPwFTY0cAAAAAoKgpiT8BU2NCAAAAAKCoKYk/ABBCb3JkZXJUaGVtZUNvbG9yAAAAAAABQm9yZGVyVGludEFuZFNoYWRlAAAAAAAAAAAAEEJvcmRlclNjaGVtZUNvbG9yAAAAAAABQm9yZGVyVGhpY2tuZXNzAAAAAAAAAOg/AkxpbmVEYXNoU3R5bGUACQAAAExpbmVEYXNo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3RhcnRMaW5lABEHAAADU3RhcnQAGwAAAAFYAAAAAIC53WlAAVkAAAAAALQ4UUAAA0VuZAAbAAAAAVgAAAAAAPQ6bUABWQAAAAAAtDhRQAACU3RhcnRBcnJvd0hlYWQAEQAAAG1zb0Fycm93aGVhZE5vbmUAAkVuZEFycm93SGVhZAARAAAAbXNvQXJyb3doZWFkTm9uZQAFTWFuYWdlZElkABAAAAAEdieyVUDqy0uKlVCCOKYtm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1Ok6QAFUb3AAAAAAALQ4UUABTGVmdAAAAACAud1p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JAAAATGluZURhc2g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b25uZWN0b3JMaW5lABYHAAADU3RhcnQAGwAAAAFYAAAAAAC8339AAVkAAAAAwBc+bEAAA0VuZAAbAAAAAVgAAAAAAPvRgkABWQAAAADAFz5sQAACU3RhcnRBcnJvd0hlYWQAEQAAAG1zb0Fycm93aGVhZE5vbmUAAkVuZEFycm93SGVhZAARAAAAbXNvQXJyb3doZWFkTm9uZQAFTWFuYWdlZElkABAAAAAE8zcnbxQGqUCoGkQGdRUrI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A6BBXQAFUb3AAAAAAwBc+bEABTGVmdAAAAAAAvN9/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OAAAATGluZVNxdWFyZURvd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N1c3RvbVBvc2l0aW9uUmVmZXJlbmMOAAAABf////8PAAAA5w8AAAAAAAAAAAAAXXMAAAVfaWQAEAAAAASM6IUa/nqnT7DW5SR5QDpnBERhdGEABXMAAAMwAHspAAAFX2lkABAAAAAEv7w7/nlNukya1jjnysfAIAJfdHlwZQBZAAAAZW1wb3dlci5DaGFydHMuRGF0YS5EYXRhQ2hhcnRzLk92ZXJsYXlzLkRhdGEuR3Jvd3RoQXJyb3dPdmVybGF5RGF0YSwgZW1wb3dlci5DaGFydHMuRGF0YQADU3RhcnRMaW5lABIHAAADU3RhcnQAGwAAAAFYAAAAAOAW21tAAVkAAAAAAC2SIEAAA0VuZAAbAAAAAVgAAAAA4BbbW0ABWQAAAACgEZNPQAACU3RhcnRBcnJvd0hlYWQAEQAAAG1zb0Fycm93aGVhZE5vbmUAAkVuZEFycm93SGVhZAARAAAAbXNvQXJyb3doZWFkTm9uZQAFTWFuYWdlZElkABAAAAAER+31pz2KAUqEi7GTB5Vw/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hm5LQAFXaWR0aAAAAAAAAAAAAAFUb3AAAAAAAC2SIEABTGVmdAAAAADgFtt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D5JCQAFZAAAAAAAtkiBAAANFbmQAGwAAAAFYAAAAAKAPkkJAAVkAAAAAoC6SOUAAAlN0YXJ0QXJyb3dIZWFkABEAAABtc29BcnJvd2hlYWROb25lAAJFbmRBcnJvd0hlYWQAFQAAAG1zb0Fycm93aGVhZFRyaWFuZ2xlAAVNYW5hZ2VkSWQAEAAAAATwjjycoRSwTZ0dvi5Wkvwb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CAYSTFAAVdpZHRoAAAAAAAAAAAAAVRvcAAAAAAALZIgQAFMZWZ0AAAAAKAPkkJ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OAW21tAAURlZmF1bHRNaWRkbGVMaW5lU3RhcnRQb2ludFkAbN9L9SySIEABRGVmYXVsdE1pZGRsZUxpbmVFbmRQb2ludFgAAAAAoA+SQkABRGVmYXVsdE1pZGRsZUxpbmVFbmRQb2ludFkAbN9L9SySIEAFTWVyZ2VkV2l0aAAQAAAABAAAAAAAAAAAAAAAAAAAAAAISXNTdGFydExpbmVWaXNpYmxlAAEISXNFbmRMaW5lVmlzaWJsZQABA0Zyb20AMwAAABBTZXJpZXNJbmRleAD/////EFBvaW50DwAAAAUOAAAAEA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DZ5pRzcDq06zfUh7GBmJlg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QJGaWxsUGF0dGVybgAQAAAAbXNvUGF0dGVybk1peGVkAAJUZXh0AAUAAAArMjc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kAIRm9udFN0cmlrZXRocm91Z2gAAAhGb250U3Vic2NyaXB0AAAIRm9udFN1cGVyc2NyaXB0AAAIRm9udFVuZGVybGluZQAAAAhTaXplVG9UZXh0V2lkdGgAAAhTaXplVG9UZXh0SGVpZ2h0AAADVGV4dE1hcmdpbgA/AAAAAUxlZnQAAAAAAAAAAAABVG9wAAAAAAAAAAAAAVJpZ2h0AAAAAAAAAAAAAUJvdHRvbQAAAAAAAAAAAAACRGlzcGxheVRleHQABQAAACsyNyUAAUhlaWdodAAAAABAMJIwQAFXaWR0aAAAAAAgyg5BQAFUb3AAAAAAAKFV+r4BTGVmdAAAAADAuZxM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KAPkkJAAVkAAAAAAC2SIEAAA0VuZAAbAAAAAVgAAAAAwBbbW0ABWQAAAAAALZIgQAACU3RhcnRBcnJvd0hlYWQAEQAAAG1zb0Fycm93aGVhZE5vbmUAAkVuZEFycm93SGVhZAARAAAAbXNvQXJyb3doZWFkTm9uZQAFTWFuYWdlZElkABAAAAAED8LddAZsJUCyqe/xMrnOM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AAAAAFDwAAAA0AAADnDwAAAAAAAAAAAABnaHQAAAAAAAAAAAABQm90dG9tAAAAAAAAAAAAAAJEaXNwbGF5VGV4dAABAAAAAAFIZWlnaHQAAAAAAAAAAAABV2lkdGgAAAAAAA+SUkABVG9wAAAAAAAtkiBAAUxlZnQAAAAAoA+SQ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ODjrlxAAVkAAAAAQCehIEAAA0VuZAAbAAAAAVgAAAAAACzdZEABWQAAAABAJ6EgQAACU3RhcnRBcnJvd0hlYWQAEQAAAG1zb0Fycm93aGVhZE5vbmUAAkVuZEFycm93SGVhZAARAAAAbXNvQXJyb3doZWFkTm9uZQAFTWFuYWdlZElkABAAAAAEACI3DPy9JU+lLFsN0Zm1U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A6BZKQAFUb3AAAAAAQCehIEABTGVmdAAAAADg465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iQAADMQBqMQAABV9pZAAQAAAABMzE4osVMjFGu6ph23AV8EMCX3R5cGUAWAAAAGVtcG93ZXIuQ2hhcnRzLkRhdGEuRGF0YUNoYXJ0cy5PdmVybGF5cy5EYXRhLkRlbHRhQXJyb3dPdmVybGF5RGF0YSwgZW1wb3dlci5DaGFydHMuRGF0YQADRW5kTGluZQARBwAAA1N0YXJ0ABsAAAABWAAAAAAgqi5NQAFZAAAAAEAXyUJAAANFbmQAGwAAAAFYAAAAAAD0Om1AAVkAAAAAQBfJQkAAAlN0YXJ0QXJyb3dIZWFkABEAAABtc29BcnJvd2hlYWROb25lAAJFbmRBcnJvd0hlYWQAEQAAAG1zb0Fycm93aGVhZE5vbmUABU1hbmFnZWRJZAAQAAAABAcDvAImWUlBo+6LNd8P9r4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EnvZUABVG9wAAAAAEAXyUJAAUxlZnQAAAAAIKouTUAIRmxpcEhvcml6b250YWxseQAACEZsaXBIb3Jpem9udGFsbHlBcHBsaWVkAAAIRmxpcFZlcnRpY2FsbHkAAAhGbGlwVmVydGljYWxseUFwcGxpZWQAAAFSb3RhdGlvbgAAAAAAAAAAAAFaT3JkZXIAAAAAAAAAAAADQm9yZGVyQ29sb3IAVQAAABBBAP8AAAAQUgAdAAAAEEcAHQAAABBCAB0RAAAABP//////////AgBfBQAAAAAAAAAAAAD/////7gbuBgAABV9pZAAQAAAABP7Api6dn19Hia+FcqGYVk0DRGF0YQCKBgAAA1dpZ2dsZVNoYXBlRGF0YQB0BgAAAkF1dG9TaGFwZVR5cGUACgAAAFJlY3RhbmdsZQAFTWFuYWdlZElkABAAAAAEeoE0raMOPEuYipsKaSt+xghIYXNDaGFuZ2VzAAAIVXNlTmFtZUluc3RlYWRPZlRhZ0FzSWQAAQhTaGFwZVByZXZpb3VzbHlDcmVhdGVkAAADRmlsbENvbG9yAFUAAAAQQQAAAAAAEFIA/wAAABBHAP8AAAAQQgD/AAAAAVNjQQAAAAAAAAAAAAFTY1IAAAAAAAAA8D8BU2NHAAAAAAAAAPA/AVNjQgAAAAAAAADw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PA/AVdpZHRoAAAAAAAAAPA/AVRvcAAAAABA+RoiQAFMZWZ0AAAAAED5GiJ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ACTmFtZQAVAAAARGF0YUNoYXJ0Q29BdXRob3JpbmcAEFZlcnNpb24AAAAAAAlMYXN0V3JpdGUA8u6vHZIBAAAAAQD/////igOKAwAABV9pZAAQAAAABK+QnDTqqtxBnBeGzIFS4QEDRGF0YQAcAwAABFBvaW50Q29sb3JzU3R5bGUAFQIAAAMwAAUBAAADUG9pbnRBZGRyZXNzADMAAAAQU2VyaWVzSW5kZXgAAQAAABBQb2ludEluZGV4AAEAAAAISXNQb2ludFN1bQAAAANQcmltYXJ5Q29sb3JTdHlsZQCsAAAAAkNvbG9yUHJvcGVydHlUYXJnZXQACAAAAFByaW1hcnkAA0NvbG9yT3JUaGVtZUNvbG9yAHMAAAAQVGhlbWVDb2xvcgAAAAAAAVRpbnRBbmRTaGFkZQAAAAAAAAAAABBUaW50SW5kZXgA/////xBTY2hlbWVDb2xvcgAAAAAAA0NvbG9yACEAAAAQQQD/AAAAEFIAnAAAABBHACEAAAAQQgBuAAAAAAAAAAMxAAUBAAADUG9pbnRBZGRyZXNzADMAAAAQU2VyaWVzSW5kZXgAAQAAABBQb2ludEluZGV4AAIAAAAISXNQb2ludFN1bQAAAANQcmltYXJ5Q29sb3JTdHlsZQCsAAAAAkNvbG9yUHJvcGVydHlUYXJnZXQACAAAAFByaW1hcnkAA0NvbG9yT3JUaGVtZUNvbG9yAHMAAAAQVGhlbWVDb2xvcgAAAAAAAVRpbnRBbmRTaGFkZQAAAAAAAAAAABBUaW50SW5kZXgA/////xBTY2hlbWVDb2xvcgAAAAAAA0NvbG9yACEAAAAQQQD/AAAAEFIACgAAABBHAIIAAAAQQgB2AAAAAAAAAAADU2VyaWVzQ29sb3JzU3R5bGUA3QAAAAMxANUAAAAQU2VyaWVzSW5kZXgAAQAAAANQcmltYXJ5Q29sb3JTdHlsZQCsAAAAAkNvbG9yUHJvcGVydHlUYXJnZXQACAAAAFByaW1hcnkAA0NvbG9yT3JUaGVtZUNvbG9yAHMAAAAQVGhlbWVDb2xvcgAAAAAAAVRpbnRBbmRTaGFkZQAAAAAAAAAAABBUaW50SW5kZXgA/////xBTY2hlbWVDb2xvcgAAAAAAA0NvbG9yACEAAAAQQQD/AAAAEFIAjQAAABBHAIcAAAAQQgCGAAAAAAAAAAAAAk5hbWUAHwAAAFBvaW50QW5kU2VyaWVzU3R5bGVEZWZpbml0aW9ucwAQVmVyc2lvbgABAAAACUxhc3RXcml0ZQDJ97X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gAAAAT//////////wIAdwQAAAAAAAAAAAAA/////6cBpwEAAAVfaWQAEAAAAASzaSE56CeoSKJgPk457XZYA0RhdGEASgEAAANOdW1iZXJGb3JtYXRWYWx1ZVN0cmluZ3MAKwEAAAJOdW1iZXJGb3JtYXRJZFByaW1hcnkAJQAAADAwMDAwMDAwLTAwMDAtMDAwMC0wMDAwLTAwMDAwMDAwMDAwMAACUGVyY2VudEZvcm1hdElkUHJpbWFyeQAOAAAAWyQtNDA3XSMsIyMwJQACTnVtYmVyRm9ybWF0SWRTZWNvbmRhcnkAJQAAADAwMDAwMDAwLTAwMDAtMDAwMC0wMDAwLTAwMDAwMDAwMDAwMAACTnVtYmVyRm9ybWF0SWRQcmltYXJ5Q2F0ZWdvcnkAJQAAADAwMDAwMDAwLTAwMDAtMDAwMC0wMDAwLTAwMDAwMDAwMDAwMAACUGVyY2VudEZvcm1hdElkUHJpbWFyeUNhdGVnb3J5AA4AAABbJC00MDddIywjIzAlAAAAAk5hbWUADgAAAE51bWJlckZvcm1hdHMAEFZlcnNpb24AAQAAAAlMYXN0V3JpdGUACYU0W40BAAAAAQD/////uQm5CQAABV9pZAAQAAAABNq7Zj1tNuhNtkBW1B/JuIwDRGF0YQBWCQAACEF1dG9tYXRpY0xheW91dEFjdGl2ZQABBEFkZGl0aW9uYWxDaGFydE1hcmdpbkRhdGFzAAUAAAAAAkRhdGFSZWZlcmVuY2VEaXJlY3Rpb24ADQAAAFNlcmllc0J5Um93cwACU2VyaWVzT3JkZXIACQAAAFJldmVyc2VkAAJQb2ludE9yZGVyAAoAAABBc0luRXhjZWwAAlByaW1hcnlBeGlzQ3Jvc3NUeXBlABkAAABDcm9zc2VzQmV0d2VlbkNhdGVnb3JpZXMAAlNlY29uZGFyeUF4aXNDcm9zc1R5cGUACAAAAEludmFsaWQACElzQ2hhcnRUaXRsZVZpc2libGUAAANDaGFydFRpdGxlRGF0YQAZBwAACFdhbnRUb0JlVmlzaWJsZQAAA1RleHRCb3hEYXRhAKMGAAAFTWFuYWdlZElkABAAAAAEiM5xsqdbDkyysukviQ2+j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T2Zmc2V0RnJvbUhvbWUAQgAAAAFYAAAAAAAAAAAAAVkAAAAAAAAAAAABTGVuZ3RoAAAAAAAAAAAAAUxlbmd0aFNxdWFyZWQAAAAAAAAAAAAAAAFQbG90VG9DaGFydEFyZWFSYXRpbwAAAAAAAAAAAAJSZW5kZXJNb2RlAAsAAABIeWJyaWRUZXh0AANDdXN0b21pemluZ0Rlc2NyaXB0aW9uRGF0YQCAAAAAAk5hbWUACQAAAEluZmluZW9uABBWZXJzaW9uAAEAAAAQTWlub3JWZXJzaW9uAAEAAAACQ3VzdG9taXppbmdUeXBlAAgAAABEZWZhdWx0AAJNaW9DZElkAAEAAAAAAkZsZXhDdXN0b21pemluZ1R5cGUABQAAAE5vbmUAAAFMYXN0U2VlbldpZHRoAAAAAGBkr3BAAUxhc3RTZWVuSGVpZ2h0AAAAAEB58GxACE1pZ3JhdGlvblRvUGVyZm9ybWFuY2VNb2RlRG9uZQABAAJOYW1lABQAAABHbG9iYWxDaGFydFNldHRpbmdzABBWZXJzaW9uAAUAAAAJTGFzdFdyaXRlAIFBt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MAAAAE//////////8EAIQCAAAAAAAAAAAAABQAAAAAAAEA/////4oDigMAAAVfaWQAEAAAAASR8HZE4kE5So9qkPA1yyaAA0RhdGEAHAMAAARQb2ludENvbG9yc1N0eWxlABUCAAADMAAFAQAAA1BvaW50QWRkcmVzcwAzAAAAEFNlcmllc0luZGV4AAEAAAAQUG9pbnRJbmRleAABAAAACElzUG9pbnRTdW0AAAADUHJpbWFyeUNvbG9yU3R5bGUArAAAAAJDb2xvclByb3BlcnR5VGFyZ2V0AAgAAABQcmltYXJ5AANDb2xvck9yVGhlbWVDb2xvcgBzAAAAEFRoZW1lQ29sb3IAAAAAAAFUaW50QW5kU2hhZGUAAAAAAAAAAAAQVGludEluZGV4AP////8QU2NoZW1lQ29sb3IAAAAAAANDb2xvcgAhAAAAEEEA/wAAABBSAJwAAAAQRwAhAAAAEEIAbgAAAAAAAAADMQAFAQAAA1BvaW50QWRkcmVzcwAzAAAAEFNlcmllc0luZGV4AAEAAAAQUG9pbnRJbmRleAACAAAACElzUG9pbnRTdW0AAAADUHJpbWFyeUNvbG9yU3R5bGUArAAAAAJDb2xvclByb3BlcnR5VGFyZ2V0AAgAAABQcmltYXJ5AANDb2xvck9yVGhlbWVDb2xvcgBzAAAAEFRoZW1lQ29sb3IAAAAAAAFUaW50QW5kU2hhZGUAAAAAAAAAAAAQVGludEluZGV4AP////8QU2NoZW1lQ29sb3IAAAAAAANDb2xvcgAhAAAAEEEA/wAAABBSAAoAAAAQRwCCAAAAEEIAdgAAAAAAAAAAA1Nlcmllc0NvbG9yc1N0eWxlAN0AAAADMQDVAAAAEFNlcmllc0luZGV4AAEAAAADUHJpbWFyeUNvbG9yU3R5bGUArAAAAAJDb2xvclByb3BlcnR5VGFyZ2V0AAgAAABQcmltYXJ5AANDb2xvck9yVGhlbWVDb2xvcgBzAAAAEFRoZW1lQ29sb3IAAAAAAAFUaW50QW5kU2hhZGUAAAAAAAAAAAAQVGludEluZGV4AP////8QU2NoZW1lQ29sb3IAAAAAAANDb2xvcgAhAAAAEEEA/wAAABBSAI0AAAAQRwCHAAAAEEIAhgAAAAAAAAAAAAJOYW1lAB8AAABQb2ludEFuZFNlcmllc1N0eWxlRGVmaW5pdGlvbnMAEFZlcnNpb24AAgAAAAlMYXN0V3JpdGUAyve15pEBAAAAAgAXAAAAAAADAP////+5CbkJAAAFX2lkABAAAAAELDw3SmR1mEWYHVBDs/ep8ANEYXRhAFYJAAAIQXV0b21hdGljTGF5b3V0QWN0aXZlAAEEQWRkaXRpb25hbENoYXJ0TWFyZ2luRGF0YXMABQAAAAACRGF0YVJlZmVyZW5jZURpcmVjdGlvbgANAAAAU2VyaWVzQnlSb3dzAAJTZXJpZXNPcmRlcgAJAAAAUmV2ZXJzZWQAAlBvaW50T3JkZXIACgAAAEFzSW5FeGNlbAACUHJpbWFyeUF4aXNDcm9zc1R5cGUAGQAAAENyb3NzZXNCZXR3ZWVuQ2F0ZWdvcmllcwACU2Vjb25kYXJ5QXhpc0Nyb3NzVHlwZQAIAAAASW52YWxpZAAISXNDaGFydFRpdGxlVmlzaWJsZQAAA0NoYXJ0VGl0bGVEYXRhABkHAAAIV2FudFRvQmVWaXNpYmxlAAADVGV4dEJveERhdGEAowYAAAVNYW5hZ2VkSWQAEAAAAASIznGyp1sOTLKy6S+JDb6O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PZmZzZXRGcm9tSG9tZQBCAAAAAVgAAAAAAAAAAAABWQAAAAAAAAAAAAFMZW5ndGgAAAAAAAAAAAABTGVuZ3RoU3F1YXJlZAAAAAAAAAAAAAAAAVBsb3RUb0NoYXJ0QXJlYVJhdGlvAAAAAAAAAAAAAlJlbmRlck1vZGUACwAAAEh5YnJpZFRleHQAA0N1c3RvbWl6aW5nRGVzY3JpcHRpb25EYXRhAIAAAAACTmFtZQAJAAAASW5maW5lb24AEFZlcnNpb24AAQAAABBNaW5vclZlcnNpb24AAQAAAAJDdXN0b21pemluZ1R5cGUACAAAAERlZmF1bHQAAk1pb0NkSWQAAQAAAAACRmxleEN1c3RvbWl6aW5nVHlwZQAFAAAATm9uZQAAAUxhc3RTZWVuV2lkdGgAAAAAYGSvcEABTGFzdFNlZW5IZWlnaHQAAAAAQHnwbEAITWlncmF0aW9uVG9QZXJmb3JtYW5jZU1vZGVEb25lAAEAAk5hbWUAFAAAAEdsb2JhbENoYXJ0U2V0dGluZ3MAEFZlcnNpb24ABAAAAAlMYXN0V3JpdGUAZEG1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AAAABf////8VAAAA5w8AAAAAAAAAAAAAP3MAAAVfaWQAEAAAAARLumVBZGaRSY9f30rTSooDBERhdGEA53IAAAMwAHspAAAFX2lkABAAAAAEv7w7/nlNukya1jjnysfAIAJfdHlwZQBZAAAAZW1wb3dlci5DaGFydHMuRGF0YS5EYXRhQ2hhcnRzLk92ZXJsYXlzLkRhdGEuR3Jvd3RoQXJyb3dPdmVybGF5RGF0YSwgZW1wb3dlci5DaGFydHMuRGF0YQADU3RhcnRMaW5lABIHAAADU3RhcnQAGwAAAAFYAAAAAOAW21tAAVkAAAAAAC2SIEAAA0VuZAAbAAAAAVgAAAAA4BbbW0ABWQAAAACgEZNPQAACU3RhcnRBcnJvd0hlYWQAEQAAAG1zb0Fycm93aGVhZE5vbmUAAkVuZEFycm93SGVhZAARAAAAbXNvQXJyb3doZWFkTm9uZQAFTWFuYWdlZElkABAAAAAER+31pz2KAUqEi7GTB5Vw/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ghm5LQAFXaWR0aAAAAAAAAAAAAAFUb3AAAAAAAC2SIEABTGVmdAAAAADgFttb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RW5kTGluZQAWBwAAA1N0YXJ0ABsAAAABWAAAAACgD5JCQAFZAAAAAAAtkiBAAANFbmQAGwAAAAFYAAAAAKAPkkJAAVkAAAAAoC6SOUAAAlN0YXJ0QXJyb3dIZWFkABEAAABtc29BcnJvd2hlYWROb25lAAJFbmRBcnJvd0hlYWQAFQAAAG1zb0Fycm93aGVhZFRyaWFuZ2xlAAVNYW5hZ2VkSWQAEAAAAATwjjycoRSwTZ0dvi5Wkvwb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CAYSTFAAVdpZHRoAAAAAAAAAAAAAVRvcAAAAAAALZIgQAFMZWZ0AAAAAKAPkkJ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FEZWZhdWx0TWlkZGxlTGluZVN0YXJ0UG9pbnRYAAAAAOAW21tAAURlZmF1bHRNaWRkbGVMaW5lU3RhcnRQb2ludFkAbN9L9SySIEABRGVmYXVsdE1pZGRsZUxpbmVFbmRQb2ludFgAAAAAoA+SQkABRGVmYXVsdE1pZGRsZUxpbmVFbmRQb2ludFkAbN9L9SySIEAFTWVyZ2VkV2l0aAAQAAAABAAAAAAAAAAAAAAAAAAAAAAISXNTdGFydExpbmVWaXNpYmxlAAEISXNFbmRMaW5lVmlzaWJsZQABA0Zyb20AMwAAABBTZXJpZXNJbmRleAD/////EFBvaW50FQAAAAUUAAAAFgAAAOcPAAAAAAAAAAAAAEluZGV4AAIAAAAISXNQb2ludFN1bQABAANUbwAzAAAAEFNlcmllc0luZGV4AP////8QUG9pbnRJbmRleAABAAAACElzUG9pbnRTdW0AAQACQXhpc1R5cGUABgAAAFZhbHVlAANMYWJlbEZvcm1hdADmAQAA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AISXNMaW5lU3BsaXQAAAhJc0xpbmVWaXNpYmxlAAE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1RleHRFbGVtZW50AMoGAAACQXV0b1NoYXBlVHlwZQAFAAAAT3ZhbAAEQWRqdXN0bWVudHMABQAAAAAFTWFuYWdlZElkABAAAAAEDZ5pRzcDq06zfUh7GBmJlghIYXNDaGFuZ2VzAAAIVXNlTmFtZUluc3RlYWRPZlRhZ0FzSWQAAQhTaGFwZVByZXZpb3VzbHlDcmVhdGVkAAEDRmlsbENvbG9yAFUAAAAQQQD/AAAAEFIA/wAAABBHAP8AAAAQQgD/AAAAAVNjQQAAAAAAAADwPwFTY1IAAAAAAAAA8D8BU2NHAAAAAAAAAPA/AVNjQgAAAAAAAADwP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QJGaWxsUGF0dGVybgAQAAAAbXNvUGF0dGVybk1peGVkAAJUZXh0AAUAAAArMjcl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IkAIRm9udFN0cmlrZXRocm91Z2gAAAhGb250U3Vic2NyaXB0AAAIRm9udFN1cGVyc2NyaXB0AAAIRm9udFVuZGVybGluZQAAAAhTaXplVG9UZXh0V2lkdGgAAAhTaXplVG9UZXh0SGVpZ2h0AAADVGV4dE1hcmdpbgA/AAAAAUxlZnQAAAAAAAAAAAABVG9wAAAAAAAAAAAAAVJpZ2h0AAAAAAAAAAAAAUJvdHRvbQAAAAAAAAAAAAACRGlzcGxheVRleHQABQAAACsyNyUAAUhlaWdodAAAAABAMJIwQAFXaWR0aAAAAAAgyg5BQAFUb3AAAAAAAKFV+r4BTGVmdAAAAADAuZxMQAhGbGlwSG9yaXpvbnRhbGx5AAAIRmxpcEhvcml6b250YWxseUFwcGxpZWQAAAhGbGlwVmVydGljYWxseQAACEZsaXBWZXJ0aWNhbGx5QXBwbGllZAAAAVJvdGF0aW9uAAAAAAAAAAAAAVpPcmRlcgAAAAAAAADwvw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RGlzcGxheUVsbGlwc2UAAQNOdW1iZXJGb3JtYXQAHwAAAAVfaWQAEAAAAAQAAAAAAAAAAAAAAAAAAAAAAANMaW5lABIHAAADU3RhcnQAGwAAAAFYAAAAAKAPkkJAAVkAAAAAAC2SIEAAA0VuZAAbAAAAAVgAAAAAwBbbW0ABWQAAAAAALZIgQAACU3RhcnRBcnJvd0hlYWQAEQAAAG1zb0Fycm93aGVhZE5vbmUAAkVuZEFycm93SGVhZAARAAAAbXNvQXJyb3doZWFkTm9uZQAFTWFuYWdlZElkABAAAAAED8LddAZsJUCyqe/xMrnOM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RYAAAAFFQAAAB4AAADnDwAAAAAAAAAAAABnaHQAAAAAAAAAAAABQm90dG9tAAAAAAAAAAAAAAJEaXNwbGF5VGV4dAABAAAAAAFIZWlnaHQAAAAAAAAAAAABV2lkdGgAAAAAAA+SUkABVG9wAAAAAAAtkiBAAUxlZnQAAAAAoA+SQkAIRmxpcEhvcml6b250YWxseQAACEZsaXBIb3Jpem9udGFsbHlBcHBsaWVkAAAIRmxpcFZlcnRpY2FsbHkAAAhGbGlwVmVydGljYWxseUFwcGxpZWQAAAFSb3RhdGlvbgAAAAAAAAAAAAFaT3JkZXIAAAAAAAAAAM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IHAAADU3RhcnQAGwAAAAFYAAAAAODjrlxAAVkAAAAAQCehIEAAA0VuZAAbAAAAAVgAAAAAACzdZEABWQAAAABAJ6EgQAACU3RhcnRBcnJvd0hlYWQAEQAAAG1zb0Fycm93aGVhZE5vbmUAAkVuZEFycm93SGVhZAARAAAAbXNvQXJyb3doZWFkTm9uZQAFTWFuYWdlZElkABAAAAAEACI3DPy9JU+lLFsN0Zm1U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A6BZKQAFUb3AAAAAAQCehIEABTGVmdAAAAADg465cQAhGbGlwSG9yaXpvbnRhbGx5AAAIRmxpcEhvcml6b250YWxseUFwcGxpZWQAAAhGbGlwVmVydGljYWxseQAACEZsaXBWZXJ0aWNhbGx5QXBwbGllZAAAAVJvdGF0aW9uAAAAAAAAAAAAAVpPcmRlcgAAAAAAAAAAw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iQAADMQBqMQAABV9pZAAQAAAABMzE4osVMjFGu6ph23AV8EMCX3R5cGUAWAAAAGVtcG93ZXIuQ2hhcnRzLkRhdGEuRGF0YUNoYXJ0cy5PdmVybGF5cy5EYXRhLkRlbHRhQXJyb3dPdmVybGF5RGF0YSwgZW1wb3dlci5DaGFydHMuRGF0YQADRW5kTGluZQARBwAAA1N0YXJ0ABsAAAABWAAAAAAgqi5NQAFZAAAAAEAXyUJAAANFbmQAGwAAAAFYAAAAAAD0Om1AAVkAAAAAQBfJQkAAAlN0YXJ0QXJyb3dIZWFkABEAAABtc29BcnJvd2hlYWROb25lAAJFbmRBcnJvd0hlYWQAEQAAAG1zb0Fycm93aGVhZE5vbmUABU1hbmFnZWRJZAAQAAAABAcDvAImWUlBo+6LNd8P9r4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AAAAAAABV2lkdGgAAAAAgEnvZUABVG9wAAAAAEAXyUJAAUxlZnQAAAAAIKouTUAIRmxpcEhvcml6b250YWxseQAACEZsaXBIb3Jpem9udGFsbHlBcHBsaWVkAAAIRmxpcFZlcnRpY2FsbHkAAAhGbGlwVmVydGljYWxseUFwcGxpZWQAAAFSb3RhdGlvbgAAAAAAAAAAAAFaT3JkZXIAAAAAAAAAAAADQm9yZGVyQ29sb3IAVQAAABBBAP8AAAAQUgAdAAAAEEcAHQAAABBCAB0XAAAABf////8YAAAA5w8AAAAAAAAAAAAAg0cAAAVfaWQAEAAAAARfhypFlYAASr6s8f7H/gFuA0RhdGEAKUcAAANEYXRhTGFiZWxzUGVyQXhpcwDyRgAAA1ByaW1hcnkAs0QAAAREYXRhTGFiZWxzAJJCAAADMAAqFgAAEFBvaW50SW5kZXgAAQAAAAJBbGlnbm1lbnQABwAAAENlbnRlcgAQU2VyaWVzSW5kZXgAAQAAAAhSZXF1aXJlRm9udENvbG9yTWlncmF0aW9uAAAITWFudWFsRGF0YUxhYmVsQmFja2dyb3VuZFZpc2libGUAAAhIYXNXaXNoQ29sb3IAAANUZXh0Qm94ALk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MAAAAxN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AwAAADE0AAFIZWlnaHQAAAAAoCKeKkABV2lkdGgAAAAAoPobLEABVG9wAAAAAOBOpl1AAUxlZnQAAAAAoCAdP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AAAAAAAAGAAAAAUXAAAAGQAAAOcPAAAAAA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kD5JCQAFZAAAAANYMF19AAAhIYXNMZWFkZXJMaW5lAAAISXNDZW50ZXJBdXRvbWF0aWNBZGp1c3RlZAAACElzVXNlclBvc2l0aW9uAAAIQWRkUHJlZml4U3BhY2UAAAhBZGRQb3N0Zml4U3BhY2UAAAJTZXBhcmF0b3IAAgAAAAoAAlRleHQAAwAAADE0AAhSZXF1aXJlUmVsYXRpdmVQb3NpdGlvblVwZ3JhZGUAAAhJc0dlb21ldHJ5T3V0T2ZCb3VuZHMAAAhJc0xlYWRlckxpbmVJbkF1dG9Nb2RlAAEIRGVsZXRlZAAAAAMxACoWAAAQUG9pbnRJbmRleAACAAAAAkFsaWdubWVudAAHAAAAQ2VudGVyABBTZXJpZXNJbmRleAABAAAACFJlcXVpcmVGb250Q29sb3JNaWdyYXRpb24AAAhNYW51YWxEYXRhTGFiZWxCYWNrZ3JvdW5kVmlzaWJsZQAACEhhc1dpc2hDb2xvcgAAA1RleHRCb3gAuQYAAAVNYW5hZ2VkSWQAEAAAAAShQiLUc8CzSayz2nZn3Iz6CEhhc0NoYW5nZXMAAAhVc2VOYW1lSW5zdGVhZE9mVGFnQXNJZAABCFNoYXBlUHJldmlvdXNseUNyZWF0ZWQAAQNGaWxsQ29sb3IAVQAAABBBAP8AAAAQUgAKAAAAEEcAggAAABBCAHYAAAABU2NBAAAAAAAAAPA/AVNjUgAAAAAgbN1oPwFTY0cAAAAAALySzD8BU2NCAAAAAOBjMM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AwAAADEx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DAAAAMTEAAUhlaWdodAAAAACgIp4qQAFXaWR0aAAAAABgGaEqQAFUb3AAAAAAwGYsYUABTGVmdAAAAABABTFa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BkAAAAFGAAAABoAAADnDwAAAAAAAAAAAA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+Rw9SKtTuEuzcZX/35CGX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NYW21tAAVkAAAAAu8XkYUAACEhhc0xlYWRlckxpbmUAAAhJc0NlbnRlckF1dG9tYXRpY0FkanVzdGVkAAAISXNVc2VyUG9zaXRpb24AAAhBZGRQcmVmaXhTcGFjZQAACEFkZFBvc3RmaXhTcGFjZQAAAlNlcGFyYXRvcgACAAAACgACVGV4dAADAAAAMTEACFJlcXVpcmVSZWxhdGl2ZVBvc2l0aW9uVXBncmFkZQAACElzR2VvbWV0cnlPdXRPZkJvdW5kcwAACElzTGVhZGVyTGluZUluQXV0b01vZGUAAQhEZWxldGVkAAAAAzIAMBYAABBQb2ludEluZGV4AAMAAAACQWxpZ25tZW50AAcAAABDZW50ZXIAEFNlcmllc0luZGV4AAEAAAAIUmVxdWlyZUZvbnRDb2xvck1pZ3JhdGlvbgAACE1hbnVhbERhdGFMYWJlbEJhY2tncm91bmRWaXNpYmxlAAAISGFzV2lzaENvbG9yAAADVGV4dEJveAC9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TEsNQACVGV4dEhvcml6b250YWxBbGlnbm1lbnQAEAAAAG1zb0FuY2hvckNlbnRlcgACUGFyYWdyYXBoQWxpZ25tZW50AA8AAABtc29BbGlnbkNlbnRlcgACVGV4dFZlcnRpY2FsQWxpZ25tZW50ABAAAABtc29BbmNob3JNaWRkbGUAA0ZvbnQaAAAABRkAAAAbAAAA5w8AAAAAAAAAAAAA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xMSw1AAFIZWlnaHQAAAAAoCKeKkABV2lkdGgAAAAAYLymNUABVG9wAAAAAIAxyGBAAUxlZnQAAAAAICfcZ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1pZvSCeqkEicB7N23Ev5c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GwAAAAUaAAAA/////+cHAAg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mkjZnQAFZAAAAAHuQgGFAAAhIYXNMZWFkZXJMaW5lAAAISXNDZW50ZXJBdXRvbWF0aWNBZGp1c3RlZAAACElzVXNlclBvc2l0aW9uAAAIQWRkUHJlZml4U3BhY2UAAAhBZGRQb3N0Zml4U3BhY2UAAAJTZXBhcmF0b3IAAgAAAAoAAlRleHQABQAAADExLDU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IAAAACUxhc3RXcml0ZQBm/a8d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FNAAAAP////+XCVAGAAAAAAAAAAAAAAhGbGlwSG9yaXpvbnRhbGx5QXBwbGllZAAACEZsaXBWZXJ0aWNhbGx5AAEIRmxpcFZlcnRpY2FsbHlBcHBsaWVkAAABUm90YXRpb24AAAAAAAAAAAABWk9yZGVyAAAAAAAAAAA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Vjb25kUGFydAAWBwAAA1N0YXJ0ABsAAAABWAAAAAAgheODQAFZAAAAAODZjm1AAANFbmQAGwAAAAFYAAAAACCF44NAAVkAAAAAADBjYkAAAlN0YXJ0QXJyb3dIZWFkABEAAABtc29BcnJvd2hlYWROb25lAAJFbmRBcnJvd0hlYWQAFQAAAG1zb0Fycm93aGVhZFRyaWFuZ2xlAAVNYW5hZ2VkSWQAEAAAAARfYtG2krSTRZvWXak479fy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MBTV1ZAAVdpZHRoAAAAAAAAAAAAAVRvcAAAAAAAMGNiQAFMZWZ0AAAAACCF44NACEZsaXBIb3Jpem9udGFsbHkAAAhGbGlwSG9yaXpvbnRhbGx5QXBwbGllZAAACEZsaXBWZXJ0aWNhbGx5AAEIRmxpcFZlcnRpY2FsbHlBcHBsaWVkAAABUm90YXRpb24AAAAAAAAAAAABWk9yZGVyAAAAAAAAAAA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JAAAACTmFtZQAJAAAAT3ZlcmxheXMAEFZlcnNpb24ACAAAAAlMYXN0V3JpdGUA1cSzHZ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AAAABR4AAAA/AAAA5w8AAAAAAAAAAAAAZVBvaW50AAUAAABGcm9tAAJDdXN0b21MYWJlbFBvc2l0aW9uUmVmZXJlbmNlUG9pbnQABQAAAEZyb20AAURlZmF1bHRBcnJvd1N0YXJ0UG9pbnRYADr+eRXwPG9AAURlZmF1bHRBcnJvd1N0YXJ0UG9pbnRZAHO+SvezOFFAAURlZmF1bHRBcnJvd0VuZFBvaW50WAA6/nkV8DxvQAFEZWZhdWx0QXJyb3dFbmRQb2ludFkA2/dSTRfJQkABRGVmYXVsdFRleHRFbGVtZW50TGVmdACMcwa7GhlrQAFEZWZhdWx0VGV4dEVsZW1lbnRUb3AAYDr0jbN4RkAFTWVyZ2VkV2l0aAAQAAAABAAAAAAAAAAAAAAAAAAAAAAIRGlzcGxheU9uQXNzb2NpYXRlZEF4aXMAAAhBbGlnbldpdGhGcm9tUG9pbnQAAAhBbGlnbldpdGhUb1BvaW50AAAISXNMZWFkZXJMaW5lSW5BdXRvTW9kZQABA0Zyb20AMwAAABBTZXJpZXNJbmRleAD/////EFBvaW50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FDdXN0b21Qb3NpdGlvbgCLXBszo7zkPw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TMKKgKoUDETKWkS37u0AgX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BAkZpbGxQYXR0ZXJuABAAAABtc29QYXR0ZXJuTWl4ZWQAAlRleHQABQAAACsyMi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iQAhGb250U3RyaWtldGhyb3VnaAAACEZvbnRTdWJzY3JpcHQAAAhGb250U3VwZXJzY3JpcHQAAAhGb250VW5kZXJsaW5lAAAACFNpemVUb1RleHRXaWR0aAAACFNpemVUb1RleHRIZWlnaHQAAANUZXh0TWFyZ2luAD8AAAABTGVmdAAAAAAAAAAAAAFUb3AAAAAAAAAAAAABUmlnaHQAAAAAAAAAAAABQm90dG9tAAAAAAAAAAAAAAJEaXNwbGF5VGV4dAAFAAAAKzIyJQABSGVpZ2h0AAAAAEAwkjBAAVdpZHRoAAAAACDKDkFAAVRvcAAAAACAs3hGQAFMZWZ0AAAAAMAaGWtACEZsaXBIb3Jpem9udGFsbHkAAAhGbGlwSG9yaXpvbnRhbGx5QXBwbGllZAAACEZsaXBWZXJ0aWNhbGx5AAAIRmxpcFZlcnRpY2FsbHlBcHBsaWVkAAABUm90YXRpb24AAAAAAAAAAAABWk9yZGVyAAAAAAAAAPA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FgcAAANTdGFydAAbAAAAAVgAAAAAAPQ6bUABWQAAAAAAtDhRQAADRW5kABsAAAABWAAAAAAA9DptQAFZAAAAAEAXyUJAAAJTdGFydEFycm93SGVhZAARAAAAbXNvQXJyb3doZWFkTm9uZQACRW5kQXJyb3dIZWFkABUAAABtc29BcnJvd2hlYWRUcmlhbmdsZQAFTWFuYWdlZElkABAAAAAEqBPz4KpAN0a9e3/dkrNah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HgAAAAUWAAAAHQAAAOcPAAAAAAAAAAAAAAAAAAFTY0EAAAAAAAAA8D8BU2NSAAAAAKCoKYk/AVNjRwAAAACgqCmJPwFTY0IAAAAAoKgpiT8AEEJvcmRlclRoZW1lQ29sb3IAAAAAAAFCb3JkZXJUaW50QW5kU2hhZGUAAAAAAAAAAAAQQm9yZGVyU2NoZW1lQ29sb3IAAAAAAAFCb3JkZXJUaGlja25lc3MAAAAAAAAA6D8CTGluZURhc2hTdHlsZQAJAAAATGluZURhc2g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TdGFydExpbmUAEQcAAANTdGFydAAbAAAAAVgAAAAAgLndaUABWQAAAAAAtDhRQAADRW5kABsAAAABWAAAAAAA9DptQAFZAAAAAAC0OFFAAAJTdGFydEFycm93SGVhZAARAAAAbXNvQXJyb3doZWFkTm9uZQACRW5kQXJyb3dIZWFkABEAAABtc29BcnJvd2hlYWROb25lAAVNYW5hZ2VkSWQAEAAAAAR2J7JVQOrLS4qVUII4pi2Z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DU6TpAAVRvcAAAAAAAtDhRQAFMZWZ0AAAAAIC53WlACEZsaXBIb3Jpem9udGFsbHkAAAhGbGlwSG9yaXpvbnRhbGx5QXBwbGllZAAACEZsaXBWZXJ0aWNhbGx5AAAIRmxpcFZlcnRpY2FsbHlBcHBsaWVkAAABUm90YXRpb24AAAAAAAAAAAABWk9yZGVyAAAAAAAAAAA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kAAABMaW5lRGFza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vbm5lY3RvckxpbmUAFgcAAANTdGFydAAbAAAAAVgAAAAAALzff0ABWQAAAADAFz5sQAADRW5kABsAAAABWAAAAAAA+9GCQAFZAAAAAMAXPmxAAAJTdGFydEFycm93SGVhZAARAAAAbXNvQXJyb3doZWFkTm9uZQACRW5kQXJyb3dIZWFkABEAAABtc29BcnJvd2hlYWROb25lAAVNYW5hZ2VkSWQAEAAAAATzNydvFAapQKgaRAZ1FSsg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EDoEFdAAVRvcAAAAADAFz5sQAFMZWZ0AAAAAAC8339ACEZsaXBIb3Jpem9udGFsbHkAAAhGbGlwSG9yaXpvbnRhbGx5QXBwbGllZAAACEZsaXBWZXJ0aWNhbGx5AAAIRmxpcFZlcnRpY2FsbHlBcHBsaWVkAAABUm90YXRpb24AAAAAAAAAAAABWk9yZGVyAAAAAAAAAAA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4AAABMaW5lU3F1YXJlRG90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Q3VzdG9tUG9zaXRpb25SZWZlcmVuYx8AAAAE//////////8IAKgHAAAAAAAAAAAAAP////+AA4ADAAAFX2lkABAAAAAE3aNjTlH1QkaRDyTCV0xJPQNEYXRhAB4DAAADQm91bmRz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ISXNWaXNpYmxlAAAISXNSZXZlcnNlZAAACFNob3dHcmlkTGluZXMAAAFNYWpvclVuaXQAAAAAAAAAAAABTWF4aW11bVNjYWxlAAAAAAAAAAAAAU1pbmltdW1TY2FsZQAAAAAAAAAAAAhVc2VBdXRvbWF0aWNNYWpvclVuaXQAAQhVc2VBdXRvbWF0aWNNaW5pbXVtU2NhbGUAAQhVc2VBdXRvbWF0aWNNYXhpbXVtU2NhbGUAAQNBZGRpdGlvbmFsQXhpc1RpY2tMYWJlbHNEYXRhALcAAAAESXRlbURhdGEABQAAAAADRm9udENvbG9yAFUAAAAQQQAAAAAAEFIAAAAAABBHAAAAAAAQQgAAAAAAAVNjQQAAAAAAAAAAAAFTY1IAAAAAAAAAAAABU2NHAAAAAAAAAAAAAVNjQgAAAAAAAAAAAAAQRm9udFNjaGVtZUNvbG9yAAAAAAAQRm9udFRoZW1lQ29sb3IAAAAAAAFGb250VGludEFuZFNoYWRlAAAAAAAAAAAAAARHcmlkTGluZUl0ZW1EYXRhAAUAAAAAAAJOYW1lABMAAABBZGRpdGlvbmFsQXhpc0RhdGEAEFZlcnNpb24AAQAAAAlMYXN0V3JpdGUAZf5ZaIkBAAAAAQD/////cwBzAAAABV9pZAAQAAAABJK44E5l2MVFqtbMTeuojCEDRGF0YQAFAAAAAAJOYW1lAB8AAABBenVyZUluZm9ybWF0aW9uUHJvdGVjdGlvbkRhdGEAEFZlcnNpb24AAAAAAAlMYXN0V3JpdGUAhEVIRoABAAAAAgAgAAAAAAADAEgAAAAAAAQA/////3AAcAAAAAVfaWQAEAAAAASNjQlYjcGsSZK+tCdyUR2/A0RhdGEAFgAAAAJQZXJzb25hbElkAAEAAAAAAAJOYW1lAAsAAABQZXJzb25hbElkABBWZXJzaW9uAAAAAAAJTGFzdFdyaXRlAASny0h3AQAAAAUAIwAAAAAABgD/////rwCvAAAABV9pZAAQAAAABOVH0ViHiIhInhilLuERa08DRGF0YQBDAAAACEhhc1N0eWxlUmVwb3NpdG9yeUJlZW5NaWdyYXRlZAABCEhhc0JvcmRlclN0eWxlQmVlbk1pZ3JhdGVkAAEAAk5hbWUAHQAAAENoYXJ0U3R5bGVTdGF0dXNJbmZvcm1hdGlvbnMAEFZlcnNpb24AAAAAAAlMYXN0V3JpdGUAvO1z7YUBAAAABwD/////7QLtAgAABV9pZAAQAAAABCZoQVznEB5GvDlHyiPMH80DRGF0YQB2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NgAAAADMQDQAAAAEFNlcmllc0luZGV4AAEAAAADQWRkaXRpb25hbFN0eWxlcwCoAAAAAkZpbGxQYXR0ZXJuAAgAAABEZWZhdWx0AANGaWxsQ29sb3JPclRoZW1lQ29sb3IAcwAAABBUaGVtZUNvbG9yAAAAAAABVGludEFuZFNoYWRlAAAAAAAAAAAAEFRpbnRJbmRleAD/////EFNjaGVtZUNvbG9yAAAAAAADQ29sb3IAIQAAABBBAP8AAAAQUgAAAAAAEEcAAAAAABBCAAAAAAAAAAAAAAACTmFtZQAoAAAAUG9pbnRBbmRTZXJpZXNBZGRpdGlvblN0eWxlc0RlZmluaXRpb25zABBWZXJzaW9uAAEAAAAJTGFzdFdyaXRlAJKBtu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AAAABf////8hAAAA5w8AAAAAAAAAAAAAuBUAAAVfaWQAEAAAAATaEgxTN440R7KdQ2kucVnsA0RhdGEAUBUAAARDYXRlZ29yeUF4aXNMYWJlbERhdGEAAhUAAAMwAPwGAAADVGV4dEJveERhdGEArQYAAAVNYW5hZ2VkSWQAEAAAAARyYRRvCV2fRIJFWhpaWSft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NVIxNDBEMg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AA1RleHRNYXJnaW4APwAAAAFMZWZ0AAAAAAAAAAAAAVRvcAAAAAAAAAAAAAFSaWdodAAAAAAAAAAAAAFCb3R0b20AAAAAAAAAAAAAAkRpc3BsYXlUZXh0AA0AAABJR0xSNjVSMTQwRDIAAUhlaWdodAAAAABASY8jQAFXaWR0aAAAAADAaYNMQAFUb3AAAAAAQOuda0ABTGVmdAAAAABAnnQh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xAPwGAAADVGV4dEJveERhdGEArQYAAAVNYW5hZ2VkSWQAEAAAAAQg1XbpPq4fQpFlxeGUHTzA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DQAAAElHTFI2MFIxOTBEMQACVGV4dEhvcml6b250YWxBbGlnbm1lbnQADgAAAG1zb0FuY2hvck5vbmUAAlBhcmFncmFwaEFsaWdubWVudAAPAAAAbXNvQWxpZ25DZW50ZXI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BACEZvbnRTdHJpa2V0aHJvdWdoAAAIRm9udFN1YnNjcmlwdAAACEZvbnRTdXBlcnNjcmlwdAAACEZvbnRVbmRlcmxpbmUAAAAIU2l6ZVRvVGV4dFdpZHRoAAEIU2l6ZVRvVGV4dEhlaWdodAAAA1RleHRNYXJnaW4APwAAAAFMZWZ0AAAAAAAAAAAAAVRvcAAAAAAAAAAAAAFSaWdodAAAAAAAAAAAAAFCb3R0b20AAAAAAAAAAAAAAkRpc3BsYXlUZXh0AA0AAABJR0xSNjBSMTkwRDEAAUhlaWdodAAAAABASY8jQAFXaWR0aAAAAADAaYNMQAFUb3AAAAAAQOuda0ABTGVmdAAAAADgosBU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CT3JpZW50YXRpb24ABQAAAE5vbmUACExhYmVsVmlzaWJsZQABAlRleHRBbGlnbm1lbnQABQAAAExlZnQAAAMyAPwGAAADVGV4dEJveERhdGEArQYAAAVNYW5hZ2VkSWQAEAAAAATmaKQsLp1VR6dQqqCDlyS2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IQAAAAUgAAAA/////9EFFgoAAAAAAAAAAGFkZQAAAAAAAAAAAAhGaWxsVmlzaWJsZQAACFZpc2libGUAAQJGaWxsUGF0dGVybgAQAAAAbXNvUGF0dGVybk1peGVkAAJUZXh0AA0AAABDb21wZXRpdG9yIEkAAlRleHRIb3Jpem9udGFsQWxpZ25tZW50AA4AAABtc29BbmNob3JOb25lAAJQYXJhZ3JhcGhBbGlnbm1lbnQADwAAAG1zb0FsaWduQ2VudGVy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gQAhGb250U3RyaWtldGhyb3VnaAAACEZvbnRTdWJzY3JpcHQAAAhGb250U3VwZXJzY3JpcHQAAAhGb250VW5kZXJsaW5lAAAACFNpemVUb1RleHRXaWR0aAABCFNpemVUb1RleHRIZWlnaHQAAANUZXh0TWFyZ2luAD8AAAABTGVmdAAAAAAAAAAAAAFUb3AAAAAAAAAAAAABUmlnaHQAAAAAAAAAAAABQm90dG9tAAAAAAAAAAAAAAJEaXNwbGF5VGV4dAANAAAAQ29tcGV0aXRvciBJAAFIZWlnaHQAAAAAQEmPI0ABV2lkdGgAAAAAwC/WRUABVG9wAAAAAEDrnWtAAUxlZnQAAAAAIAB/ZE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9yaWVudGF0aW9uAAUAAABOb25lAAhMYWJlbFZpc2libGUAAQJUZXh0QWxpZ25tZW50AAUAAABMZWZ0AAAACFdhbnRzVG9CZVZpc2libGUAAQJMYWJlbFRleHRBbGlnbm1lbnQABwAAAENlbnRlcgAAAk5hbWUAGQAAAENhdGVnb3J5QXhpc0RhdGFQcm9wZXJ0eQAQVmVyc2lvbgABAAAACUxhc3RXcml0ZQAJ/a8d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IAAAAFCQAAAEcAAADnDwAAAAAAAAAAAAAAAAABU2NBAAAAAAAAAPA/AVNjUgAAAACgqCmJPwFTY0cAAAAAoKgpiT8BU2NCAAAAAKCoKYk/ABBCb3JkZXJUaGVtZUNvbG9yAAAAAAABQm9yZGVyVGludEFuZFNoYWRlAAAAAAAAAAAAEEJvcmRlclNjaGVtZUNvbG9yAAAAAAABQm9yZGVyVGhpY2tuZXNzAAAAAAAAAOg/AkxpbmVEYXNoU3R5bGUACQAAAExpbmVEYXNo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3RhcnRMaW5lABEHAAADU3RhcnQAGwAAAAFYAAAAAIC53WlAAVkAAAAAALQ4UUAAA0VuZAAbAAAAAVgAAAAAAPQ6bUABWQAAAAAAtDhRQAACU3RhcnRBcnJvd0hlYWQAEQAAAG1zb0Fycm93aGVhZE5vbmUAAkVuZEFycm93SGVhZAARAAAAbXNvQXJyb3doZWFkTm9uZQAFTWFuYWdlZElkABAAAAAEdieyVUDqy0uKlVCCOKYtm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1Ok6QAFUb3AAAAAAALQ4UUABTGVmdAAAAACAud1p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JAAAATGluZURhc2g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b25uZWN0b3JMaW5lABYHAAADU3RhcnQAGwAAAAFYAAAAAAC8339AAVkAAAAAwBc+bEAAA0VuZAAbAAAAAVgAAAAAAPvRgkABWQAAAADAFz5sQAACU3RhcnRBcnJvd0hlYWQAEQAAAG1zb0Fycm93aGVhZE5vbmUAAkVuZEFycm93SGVhZAARAAAAbXNvQXJyb3doZWFkTm9uZQAFTWFuYWdlZElkABAAAAAE8zcnbxQGqUCoGkQGdRUrI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A6BBXQAFUb3AAAAAAwBc+bEABTGVmdAAAAAAAvN9/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OAAAATGluZVNxdWFyZURvd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N1c3RvbVBvc2l0aW9uUmVmZXJlbmMjAAAABf////8kAAAA5w8AAAAAAAAAAAAAg0cAAAVfaWQAEAAAAARPKhJY3QzDSb8lQRhXTQtLA0RhdGEAKUcAAANEYXRhTGFiZWxzUGVyQXhpcwDyRgAAA1ByaW1hcnkAs0QAAAREYXRhTGFiZWxzAJJCAAADMAAqFgAAEFBvaW50SW5kZXgAAQAAAAJBbGlnbm1lbnQABwAAAENlbnRlcgAQU2VyaWVzSW5kZXgAAQAAAAhSZXF1aXJlRm9udENvbG9yTWlncmF0aW9uAAAITWFudWFsRGF0YUxhYmVsQmFja2dyb3VuZFZpc2libGUAAAhIYXNXaXNoQ29sb3IAAANUZXh0Qm94ALk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MAAAAxN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AwAAADE0AAFIZWlnaHQAAAAAoCKeKkABV2lkdGgAAAAAoPobLEABVG9wAAAAAOBOpl1AAUxlZnQAAAAAoCAdP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AAAAAAAAJAAAAAUjAAAAJQAAAOcPAAAAAA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kD5JCQAFZAAAAANYMF19AAAhIYXNMZWFkZXJMaW5lAAAISXNDZW50ZXJBdXRvbWF0aWNBZGp1c3RlZAAACElzVXNlclBvc2l0aW9uAAAIQWRkUHJlZml4U3BhY2UAAAhBZGRQb3N0Zml4U3BhY2UAAAJTZXBhcmF0b3IAAgAAAAoAAlRleHQAAwAAADE0AAhSZXF1aXJlUmVsYXRpdmVQb3NpdGlvblVwZ3JhZGUAAAhJc0dlb21ldHJ5T3V0T2ZCb3VuZHMAAAhJc0xlYWRlckxpbmVJbkF1dG9Nb2RlAAEIRGVsZXRlZAAAAAMxACoWAAAQUG9pbnRJbmRleAACAAAAAkFsaWdubWVudAAHAAAAQ2VudGVyABBTZXJpZXNJbmRleAABAAAACFJlcXVpcmVGb250Q29sb3JNaWdyYXRpb24AAAhNYW51YWxEYXRhTGFiZWxCYWNrZ3JvdW5kVmlzaWJsZQAACEhhc1dpc2hDb2xvcgAAA1RleHRCb3gAuQYAAAVNYW5hZ2VkSWQAEAAAAAShQiLUc8CzSayz2nZn3Iz6CEhhc0NoYW5nZXMAAAhVc2VOYW1lSW5zdGVhZE9mVGFnQXNJZAABCFNoYXBlUHJldmlvdXNseUNyZWF0ZWQAAQNGaWxsQ29sb3IAVQAAABBBAP8AAAAQUgAKAAAAEEcAggAAABBCAHYAAAABU2NBAAAAAAAAAPA/AVNjUgAAAAAgbN1oPwFTY0cAAAAAALySzD8BU2NCAAAAAOBjMM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AwAAADEx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DAAAAMTEAAUhlaWdodAAAAACgIp4qQAFXaWR0aAAAAABgGaEqQAFUb3AAAAAAwGYsYUABTGVmdAAAAABABTFa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CUAAAAFJAAAACYAAADnDwAAAAAAAAAAAA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+Rw9SKtTuEuzcZX/35CGX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NYW21tAAVkAAAAAu8XkYUAACEhhc0xlYWRlckxpbmUAAAhJc0NlbnRlckF1dG9tYXRpY0FkanVzdGVkAAAISXNVc2VyUG9zaXRpb24AAAhBZGRQcmVmaXhTcGFjZQAACEFkZFBvc3RmaXhTcGFjZQAAAlNlcGFyYXRvcgACAAAACgACVGV4dAADAAAAMTEACFJlcXVpcmVSZWxhdGl2ZVBvc2l0aW9uVXBncmFkZQAACElzR2VvbWV0cnlPdXRPZkJvdW5kcwAACElzTGVhZGVyTGluZUluQXV0b01vZGUAAQhEZWxldGVkAAAAAzIAMBYAABBQb2ludEluZGV4AAMAAAACQWxpZ25tZW50AAcAAABDZW50ZXIAEFNlcmllc0luZGV4AAEAAAAIUmVxdWlyZUZvbnRDb2xvck1pZ3JhdGlvbgAACE1hbnVhbERhdGFMYWJlbEJhY2tncm91bmRWaXNpYmxlAAAISGFzV2lzaENvbG9yAAADVGV4dEJveAC9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TEsNQACVGV4dEhvcml6b250YWxBbGlnbm1lbnQAEAAAAG1zb0FuY2hvckNlbnRlcgACUGFyYWdyYXBoQWxpZ25tZW50AA8AAABtc29BbGlnbkNlbnRlcgACVGV4dFZlcnRpY2FsQWxpZ25tZW50ABAAAABtc29BbmNob3JNaWRkbGUAA0ZvbnQmAAAABSUAAAAnAAAA5w8AAAAAAAAAAAAA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xMSw1AAFIZWlnaHQAAAAAoCKeKkABV2lkdGgAAAAAYLymNUABVG9wAAAAAIAxyGBAAUxlZnQAAAAAICfcZ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1pZvSCeqkEicB7N23Ev5c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JwAAAAUmAAAA/////+cHAAg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mkjZnQAFZAAAAAHuQgGFAAAhIYXNMZWFkZXJMaW5lAAAISXNDZW50ZXJBdXRvbWF0aWNBZGp1c3RlZAAACElzVXNlclBvc2l0aW9uAAAIQWRkUHJlZml4U3BhY2UAAAhBZGRQb3N0Zml4U3BhY2UAAAJTZXBhcmF0b3IAAgAAAAoAAlRleHQABQAAADExLDU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GAAAACUxhc3RXcml0ZQBT/a8d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gAAAAFNgAAADQAAADnDwAAAAAAAAAAAABlZElkABAAAAAEdieyVUDqy0uKlVCCOKYtmQ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AA1Ok6QAFUb3AAAAAAALQ4UUABTGVmdAAAAACAud1p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JAAAATGluZURhc2g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b25uZWN0b3JMaW5lABYHAAADU3RhcnQAGwAAAAFYAAAAAAC8339AAVkAAAAAwBc+bEAAA0VuZAAbAAAAAVgAAAAAAPvRgkABWQAAAADAFz5sQAACU3RhcnRBcnJvd0hlYWQAEQAAAG1zb0Fycm93aGVhZE5vbmUAAkVuZEFycm93SGVhZAARAAAAbXNvQXJyb3doZWFkTm9uZQAFTWFuYWdlZElkABAAAAAE8zcnbxQGqUCoGkQGdRUrIA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BA6BBXQAFUb3AAAAAAwBc+bEABTGVmdAAAAAAAvN9/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OAAAATGluZVNxdWFyZURvd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kN1c3RvbVBvc2l0aW9uUmVmZXJlbmNlUG9pbnQABQAAAEZyb20AAkN1c3RvbUxhYmVsUG9zaXRpb25SZWZlcmVuY2VQb2ludAAFAAAARnJvbQABRGVmYXVsdEFycm93U3RhcnRQb2ludFgAOv55FfA8b0ABRGVmYXVsdEFycm93U3RhcnRQb2ludFkAc75K97M4UUABRGVmYXVsdEFycm93RW5kUG9pbnRYADr+eRXwPG9AAURlZmF1bHRBcnJvd0VuZFBvaW50WQDb91JNF8lCQAFEZWZhdWx0VGV4dEVsZW1lbnRMZWZ0AIxzBrsaGWtAAURlZmF1bHRUZXh0RWxlbWVudFRvcABgOvSNs3hGQAVNZXJnZWRXaXRoABAAAAAEAAAAAAAAAAAAAAAAAAAAAAhEaXNwbGF5T25Bc3NvY2lhdGVkQXhpcwAACEFsaWduV2l0aEZyb21Qb2ludAAACEFsaWduV2l0aFRvUG9pbnQAAAhJc0xlYWRlckxpbmVJbkF1dG9Nb2RlAAEDRnJvbQAzAAAAEFNlcmllc0luZGV4AP////8QUG9pbnRJbmRleAADAAAACElzUG9pbnRTdW0AAQADVG8AMwAAABBTZXJpZXNJbmRleAD/////EFBvaW50SW5kZXgAAQAAAAhJc1BvaW50U3VtAAEAAkF4aXNUeXBlAAYAAABWYWx1ZQADTGFiZWxGb3JtYXQA5gEAAANSb290RWxlbWVudADUAQAAAl90eXBlAIUAAABtaW8uQ28pAAAABQwAAAA2AAAA5w8AAAAAAAAAAAAAcmFja2V0VHlwZQAGAAAAUm91bmQACFdyYXBJbkJyYWNrZXRzAAAAAA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QNnmlHNwOrTrN9SHsYGYmW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BAkZpbGxQYXR0ZXJuABAAAABtc29QYXR0ZXJuTWl4ZWQAAlRleHQABQAAACsyNy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iQAhGb250U3RyaWtldGhyb3VnaAAACEZvbnRTdWJzY3JpcHQAAAhGb250U3VwZXJzY3JpcHQAAAhGb250VW5kZXJsaW5lAAAACFNpemVUb1RleHRXaWR0aAAACFNpemVUb1RleHRIZWlnaHQAAANUZXh0TWFyZ2luAD8AAAABTGVmdAAAAAAAAAAAAAFUb3AAAAAAAAAAAAABUmlnaHQAAAAAAAAAAAABQm90dG9tAAAAAAAAAAAAAAJEaXNwbGF5VGV4dAAFAAAAKzI3JQABSGVpZ2h0AAAAAEAwkjBAAVdpZHRoAAAAACDKDkFAAVRvcAAAAAAAoVX6vgFMZWZ0AAAAAMC5nExACEZsaXBIb3Jpem9udGFsbHkAAAhGbGlwSG9yaXpvbnRhbGx5QXBwbGllZAAACEZsaXBWZXJ0aWNhbGx5AAAIRmxpcFZlcnRpY2FsbHlBcHBsaWVkAAABUm90YXRpb24AAAAAAAAAAAABWk9yZGVyAAAAAAAAAPC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EgcAAANTdGFydAAbAAAAAVgAAAAAoA+SQkABWQAAAAAALZIgQAADRW5kABsAAAABWAAAAADAFttbQAFZAAAAAAAtkiBAAAJTdGFydEFycm93SGVhZAARAAAAbXNvQXJyb3doZWFkTm9uZQACRW5kQXJyb3dIZWFkABEAAABtc29BcnJvd2hlYWROb25lAAVNYW5hZ2VkSWQAEAAAAAQPwt10BmwlQLKp7/Eyuc4y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AAPklJAAVRvcAAAAAAALZIgQAFMZWZ0AAAAAKAPkkJ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KgAAAAX//////////4oDXQwAAAAAAAAAAIoDAAAFX2lkABAAAAAEpPIOEp7yekeLahIhmr/0qgNEYXRhABwDAAAEUG9pbnRDb2xvcnNTdHlsZQAVAgAAAzAABQEAAANQb2ludEFkZHJlc3MAMwAAABBTZXJpZXNJbmRleAABAAAAEFBvaW50SW5kZXgAAQAAAAhJc1BvaW50U3VtAAAAA1ByaW1hcnlDb2xvclN0eWxlAKwAAAACQ29sb3JQcm9wZXJ0eVRhcmdldAAIAAAAUHJpbWFyeQADQ29sb3JPclRoZW1lQ29sb3IAcwAAABBUaGVtZUNvbG9yAAAAAAABVGludEFuZFNoYWRlAAAAAAAAAAAAEFRpbnRJbmRleAD/////EFNjaGVtZUNvbG9yAAAAAAADQ29sb3IAIQAAABBBAP8AAAAQUgCcAAAAEEcAIQAAABBCAG4AAAAAAAAAAzEABQEAAANQb2ludEFkZHJlc3MAMwAAABBTZXJpZXNJbmRleAABAAAAEFBvaW50SW5kZXgAAgAAAAhJc1BvaW50U3VtAAAAA1ByaW1hcnlDb2xvclN0eWxlAKwAAAACQ29sb3JQcm9wZXJ0eVRhcmdldAAIAAAAUHJpbWFyeQADQ29sb3JPclRoZW1lQ29sb3IAcwAAABBUaGVtZUNvbG9yAAAAAAABVGludEFuZFNoYWRlAAAAAAAAAAAAEFRpbnRJbmRleAD/////EFNjaGVtZUNvbG9yAAAAAAADQ29sb3IAIQAAABBBAP8AAAAQUgAKAAAAEEcAggAAABBCAHYAAAAAAAAAAANTZXJpZXNDb2xvcnNTdHlsZQDdAAAAAzEA1QAAABBTZXJpZXNJbmRleAABAAAAA1ByaW1hcnlDb2xvclN0eWxlAKwAAAACQ29sb3JQcm9wZXJ0eVRhcmdldAAIAAAAUHJpbWFyeQADQ29sb3JPclRoZW1lQ29sb3IAcwAAABBUaGVtZUNvbG9yAAAAAAABVGludEFuZFNoYWRlAAAAAAAAAAAAEFRpbnRJbmRleAD/////EFNjaGVtZUNvbG9yAAAAAAADQ29sb3IAIQAAABBBAP8AAAAQUgCNAAAAEEcAhwAAABBCAIYAAAAAAAAAAAACTmFtZQAfAAAAUG9pbnRBbmRTZXJpZXNTdHlsZURlZmluaXRpb25zABBWZXJzaW9uAAAAAAAJTGFzdFdyaXRlALz3t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AAAAE//////////8NAMEHAAAAAAAAAAAAAP////97AHsAAAAFX2lkABAAAAAEq5DxXHYJuk+TwOYFgvAxMwNEYXRhAB0AAAAIRG9Ob3RTaG93RnVsbEVtZkFnYWluAAAAAk5hbWUADwAAAENvbW1vblNldHRpbmdzABBWZXJzaW9uAAAAAAAJTGFzdFdyaXRlAIRFSEaAAQAAAAEA/////5IDkgMAAAVfaWQAEAAAAAQso7VhHYO9QJvTtmtrJvrWA0RhdGEAMAMAAANCb3VuZHM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hJc1Zpc2libGUAAAhJc1JldmVyc2VkAAAIU2hvd0dyaWRsaW5lcwAAAU1hbnVhbE1ham9yVW5pdAAAAAAAAAAAAAFNYW51YWxNYXhpbXVtU2NhbGUAAAAAAAAAAAABTWFudWFsTWluaW11bVNjYWxlAAAAAAAAAAAACFVzZUF1dG9tYXRpY01ham9yVW5pdAABCFVzZUF1dG9tYXRpY01pbmltdW1TY2FsZQABCFVzZUF1dG9tYXRpY01heGltdW1TY2FsZQABA0FkZGl0aW9uYWxBeGlzVGlja0xhYmVsc0RhdGEAtwAAAARJdGVtRGF0YQAFAAAAAANGb250Q29sb3IAVQAAABBBAAAAAAAQUgAAAAAAEEcAAAAAABBCAAAAAAABU2NBAAAAAAAAAAAAAVNjUgAAAAAAAAAAAAFTY0cAAAAAAAAAAAABU2NCAAAAAAAAAAAAABBGb250U2NoZW1lQ29sb3IAAAAAABBGb250VGhlbWVDb2xvcgAAAAAAAUZvbnRUaW50QW5kU2hhZGUAAAAAAAAAAAAABEdyaWRsaW5lSXRlbURhdGEABQAAAAAAAk5hbWUAEwAAAEFkZGl0aW9uYWxBeGlzRGF0YQAQVmVyc2lvbgAAAAAACUxhc3RXcml0ZQBJ/lloiQEAAAACAP////91AHUAAAAFX2lkABAAAAAE4g/gaNZ7lU2Twiqw9SVZRwNEYXRhABIAAAAEQnJlYWtzAAUAAAAAAAJOYW1lABQAAABCcmVha01hbmFnZW1lbnREYXRhABBWZXJzaW9uAAAAAAAJTGFzdFdyaXRlAKnkw0NiAQAAAAMALAAAAAAABAAvAAAAAAAFADcAAAAAAAYA/////3kAeQAAAAVfaWQAEAAAAARvTTh9YZRfQ5cZFH1tEzEtA0RhdGEAFQAAAAhTaGFwZXNSZW1vdmVkAAAAAk5hbWUAFQAAAEdlbmVyYWxFeGNlbFNldHRpbmdzABBWZXJzaW9uAAAAAAAJTGFzdFdyaXRlABIgbqh8AQAAAAcAOQAAAAAACAD/////mgCaAAAABV9pZAAQAAAABBPp73+5cd1EjcEpI1xY5hgDRGF0YQA4AAAACEFyZU5lZ2F0aXZlU3Vtc0F0T3RoZXJFbmQAAAhBcmVDb2x1bW5TdW1zVmlzaWJsZQAAAAJOYW1lABMAAABDb2x1bW5TdW1zU2V0dGluZ3MAEFZlcnNpb24AAAAAAAlMYXN0V3JpdGUAK0UT+YkBAAAACQD/////awBrAAAABV9pZAAQAAAABNOV4oXlJ/tBuLwloyU/FCYDRGF0YQASAAAACElzUmV2ZXJzZWQAAAACTmFtZQAKAAAAV2F0ZXJmYWxsABBWZXJzaW9uAAAAAAAJTGFzdFdyaXRlAN+MMNNiAQAAAAoA/////5kAmQAAAAVfaWQAEAAAAASHaJWH7JGIQryIz9ZKY5I/A0RhdGEALwAAAAhJc0FjdGl2ZQAABFVuYnJlYWthYmxlU2VyaWVzSW5kaWNlcwAFAAAAAAACTmFtZQAbAAAAQXV0b21hdGljQnJlYWtTZXR0aW5nc0RhdGEAEFZlcnNpb24AAAAAAAlMYXN0V3JpdGUAd9rZ0nABAAAACwD/////sgCyAAAABV9pZAAQAAAABCNHuJIoBdZIvNVD+t2i4OEDRGF0YQBXAAAAA1NldHRpbmdzUGVyQXhpcwBBAAAAA1ByaW1hcnkAFAAAAAhJc0luQXV0b01vZGUAAQADU2Vjb25kYXJ5ABQAAAAISXNJbkF1dG9Nb2RlAAEAAAACTmFtZQAMAAAATGVhZGVyTGluZXMAEFZlcnNpb24AAAAAAAlMYXN0V3JpdGUAMaQ6aY0BAAAADAD/////cwBzAAAABV9pZAAQAAAABPQsoJiIDNpGgFLTTE9nHCcDRGF0YQAXAAAABFNlcmllTGFiZWxzAAUAAAAAAAJOYW1lAA0AAABTZXJpZXNMYWJlbHMAEFZlcnNpb24ABAAAAAlMYXN0V3JpdGUAbyd17Y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AAAABf////8tAAAA5w8AAAAAAAAAAAAAFSgAAAVfaWQAEAAAAAQsR9Jtsl3JRYp0Kj4rvKjqA0RhdGEAvScAAARTYXZlZEF4aXNMYWJlbERhdGEApCcAAAMwALYNAAACQXhpc1R5cGUACAAAAHhsVmFsdWUAAkF4aXNHcm91cAAKAAAAeGxQcmltYXJ5AAhTY2hlbWVDb2xvckFwcGxpZWQAAAhGb250U3R5bGVVbmRlcmxpbmVkAAAIQXBwbHlPdmVyYWxsRm9udHNpemUAAQhJc1Zpc2libGUAAAhYbEF1dG9tYXRpY0NvbG9ySW5kZXhBcHBsaWVkAAAIVXNlRXhjZWxGb3JtYXRzV2hlbkRhdGVBeGlzAAADQXhpc1RpdGxlRGF0YQCTCAAAA1Bvc2l0aW9uADoAAAACQW5jaG9yAAsAAABBeGlzQ2VudGVyAAFSZWxhdGl2ZUFuY2hvck9mZnNldAAAAAAAAAAAAAAIV2FudFRvQmVWaXNpYmxlAAADVGV4dEJveERhdGEArgYAAAVNYW5hZ2VkSWQAEAAAAAQYbEoY/xMNTLMS6+d7vgo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NAAAAbXNvQWxpZ25MZWZ0AAJUZXh0VmVydGljYWxBbGlnbm1lbnQADQAAAG1zb0FuY2hvclRvcA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AAAAAAABQm90dG9tAAAAAAAAAAAAAAJEaXNwbGF5VGV4dAABAAAAAAFIZWlnaHQAAAAAwI5AA0ABV2lkdGgAAAAAoJmZuT8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MxACcMAAACQXhpc1R5cGUACAAAAHhsVmFsdWUAAkF4aXNHcm91cAAMAAAAeGxTZWNvbmRhcnkACFNjaGVtZUNvbG9yQXBwbGllZAAACEZvbnRTdHlsZVVuZGVybGluZWQAAAhBcHBseU92ZXJhbGxGb250c2l6ZQAACElzVmlzaWJsZQAACFhsQXV0b21hdGljQ29sb3JJbmRleEFwcGxpZWQAAAhVc2VFeGNlbEZvcm1hdHNXaGVuRGF0ZUF4aXMAAANBeGlzVGl0bGVEYXRhAEcIAAADUG9zaXRpb24AOgAAAAJBbmNob3IACwAAAEF4aXNDZW50ZXIAAVJlbGF0aXZlQW5jaG9yT2Zmc2V0AAAAAAAAAAAAAAhXYW50VG9CZVZpc2libGUAAANUZXh0Qm94RGF0YQBiBgAABU1hbmFnZWRJZAAQAAAABLyMN2me1w5JqhiMB0fRjn4ISGFzQ2hhbmdlcwABCFVzZU5hbWVJbnN0ZWFkT2ZUYWdBc0lkAAEIU2hhcGVQcmV2aW91c2x5Q3JlYXRlZAAAA0ZpbGxDb2xvcgBVAAAAEEEAAAAAABBSAAAAAAAQRwAAAAAAEEIAAAAAAAFTY0EAAAAAAAAA8L8BU2NSAAAAAAAAAPC/AVNjRwAAAAAAAADwLQAAAAUsAAAALgAAAOcPAAAAAAAAAAAAA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RIb3Jpem9udGFsQWxpZ25tZW50AA4AAABtc29BbmNob3JOb25lAAJQYXJhZ3JhcGhBbGlnbm1lbnQADQAAAG1zb0FsaWduTGVmdAACVGV4dFZlcnRpY2FsQWxpZ25tZW50AA0AAABtc29BbmNob3JUb3AAA0ZvbnRTdHlsZQAsAQAAEEZvbnRCYWNrZ3JvdW5kAAAAAAAIRm9udEJvbGQAAANGb250Q29sb3IAVQAAABBBAP8AAAAQUgAAAAAAEEcAAAAAABBCAAAAAAABU2NBAAAAAAAAAPA/AVNjUgAAAAAAAAAAAAFTY0cAAAAAAAAAAAABU2NCAAAAAAAAAAAAABBGb250VGhlbWVDb2xvcgAAAAAAAUZvbnRUaW50QW5kU2hhZGUAAAAAAAAAAAAQRm9udFNjaGVtZUNvbG9yAAAAAAAIRm9udEl0YWxpYwAAAUZvbnRTaXplAAAAAAAAAChACEZvbnRTdHJpa2V0aHJvdWdoAAAIRm9udFN1YnNjcmlwdAAACEZvbnRTdXBlcnNjcmlwdAAACEZvbnRVbmRlcmxpbmUAAAAIU2l6ZVRvVGV4dFdpZHRoAAEIU2l6ZVRvVGV4dEhlaWdodAABA1RleHRNYXJnaW4APwAAAAFMZWZ0AAAAAAAAAAAAAVRvcAAAAAAAAAAAAAFSaWdodAAAAAAAAAAAAAFCb3R0b20AAAAAAAAAAAAAAUhlaWdodAAAAAAAAAAAAAFXaWR0aAAAAAAAAAAAAAFUb3AAAAAAAAAAEEABTGVmdAAAAAAAAAAQQAhGbGlwSG9yaXpvbnRhbGx5AAAIRmxpcEhvcml6b250YWxseUFwcGxpZWQAAAhGbGlwVmVydGljYWxseQAACEZsaXBWZXJ0aWNhbGx5QXBwbGllZAAAAVJvdGF0aW9uAAAAAAAA4HB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AAAAABBSAAAAAAAQRwAAAAAAEEIAAAAAAAFTY0EAAAAAAAAAAAABU2NSAAAAAAAAAAAAAVNjRwAAAAAAAAAAAAFTY0IAAAAAAAAAAAAAEEZvbnRTY2hlbWVDb2xvcgAAAAAAEEZvbnRUaGVtZUNvbG9yAAAAAAABRm9udFRpbnRBbmRTaGFkZQAAAAAAAAAAAAJMYWJlbFBvc2l0aW9uAAIAAAAw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gC5DQAAAkF4aXNUeXBlAAsAAAB4bENhdGVnb3J5AAJBeGlzR3JvdXAACgAAAHhsUHJpbWFyeQAIU2NoZW1lQ29sb3JBcHBsaWVkAAAIRm9udFN0eWxlVW5kZXJsaW5lZAAACEFwcGx5T3ZlcmFsbEZvbnRzaXplAAEISXNWaXNpYmxlAAEIWGxBdXRvbWF0aWNDb2xvckluZGV4QXBwbGllZAAACFVzZUV4Y2VsRm9ybWF0c1doZW5EYXRlQXhpcwABA0F4aXNUaXRsZURhdGEAkwgAAANQb3NpdGlvbgA6AAAAAkFuY2hvcgALAAAAQXhpc0NlbnRlcgABUmVsYXRpdmVBbmNob3JPZmZzZXQAAAAAAAAAAAAACFdhbnRUb0JlVmlzaWJsZQAAA1RleHRCb3hEYXRhAK4GAAAFTWFuYWdlZElkABAAAAAEMCrHMCzxuEqecBoqTZ/IJ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C4AAAAFLQAAAP////9HCKAHAAAAAAAAAAB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AAwnMCQAADUG9zc2libGVBcmVhAG8BAAABWAAAAAAAAAAAAAFZAAAAAAAAAAAAAVdpZHRoAAAAAAAAAAAAAUhlaWdodAAAAAAAAAAAAAFMZWZ0AAAAAAAAAAAAAVRvcAAAAAAAAAAAAAFSaWdodAAAAAAAAAAAAAFCb3R0b20AAAAAAAAAAAADVG9wTGVmdAAbAAAAAVgAAAAAAAAAAAABWQAAAAAAAAAAAAADVG9wUmlnaHQAGwAAAAFYAAAAAAAAAAAAAVkAAAAAAAAAAAAAA0JvdHRvbUxlZnQAGwAAAAFYAAAAAAAAAAAAAVkAAAAAAAAAAAAAA0JvdHRvbVJpZ2h0ABsAAAABWAAAAAAAAAAAAAFZAAAAAAAAAAAAAANTaXplAC4AAAAISXNFbXB0eQAAAVdpZHRoAAAAAAAAAAAAAUhlaWdodAAAAAAAAAAAAAADTG9jYXRpb24AGwAAAAFYAAAAAAAAAAAAAVkAAAAAAAAAAAAACElzRW1wdHkAAAAACFVzZUF1dG9tYXRpY01ham9yVW5pdAABCFVzZUF1dG9tYXRpY01pbmltdW1TY2FsZQABCFVzZUF1dG9tYXRpY01heGltdW1TY2FsZQABA0ZvbnRDb2xvcgBVAAAAEEEA/wAAABBSAB0AAAAQRwAdAAAAEEIAHQAAAAFTY0EAAAAAAAAA8D8BU2NSAAAAAKCoKYk/AVNjRwAAAACgqCmJPwFTY0IAAAAAoKgpiT8AEEZvbnRTY2hlbWVDb2xvcgAAAAAAEEZvbnRUaGVtZUNvbG9yAAAAAAABRm9udFRpbnRBbmRTaGFkZQAAAAAAAAAAAAJMYWJlbFBvc2l0aW9uAAUAAABOb25lAANBeGlzTGluZVN0eWxlADMBAAACX3R5cGUAcgAAAG1pby5Db21tb24uUG93ZXJQb2ludC5NYW5hZ2VkLkNvbnRyYWN0cy5DdXN0b21pemluZy5TdHlsZXMuQXhpc0xpbmVTdHlsZSwgbWlvLkNvbW1vbi5Qb3dlclBvaW50Lk1hbmFnZWQuQ29udHJhY3RzAAFMaW5lV2VpZ2h0AAAAAAAAAOA/AkRhc2hTdHlsZQAKAAAATGluZVNvbGlkAAhWaXNpYmxlAAEDQ29sb3IAcwAAABBUaGVtZUNvbG9yAAAAAAABVGludEFuZFNoYWRlAAAAAAAAAAAAEFRpbnRJbmRleAD/////EFNjaGVtZUNvbG9yAAAAAAADQ29sb3IAIQAAABBBAP8AAAAQUgAdAAAAEEcAHQAAABBCAB0AAAAAA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AACTmFtZQAJAAAAQXhlc0RhdGEAEFZlcnNpb24ABQAAAAlMYXN0V3JpdGUAWh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AAAABf////8wAAAA5w8AAAAAAAAAAAAAg0cAAAVfaWQAEAAAAATsrFtvuB8sRY03IKwsixRpA0RhdGEAKUcAAANEYXRhTGFiZWxzUGVyQXhpcwDyRgAAA1ByaW1hcnkAs0QAAAREYXRhTGFiZWxzAJJCAAADMAAqFgAAEFBvaW50SW5kZXgAAQAAAAJBbGlnbm1lbnQABwAAAENlbnRlcgAQU2VyaWVzSW5kZXgAAQAAAAhSZXF1aXJlRm9udENvbG9yTWlncmF0aW9uAAAITWFudWFsRGF0YUxhYmVsQmFja2dyb3VuZFZpc2libGUAAAhIYXNXaXNoQ29sb3IAAANUZXh0Qm94ALkGAAAFTWFuYWdlZElkABAAAAAE+oB7Z0Ap+ECFKf09SDMwmwhIYXNDaGFuZ2VzAAAIVXNlTmFtZUluc3RlYWRPZlRhZ0FzSWQAAQhTaGFwZVByZXZpb3VzbHlDcmVhdGVkAAEDRmlsbENvbG9yAFUAAAAQQQD/AAAAEFIAnAAAABBHACEAAAAQQgBuAAAAAVNjQQAAAAAAAADwPwFTY1IAAAAA4OJG1T8BU2NHAAAAAICkJY8/AVNjQgAAAAAAZvXDP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BCFZpc2libGUAAQJGaWxsUGF0dGVybgAQAAAAbXNvUGF0dGVybk1peGVkAAJUZXh0AAMAAAAxNAACVGV4dEhvcml6b250YWxBbGlnbm1lbnQAEAAAAG1zb0FuY2hvckNlbnRlcgACUGFyYWdyYXBoQWxpZ25tZW50AA8AAABtc29BbGlnbkNlbnRlcgACVGV4dFZlcnRpY2FsQWxpZ25tZW50ABAAAABtc29BbmNob3JNaWRkbGUAA0ZvbnRTdHlsZQBAAQAAEEZvbnRCYWNrZ3JvdW5kAAAAAAAIRm9udEJvbGQAAANGb250Q29sb3IAVQAAABBBAP8AAAAQUgD/AAAAEEcA/wAAABBCAP8AAAABU2NBAAAAAAAAAPA/AVNjUgAAAAAAAADwPwFTY0cAAAAAAAAA8D8BU2NCAAAAAAAAAPA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wFqt9j8BVG9wAAAAAKBIJOI/AVJpZ2h0AAAAAMBarfY/AUJvdHRvbQAAAACgSCTiPwACRGlzcGxheVRleHQAAwAAADE0AAFIZWlnaHQAAAAAoCKeKkABV2lkdGgAAAAAoPobLEABVG9wAAAAAOBOpl1AAUxlZnQAAAAAoCAdPk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RU47wKxRMiRI8uYkIQ9XrZ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ZapiANkxVUeXkmSUkSTgughIYXNDaGFuZ2VzAAEIVXNlTmFtZUluc3RlYWRPZlRhZ0FzSWQAAQhTaGFwZVByZXZpb3VzbHlDcmVhdGVkAAADRmlsbENvbG9yAFUAAAAQQQAAAAAAEFIAAAAAABBHAAAAAAAQQgAAAAAAAVNjQQAAAAAAAADwvwFTY1IAAAAAAAAA8L8BU2NHAAAAAAAAMAAAAAUvAAAAMQAAAOcPAAAAAA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CkD5JCQAFZAAAAANYMF19AAAhIYXNMZWFkZXJMaW5lAAAISXNDZW50ZXJBdXRvbWF0aWNBZGp1c3RlZAAACElzVXNlclBvc2l0aW9uAAAIQWRkUHJlZml4U3BhY2UAAAhBZGRQb3N0Zml4U3BhY2UAAAJTZXBhcmF0b3IAAgAAAAoAAlRleHQAAwAAADE0AAhSZXF1aXJlUmVsYXRpdmVQb3NpdGlvblVwZ3JhZGUAAAhJc0dlb21ldHJ5T3V0T2ZCb3VuZHMAAAhJc0xlYWRlckxpbmVJbkF1dG9Nb2RlAAEIRGVsZXRlZAAAAAMxACoWAAAQUG9pbnRJbmRleAACAAAAAkFsaWdubWVudAAHAAAAQ2VudGVyABBTZXJpZXNJbmRleAABAAAACFJlcXVpcmVGb250Q29sb3JNaWdyYXRpb24AAAhNYW51YWxEYXRhTGFiZWxCYWNrZ3JvdW5kVmlzaWJsZQAACEhhc1dpc2hDb2xvcgAAA1RleHRCb3gAuQYAAAVNYW5hZ2VkSWQAEAAAAAShQiLUc8CzSayz2nZn3Iz6CEhhc0NoYW5nZXMAAAhVc2VOYW1lSW5zdGVhZE9mVGFnQXNJZAABCFNoYXBlUHJldmlvdXNseUNyZWF0ZWQAAQNGaWxsQ29sb3IAVQAAABBBAP8AAAAQUgAKAAAAEEcAggAAABBCAHYAAAABU2NBAAAAAAAAAPA/AVNjUgAAAAAgbN1oPwFTY0cAAAAAALySzD8BU2NCAAAAAOBjMM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AwAAADExAAJUZXh0SG9yaXpvbnRhbEFsaWdubWVudAAQAAAAbXNvQW5jaG9yQ2VudGVyAAJQYXJhZ3JhcGhBbGlnbm1lbnQADwAAAG1zb0FsaWduQ2VudGVyAAJUZXh0VmVydGljYWxBbGlnbm1lbnQAEAAAAG1zb0FuY2hvck1pZGRsZQADRm9udFN0eWxlAEABAAAQRm9udEJhY2tncm91bmQAAAAAAAhGb250Qm9sZAAAA0ZvbnRDb2xvcgBVAAAAEEEA/wAAABBSAP8AAAAQRwD/AAAAEEIA/wAAAAFTY0EAAAAAAAAA8D8BU2NSAAAAAAAAAPA/AVNjRwAAAAAAAADwPwFTY0IAAAAAAAAA8D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DAWq32PwFUb3AAAAAAoEgk4j8BUmlnaHQAAAAAwFqt9j8BQm90dG9tAAAAAKBIJOI/AAJEaXNwbGF5VGV4dAADAAAAMTEAAUhlaWdodAAAAACgIp4qQAFXaWR0aAAAAABgGaEqQAFUb3AAAAAAwGYsYUABTGVmdAAAAABABTFa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DEAAAAFMAAAADIAAADnDwAAAAAAAAAAAA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+Rw9SKtTuEuzcZX/35CGX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AAAAABBHAAAAAAAQQgAAAAAAAVNjQQAAAAAAAADwPwFTY1IAAAAAAAAAAAABU2NHAAAAAAAAAAAAAVNjQgAAAAAAAAAAAA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DZW50ZXIAGwAAAAFYAAAAANYW21tAAVkAAAAAu8XkYUAACEhhc0xlYWRlckxpbmUAAAhJc0NlbnRlckF1dG9tYXRpY0FkanVzdGVkAAAISXNVc2VyUG9zaXRpb24AAAhBZGRQcmVmaXhTcGFjZQAACEFkZFBvc3RmaXhTcGFjZQAAAlNlcGFyYXRvcgACAAAACgACVGV4dAADAAAAMTEACFJlcXVpcmVSZWxhdGl2ZVBvc2l0aW9uVXBncmFkZQAACElzR2VvbWV0cnlPdXRPZkJvdW5kcwAACElzTGVhZGVyTGluZUluQXV0b01vZGUAAQhEZWxldGVkAAAAAzIAMBYAABBQb2ludEluZGV4AAMAAAACQWxpZ25tZW50AAcAAABDZW50ZXIAEFNlcmllc0luZGV4AAEAAAAIUmVxdWlyZUZvbnRDb2xvck1pZ3JhdGlvbgAACE1hbnVhbERhdGFMYWJlbEJhY2tncm91bmRWaXNpYmxlAAAISGFzV2lzaENvbG9yAAADVGV4dEJveAC9BgAABU1hbmFnZWRJZAAQAAAABMcvqLW2CipKjxNNoDmKtaYISGFzQ2hhbmdlcwAACFVzZU5hbWVJbnN0ZWFkT2ZUYWdBc0lkAAEIU2hhcGVQcmV2aW91c2x5Q3JlYXRlZAABA0ZpbGxDb2xvcgBVAAAAEEEA/wAAABBSAI0AAAAQRwCHAAAAEEIAhgAAAAFTY0EAAAAAAAAA8D8BU2NSAAAAAID4C9E/AVNjRwAAAACgEQPPPwFTY0IAAAAAANCDzj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FAAAAMTEsNQACVGV4dEhvcml6b250YWxBbGlnbm1lbnQAEAAAAG1zb0FuY2hvckNlbnRlcgACUGFyYWdyYXBoQWxpZ25tZW50AA8AAABtc29BbGlnbkNlbnRlcgACVGV4dFZlcnRpY2FsQWxpZ25tZW50ABAAAABtc29BbmNob3JNaWRkbGUAA0ZvbnQyAAAABTEAAAAzAAAA5w8AAAAAAAAAAAAA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xMSw1AAFIZWlnaHQAAAAAoCKeKkABV2lkdGgAAAAAYLymNUABVG9wAAAAAIAxyGBAAUxlZnQAAAAAICfcZ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CNAAAAEEcAhwAAABBCAIYAAAABU2NBAAAAAAAAAPA/AVNjUgAAAACA+AvRPwFTY0cAAAAAoBEDzz8BU2NCAAAAAADQg84/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lYWRlckxpbmVEb2NraW5nAOEGAAADU3RhcnQAGwAAAAFYAAAAAAAAAAAAAVkAAAAAAAAAAAAAA0VuZAAbAAAAAVgAAAAAAAAAAAABWQAAAAAAAAAAAAACU3RhcnRBcnJvd0hlYWQAEQAAAG1zb0Fycm93aGVhZE5vbmUAAkVuZEFycm93SGVhZAARAAAAbXNvQXJyb3doZWFkTm9uZQAFTWFuYWdlZElkABAAAAAE1pZvSCeqkEicB7N23Ev5cA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MwAAAAUyAAAA/////+cHAAg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mkjZnQAFZAAAAAHuQgGFAAAhIYXNMZWFkZXJMaW5lAAAISXNDZW50ZXJBdXRvbWF0aWNBZGp1c3RlZAAACElzVXNlclBvc2l0aW9uAAAIQWRkUHJlZml4U3BhY2UAAAhBZGRQb3N0Zml4U3BhY2UAAAJTZXBhcmF0b3IAAgAAAAoAAlRleHQABQAAADExLDUACFJlcXVpcmVSZWxhdGl2ZVBvc2l0aW9uVXBncmFkZQAACElzR2VvbWV0cnlPdXRPZkJvdW5kcwAACElzTGVhZGVyTGluZUluQXV0b01vZGUAAQhEZWxldGVk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EIQXV0b21hdGljTGFiZWxCYWNrZ3JvdW5kc0VuYWJsZWQAAQADU2Vjb25kYXJ5ACYCAAAERGF0YUxhYmVscwAF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hMYWJlbHNWaXNpYmxlAAAIQXV0b21hdGljTGFiZWxCYWNrZ3JvdW5kc0VuYWJsZWQAAQAACERpc2FibGVBdXRvbWF0aWNEZWFjdGl2YXRpb24AAAACTmFtZQALAAAARGF0YUxhYmVscwAQVmVyc2lvbgAHAAAACUxhc3RXcml0ZQBk/a8d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QAAAAFKAAAABwAAADnDwAAAAAAAAAAAAB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AUN1c3RvbVBvc2l0aW9uAItcGzOjvOQ/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MwoqAqhQMRMpaRLfu7QCBc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ECRmlsbFBhdHRlcm4AEAAAAG1zb1BhdHRlcm5NaXhlZAACVGV4dAAFAAAAKzIy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JACEZvbnRTdHJpa2V0aHJvdWdoAAAIRm9udFN1YnNjcmlwdAAACEZvbnRTdXBlcnNjcmlwdAAACEZvbnRVbmRlcmxpbmUAAAAIU2l6ZVRvVGV4dFdpZHRoAAAIU2l6ZVRvVGV4dEhlaWdodAAAA1RleHRNYXJnaW4APwAAAAFMZWZ0AAAAAAAAAAAAAVRvcAAAAAAAAAAAAAFSaWdodAAAAAAAAAAAAAFCb3R0b20AAAAAAAAAAAAAAkRpc3BsYXlUZXh0AAUAAAArMjIlAAFIZWlnaHQAAAAAQDCSMEABV2lkdGgAAAAAIMoOQUABVG9wAAAAAICzeEZAAUxlZnQAAAAAwBoZa0AIRmxpcEhvcml6b250YWxseQAACEZsaXBIb3Jpem9udGFsbHlBcHBsaWVkAAAIRmxpcFZlcnRpY2FsbHkAAAhGbGlwVmVydGljYWxseUFwcGxpZWQAAAFSb3RhdGlvbgAAAAAAAAAAAAFaT3JkZXIAAAAAAAAA8D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WBwAAA1N0YXJ0ABsAAAABWAAAAAAA9DptQAFZAAAAAAC0OFFAAANFbmQAGwAAAAFYAAAAAAD0Om1AAVkAAAAAQBfJQkAAAlN0YXJ0QXJyb3dIZWFkABEAAABtc29BcnJvd2hlYWROb25lAAJFbmRBcnJvd0hlYWQAFQAAAG1zb0Fycm93aGVhZFRyaWFuZ2xlAAVNYW5hZ2VkSWQAEAAAAASoE/PgqkA3Rr17f92Ss1qH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EChUD9AAVdpZHRoAAAAAAAAAAAAAVRvcAAAAABAF8lCQAFMZWZ0AAAAAAD0Om1ACEZsaXBIb3Jpem9udGFsbHk1AAAABT4AAAD/////7gP5CwAAAAAAAAAA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QWRkUHJlZml4U3BhY2UAAAhBZGRQb3N0Zml4U3BhY2UAAAhEZWxldGVkAAEISXNOZXcAAQFGb250U2l6ZQAAAAAAAAAkQAAAAk5hbWUACQAAAE92ZXJsYXlzABBWZXJzaW9uAAcAAAAJTGFzdFdyaXRlANTEsx2S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gAAAAUpAAAAKAAAAOcPAAAAAAAAAAAAAEJlZm9yZQAACExpbmVSdWxlV2l0aGluAAABUmlnaHRJbmRlbnQAAAAAAAAAAAABU3BhY2VBZnRlcgAAAAAAAAAAAAFTcGFjZUJlZm9yZQAAAAAAAAAAAAFTcGFjZVdpdGhpbgAAAAAAAAAAAAADTGluZVNlY29uZFBhcnQAEgcAAANTdGFydAAbAAAAAVgAAAAA4OOuXEABWQAAAABAJ6EgQAADRW5kABsAAAABWAAAAAAALN1kQAFZAAAAAEAnoSBAAAJTdGFydEFycm93SGVhZAARAAAAbXNvQXJyb3doZWFkTm9uZQACRW5kQXJyb3dIZWFkABEAAABtc29BcnJvd2hlYWROb25lAAVNYW5hZ2VkSWQAEAAAAAQAIjcM/L0lT6UsWw3RmbVS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AAkZpbGxQYXR0ZXJuABAAAABtc29QYXR0ZXJuTWl4ZWQAAlRleHQAAQAAA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AhTaXplVG9UZXh0SGVpZ2h0AAADVGV4dE1hcmdpbgA/AAAAAUxlZnQAAAAAAAAAAAABVG9wAAAAAAAAAAAAAVJpZ2h0AAAAAAAAAAAAAUJvdHRvbQAAAAAAAAAAAAACRGlzcGxheVRleHQAAQAAAAABSGVpZ2h0AAAAAAAAAAAAAVdpZHRoAAAAAEDoFkpAAVRvcAAAAABAJ6EgQAFMZWZ0AAAAAODjrlxACEZsaXBIb3Jpem9udGFsbHkAAAhGbGlwSG9yaXpvbnRhbGx5QXBwbGllZAAACEZsaXBWZXJ0aWNhbGx5AAAIRmxpcFZlcnRpY2FsbHlBcHBsaWVkAAABUm90YXRpb24AAAAAAAAAAAABWk9yZGVyAAAAAAAAAADA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Jc05ldwABAUZvbnRTaXplAAAAAAAAACJAAAM0AGoxAAAFX2lkABAAAAAEzMTiixUyMUa7qmHbcBXwQwJfdHlwZQBYAAAAZW1wb3dlci5DaGFydHMuRGF0YS5EYXRhQ2hhcnRzLk92ZXJsYXlzLkRhdGEuRGVsdGFBcnJvd092ZXJsYXlEYXRhLCBlbXBvd2VyLkNoYXJ0cy5EYXRhAANFbmRMaW5lABEHAAADU3RhcnQAGwAAAAFYAAAAACCqLk1AAVkAAAAAQBfJQkAAA0VuZAAbAAAAAVgAAAAAAPQ6bUABWQAAAABAF8lCQAACU3RhcnRBcnJvd0hlYWQAEQAAAG1zb0Fycm93aGVhZE5vbmUAAkVuZEFycm93SGVhZAARAAAAbXNvQXJyb3doZWFkTm9uZQAFTWFuYWdlZElkABAAAAAEBwO8AiZZSUGj7os13w/2v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AAAAAAAAFXaWR0aAAAAACASe9lQAFUb3AAAAAAQBfJQkABTGVmdAAAAAAgqi5NQAhGbGlwSG9yaXpvbnRhbGx5AAAIRmxpcEhvcml6b250YWxseUFwcGxpZWQAAAhGbGlwVmVydGljYWxseQAA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JAAAATGluZURhc2g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TdGFydExpbmUAEQcAAANTdGFydAAbAAAAAVgAAAAAgLndaUABWQAAAAAAtDhRQAADRW5kABsAAAABWAAAAAAA9DptQAFZAAAAAAC0OFFAAAJTdGFydEFycm93SGVhZAARAAAAbXNvQXJyb3doZWFkTm9uZQACRW5kQXJyb3dIZWFkABEAAABtc29BcnJvd2hlYWROb25lAAVNYW5hZzcAAAAF/////zgAAADnDwAAAAAAAAAAAAAuFQAABV9pZAAQAAAABAngGHS49kxAmcJSJwI3iwUDRGF0YQDUFAAABEl0ZW1EYXRhABMUAAADMAALFAAAEEluZGV4AAEAAAAISXNEZWxldGVkAAADVGV4dFNoYXBlRGF0YQBrBgAABU1hbmFnZWRJZAAQAAAABNWyvzzgHp9BsQnyXeX4PJ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BA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kZvbnROYW1lAAYAAABBcmlhbAABRm9udFNpemUAAAAAAAAAAAAIRm9udFN0cmlrZXRocm91Z2gAAAhGb250U3Vic2NyaXB0AAAIRm9udFN1cGVyc2NyaXB0AAAIRm9udFVuZGVybGluZQAAAAhTaXplVG9UZXh0V2lkdGgAAQhTaXplVG9UZXh0SGVpZ2h0AAE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NYXJrZXJTaGFwZURhdGEAdAYAAAJBdXRvU2hhcGVUeXBlAAoAAABSZWN0YW5nbGUABU1hbmFnZWRJZAAQAAAABMT1Vi6EXERDgGtx9llFaSc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kQ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oYXBlRGF0YQDhBgAAA1N0YXJ0ABsAAAABWAAAAAAAAAAAAAFZAAAAAAAAAAAAAANFbmQAGwAAAAFYAAAAAAAAAAAAAVkAAAAAAAAAAAAAAlN0YXJ0QXJyb3dIZWFkABEAAABtc29BcnJvd2hlYWROb25lAAJFbmRBcnJvd0hlYWQAEQAAAG1zb0Fycm93aGVhZE5vbmUABU1hbmFnZWRJZAAQAAAABAfdPiYk4V9OrwibeTdXESk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Ehvcml6b250YWxBbGlnbm1lbnQADgAAAG1zb0FuY2g4AAAABTcAAAD/////RwWgCgAAAAAAAAAA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AACQWxpZ25tZW50AAcAAABIaWRkZW4ACElzVXNlclBvc2l0aW9uAAADQ3VzdG9tQ2VudGVyUG9zaXRpb24AGwAAAAFYAAAAAAAAAAAAAVkAAAAAAAAAAAAAAkl0ZW1PcmRlcgAKAAAAQXNjZW5kaW5nABBSb3dDb3VudAAAAAAAEENvbHVtbkNvdW50AAAAAAACSXRlbUZsb3dEaXJlY3Rpb24ACwAAAEhvcml6b250YWwAAAJOYW1lAAsAAABMZWdlbmREYXRhABBWZXJzaW9uAAIAAAAJTGFzdFdyaXRlAFY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QAAAAX/////OgAAAOcPAAAAAAAAAAAAAPBJAAAFX2lkABAAAAAEWGDbfl0NHUmVlhsJ3XSptQNEYXRhAJZJAAADRGF0YUxhYmVsc1BlckF4aXMAX0kAAANQcmltYXJ5AFFJAAAERGF0YUxhYmVscwANSQAAAzAAUxgAABBQb2ludEluZGV4AAE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5BgAABU1hbmFnZWRJZAAQAAAABPqAe2dAKfhAhSn9PUgzMJsISGFzQ2hhbmdlcwAACFVzZU5hbWVJbnN0ZWFkT2ZUYWdBc0lkAAEIU2hhcGVQcmV2aW91c2x5Q3JlYXRlZAABA0ZpbGxDb2xvcgBVAAAAEEEA/wAAABBSAJwAAAAQRwAhAAAAEEIAbgAAAAFTY0EAAAAAAAAA8D8BU2NSAAAAAODiRtU/AVNjRwAAAACApCWPPwFTY0IAAAAAAGb1w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DAAAAMTQ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MAAAAxNAABSGVpZ2h0AAAAAKAinipAAVdpZHRoAAAAAKD6GyxAAVRvcAAAAADgTqZdQAFMZWZ0AAAAAKAgHT5ACEZsaXBIb3Jpem9udGFsbHkAAAhGbGlwSG9yaXpvbnRhbGx5QXBwbGllZAAACEZsaXBWZXJ0aWNhbGx5AAAIRmxpcFZlcnRpY2FsbHlBcHBsaWVkAAABUm90YXRpb24AAAAAAAAAAA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NMZWFkZXJMaW5lAOEGAAADU3RhcnQAGwAAAAFYAAAAAAAAAAAAAVkAAAAAAAAAAAAAA0VuZAAbAAAAAVgAAAAAAAAAAAABWQAAAAAAAAAAAAACU3RhcnRBcnJvd0hlYWQAEQAAAG1zb0Fycm93aGVhZE5vbmUAAkVuZEFycm93SGVhZAARAAAAbXNvQXJyb3doZWFkTm9uZQAFTWFuYWdlZElkABAAAAAEVOO8CsUTIkSPLmJCEPV62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DoAAAAFOQAAADsAAADnDwAAAAAAAAA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RlqmIA2TFVR5eSZJSRJOC6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NlbnRlcgAbAAAAAVgAAAAApA+SQkABWQAAAADWDBdfQAAISGFzTGVhZGVyTGluZQAACElzQ2VudGVyQXV0b21hdGljQWRqdXN0ZWQAAAhJc1VzZXJQb3NpdGlvbgAAAlNlcGFyYXRvcgACAAAACgACVGV4dAADAAAAMTQACFJlcXVpcmVSZWxhdGl2ZVBvc2l0aW9uVXBncmFkZQAACElzR2VvbWV0cnlPdXRPZkJvdW5kcwAACElzTGVhZGVyTGluZUluQXV0b01vZGUAAQhEZWxldGVkAAAAAzEAUxgAABBQb2ludEluZGV4AAIAAAACQWxpZ25tZW50AAcAAABDZW50ZXIAEFNlcmllc0luZGV4AAEAAAAIUmVxdWlyZUZvbnRDb2xvck1pZ3JhdGlvbgAACE1hbnVhbERhdGFMYWJlbEJhY2tncm91bmRWaXNpYmxlAAAISGFzV2lzaENvbG9y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DVmFsdWVBeGlzTnVtYmVyRm9ybWF0AB8AAAAFX2lkABAAAAAEAAAAAAAAAAAAAAAAAAAAAAADQ2F0ZWdvcnlBeGlzTnVtYmVyRm9ybWF0AB8AAAAFX2lkABAAAAAEAAAAAAAAAAAAAAAAAAAAAAADVGV4dEJveAC5BgAABU1hbmFnZWRJZAAQAAAABKFCItRzwLNJrLPadmfcjPoISGFzQ2hhbmdlcwAACFVzZU5hbWVJbnN0ZWFkT2ZUYWdBc0lkAAEIU2hhcGVQcmV2aW91c2x5Q3JlYXRlZAABA0ZpbGxDb2xvcgBVAAAAEEEA/wAAABBSAAoAAAAQRwCCAAAAEEIAdgAAAAFTY0EAAAAAAAAA8D8BU2NSAAAAACBs3Wg/AVNjRwAAAAAAvJLMPwFTY0IAAAAA4GMwxz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QhWaXNpYmxlAAECRmlsbFBhdHRlcm4AEAAAAG1zb1BhdHRlcm5NaXhlZAACVGV4dAADAAAAMTE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MAAAAxMQABSGVpZ2h0AAA7AAAABToAAAA8AAAA5w8AAAAAAAAAAAAAAACgIp4qQAFXaWR0aAAAAABgGaEqQAFUb3AAAAAAwGYsYUABTGVmdAAAAABABTFaQ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DTGVhZGVyTGluZQDhBgAAA1N0YXJ0ABsAAAABWAAAAAAAAAAAAAFZAAAAAAAAAAAAAANFbmQAGwAAAAFYAAAAAAAAAAAAAVkAAAAAAAAAAAAAAlN0YXJ0QXJyb3dIZWFkABEAAABtc29BcnJvd2hlYWROb25lAAJFbmRBcnJvd0hlYWQAEQAAAG1zb0Fycm93aGVhZE5vbmUABU1hbmFnZWRJZAAQAAAABL4vjFHBvIZBs49sEv8KS8g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I0AAAAQRwCHAAAAEEIAhgAAAAFTY0EAAAAAAAAA8D8BU2NSAAAAAID4C9E/AVNjRwAAAACgEQPPPwFTY0IAAAAAANCDzj8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VhZGVyTGluZURvY2tpbmcA4QYAAANTdGFydAAbAAAAAVgAAAAAAAAAAAABWQAAAAAAAAAAAAADRW5kABsAAAABWAAAAAAAAAAAAAFZAAAAAAAAAAAAAAJTdGFydEFycm93SGVhZAARAAAAbXNvQXJyb3doZWFkTm9uZQACRW5kQXJyb3dIZWFkABEAAABtc29BcnJvd2hlYWROb25lAAVNYW5hZ2VkSWQAEAAAAAT5HD1Iq1O4S7Nxlf/fkIZc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P8AAAAQUgAAAAAAEEcAAAAAABBCAAAAAAABU2NBAAAAAAAAAPA/AVNjUgAAAAAAAAAAAAFTY0cAAAAAAAAAAAABU2NCAAAAAAAAAAAAABBCb3JkZXJUaGVtZUNvbG9yAAAAAAABQm9yZGVyVGludEFuZFNoYWRlAAAAAAAAAAAAEEJvcmRlclNjaGVtZUNvbG9yAAAAAAABQm9yZGVyVGhpY2tuZXNzAAAAAAAAANA/AkxpbmVEYXNoU3R5bGUACgAAAExpbmVTb2xpZAABRmlyc3RMaW5lSW5kZW50AAAAAAAAAAAACEhhbmdpbmdQdW5jdHVhdGlvbgAAEEluZGVudExldmVsAAAAAAABTGVmdEluZGVudAAAAAAAAAAAAAhMaW5lUnVsZUFmdGVyPAAAAAU7AAAAPQAAAOcPAAAAAAAAAAAAAAAACExpbmVSdWxlQmVmb3JlAAAITGluZVJ1bGVXaXRoaW4AAAFSaWdodEluZGVudAAAAAAAAAAAAAFTcGFjZUFmdGVyAAAAAAAAAAAAAVNwYWNlQmVmb3JlAAAAAAAAAAAAAVNwYWNlV2l0aGluAAAAAAAAAAAAAANDZW50ZXIAGwAAAAFYAAAAANYW21tAAVkAAAAAu8XkYUAACEhhc0xlYWRlckxpbmUAAAhJc0NlbnRlckF1dG9tYXRpY0FkanVzdGVkAAAISXNVc2VyUG9zaXRpb24AAAJTZXBhcmF0b3IAAgAAAAoAAlRleHQAAwAAADExAAhSZXF1aXJlUmVsYXRpdmVQb3NpdGlvblVwZ3JhZGUAAAhJc0dlb21ldHJ5T3V0T2ZCb3VuZHMAAAhJc0xlYWRlckxpbmVJbkF1dG9Nb2RlAAEIRGVsZXRlZAAAAAMyAFkYAAAQUG9pbnRJbmRleAADAAAAAkFsaWdubWVudAAHAAAAQ2VudGVyABBTZXJpZXNJbmRleAABAAAACFJlcXVpcmVGb250Q29sb3JNaWdyYXRpb24AAAhNYW51YWxEYXRhTGFiZWxCYWNrZ3JvdW5kVmlzaWJsZQAACEhhc1dpc2hDb2xvcg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1ZhbHVlQXhpc051bWJlckZvcm1hdAAfAAAABV9pZAAQAAAABAAAAAAAAAAAAAAAAAAAAAAAA0NhdGVnb3J5QXhpc051bWJlckZvcm1hdAAfAAAABV9pZAAQAAAABAAAAAAAAAAAAAAAAAAAAAAAA1RleHRCb3gAvQYAAAVNYW5hZ2VkSWQAEAAAAATHL6i1tgoqSo8TTaA5irWmCEhhc0NoYW5nZXMAAAhVc2VOYW1lSW5zdGVhZE9mVGFnQXNJZAABCFNoYXBlUHJldmlvdXNseUNyZWF0ZWQAAQNGaWxsQ29sb3IAVQAAABBBAP8AAAAQUgCNAAAAEEcAhwAAABBCAIYAAAABU2NBAAAAAAAAAPA/AVNjUgAAAACA+AvRPwFTY0cAAAAAoBEDzz8BU2NCAAAAAADQg84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EIVmlzaWJsZQABAkZpbGxQYXR0ZXJuABAAAABtc29QYXR0ZXJuTWl4ZWQAAlRleHQABQAAADExLDUAAlRleHRIb3Jpem9udGFsQWxpZ25tZW50ABAAAABtc29BbmNob3JDZW50ZXIAAlBhcmFncmFwaEFsaWdubWVudAAPAAAAbXNvQWxpZ25DZW50ZXIAAlRleHRWZXJ0aWNhbEFsaWdubWVudAAQAAAAbXNvQW5jaG9yTWlkZGxlAANGb250U3R5bGUAQAEAABBGb250QmFja2dyb3VuZAAAAAAACEZvbnRCb2xkAAADRm9udENvbG9yAFUAAAAQQQD/AAAAEFIA/wAAABBHAP8AAAAQQgD/AAAAAVNjQQAAAAAAAADwPwFTY1IAAAAAAAAA8D8BU2NHAAAAAAAAAPA/AVNjQgAAAAAAAADw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MBarfY/AVRvcAAAAACgSCTiPwFSaWdodAAAAADAWq32PwFCb3R0b20AAAAAoEgk4j8AAkRpc3BsYXlUZXh0AAUAAAAxMSw1AAFIZWlnaHQAAAAAoCKeKkABV2lkdGgAAAAAYLymNUABVG9wAAAAAIAxyGBAAUxlZnQAAAAAICfcZU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0xlYWRlckxpbmUA4QYAAANTdGFydAAbAAAAAVgAAAAAAAAAAAABWQAAAAAAAAAAAAADRW5kABsAAAABWAAAAAAAAAAAAAFZAAAAAAAAAAAAAAJTdGFydEFycm93SGVhZAARAAAAbXNvQXJyb3doZWFkTm9uZQACRW5kQXJyb3dIZWFkABEAAABtc29BcnJvd2hlYWROb25lAAVNYW5hZ2VkSWQAEAAAAATYe9K6a+E1RZgmXjEo1NfYCEhhc0NoYW5nZXMAAQ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RIb3Jpem9udGFsQWxpZ25tZW50AA4AAABtc29BbmNob3JOb25lAAJQYXJhZ3JhcGhBbGlnbm1lbnQAAgAAADAAAlRleHRWZXJ0aWNhbEFsaWdubWVudAANAAAAbXNvQW5jaG9yVG9wAANGb250U3R5bGUAL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FGb250U2l6ZQAAAAAAAAAAAAhGb250U3RyaWtldGhyb3VnaAAACEZvbnRTdWJzY3JpcHQAAAhGb250U3VwZXJzY3JpcHQAAAhGb250VW5kZXJsaW5lAAAACFNpemVUb1RleHRXaWR0aAAACFNpemVUb1RleHRIZWlnaHQAAANUZXh0TWFyZ2luAD8AAAABTGVmdAAAAAAAAAAAAAFUb3AAAAAAAAAAAAABUmlnaHQAAAAAAAAAAAABQm90dG9tAAAAAAAAAAAAAAFIZWlnaHQAAAAAAAAAAAABV2lkdGgAAAAAAAAAAAABVG9wAAAAAAAAAAAAAUxlZnQAAAAAAAAAAAAIRmxpcEhvcml6b250YWxseQAACEZsaXBIb3Jpem9udGFsbHlBcHBsaWVkAAAIRmxpcFZlcnRpY2FsbD0AAAAFPAAAAP////9UCpMFAAAAAAAAAAB5AAAIRmxpcFZlcnRpY2FsbHlBcHBsaWVkAAABUm90YXRpb24AAAAAAAAAAAABWk9yZGVyAAAAAAAAAAAAA0JvcmRlckNvbG9yAFUAAAAQQQD/AAAAEFIAjQAAABBHAIcAAAAQQgCGAAAAAVNjQQAAAAAAAADwPwFTY1IAAAAAgPgL0T8BU2NHAAAAAKARA88/AVNjQgAAAAAA0IPOPwAQQm9yZGVyVGhlbWVDb2xvcgAAAAAAAUJvcmRlclRpbnRBbmRTaGFkZQAAAAAAAAAAABBCb3JkZXJTY2hlbWVDb2xvcgAAAAAAAUJvcmRlclRoaWNrbmVzcwAAAAAAAADQ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ZWFkZXJMaW5lRG9ja2luZwDhBgAAA1N0YXJ0ABsAAAABWAAAAAAAAAAAAAFZAAAAAAAAAAAAAANFbmQAGwAAAAFYAAAAAAAAAAAAAVkAAAAAAAAAAAAAAlN0YXJ0QXJyb3dIZWFkABEAAABtc29BcnJvd2hlYWROb25lAAJFbmRBcnJvd0hlYWQAEQAAAG1zb0Fycm93aGVhZE5vbmUABU1hbmFnZWRJZAAQAAAABNaWb0gnqpBInAezdtxL+XA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ECRmlsbFBhdHRlcm4AEAAAAG1zb1BhdHRlcm5NaXhlZAACVGV4dEhvcml6b250YWxBbGlnbm1lbnQADgAAAG1zb0FuY2h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/wAAABBSAAAAAAAQRwAAAAAAEEIAAAAAAAFTY0EAAAAAAAAA8D8BU2NSAAAAAAAAAAAAAVNjRwAAAAAAAAAAAAFTY0IAAAAAAAAAAAAAEEJvcmRlclRoZW1lQ29sb3IAAAAAAAFCb3JkZXJUaW50QW5kU2hhZGUAAAAAAAAAAAAQQm9yZGVyU2NoZW1lQ29sb3IAAAAAAAFCb3JkZXJUaGlja25lc3MAAAAAAAAA0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Q2VudGVyABsAAAABWAAAAADmkjZnQAFZAAAAAHuQgGFAAAhIYXNMZWFkZXJMaW5lAAAISXNDZW50ZXJBdXRvbWF0aWNBZGp1c3RlZAAACElzVXNlclBvc2l0aW9uAAACU2VwYXJhdG9yAAIAAAAKAAJUZXh0AAUAAAAxMSw1AAhSZXF1aXJlUmVsYXRpdmVQb3NpdGlvblVwZ3JhZGUAAAhJc0dlb21ldHJ5T3V0T2ZCb3VuZHMAAAhJc0xlYWRlckxpbmVJbkF1dG9Nb2RlAAEIRGVsZXRlZAAAAAAITGFiZWxzVmlzaWJsZQABCEF1dG9tYXRpY0xhYmVsQmFja2dyb3VuZHNFbmFibGVkAAEAAAhEaXNhYmxlQXV0b21hdGljRGVhY3RpdmF0aW9uAAAAAk5hbWUACwAAAERhdGFMYWJlbHMAEFZlcnNpb24ACQAAAAlMYXN0V3JpdGUAZ/2vHZ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+AAAABT8AAAA1AAAA5w8AAAAAAAAAAAAAU3Vic2NyaXB0AAAIRm9udFN1cGVyc2NyaXB0AAAIRm9udFVuZGVybGluZQAAAAhTaXplVG9UZXh0V2lkdGgAAQhTaXplVG9UZXh0SGVpZ2h0AAEDVGV4dE1hcmdpbgA/AAAAAUxlZnQAAAAAAAAAAAABVG9wAAAAAAAAAAAAAVJpZ2h0AAAAAMBarQZAAUJvdHRvbQAAAAAAAAAAAAACRGlzcGxheVRleHQABQAAAC0yNzIAAUhlaWdodAAAAACgmVkoQAFXaWR0aAAAAABg1PE2QAFUb3AAAAAA4HHkdkABTGVmdAAAAABgDiaCQAhGbGlwSG9yaXpvbnRhbGx5AAAIRmxpcEhvcml6b250YWxseUFwcGxpZWQAAAhGbGlwVmVydGljYWxseQAACEZsaXBWZXJ0aWNhbGx5QXBwbGllZAAAAVJvdGF0aW9uAAAAAAAAAAAAAVpPcmRlcgAAAAAAAAAAAANCb3JkZXJDb2xvcgBVAAAAEEEAAAAAABBSAP8AAAAQRwD/AAAAEEIA/wAAAAFTY0EAAAAAAAAAAAABU2NSAAAAAAAAAPA/AVNjRwAAAAAAAADwPwFTY0IAAAAAAAAA8D8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FQb3NpdGlvbmluZ0hlaWdodAAAAABg3wsnQAACQ29sdW1uU3VtUG9zaXRpb24ADAAAAERlZmF1bHREb2NrAAhBZGRQcmVmaXhTcGFjZQAACEFkZFBvc3RmaXhTcGFjZQAACERlbGV0ZWQAAQhJc05ldwABAUZvbnRTaXplAAAAAAAAACRAAAMzAPoHAAAFX2lkABAAAAAE5hzZhnW81U+aVU04sX5c2wJfdHlwZQBXAAAAZW1wb3dlci5DaGFydHMuRGF0YS5EYXRhQ2hhcnRzLk92ZXJsYXlzLkRhdGEuQ29sdW1uU3VtT3ZlcmxheURhdGEsIGVtcG93ZXIuQ2hhcnRzLkRhdGEAEENvbHVtbgACAAAAEFNlcmllcwD/////A1RleHRFbGVtZW50AOoGAAACQXV0b1NoYXBlVHlwZQAKAAAAUmVjdGFuZ2xlAARBZGp1c3RtZW50cwAFAAAAAAVNYW5hZ2VkSWQAEAAAAAQjaSjOcKs2TKdofTWdW2LPCEhhc0NoYW5nZXMAAAhVc2VOYW1lSW5zdGVhZE9mVGFnQXNJZAABCFNoYXBlUHJldmlvdXNseUNyZWF0ZWQAAQNGaWxsQ29sb3IAVQAAABBBAAAAAAAQUgAAAAAAEEcAAAAAABBCAAAAAAABU2NBAAAAAAAAAPC/AVNjUgAAAAAAAADwvwFTY0cAAAAAAAAA8L8BU2NCAAAAAAAAAPC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AAkZpbGxQYXR0ZXJuABAAAABtc29QYXR0ZXJuTWl4ZWQAAlRleHQABQAAAC0yNzI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FkZFByZWZpeFNwYWNlAAAIQWRkUG9zdGZpeFNwYWNlAAAIRGVsZXRlZAABCElzTmV3AAEBRm9udFNpemUAAAAAAAAAJEAAAzQA+gcAAAVfaWQAEAAAAASE/r6/goAzRrpRe9G1F2CiAl90eXBlAFcAAABlbXBvd2VyLkNoYXJ0cy5EYXRhLkRhdGFDaGFydHMuT3ZlcmxheXMuRGF0YS5Db2x1bW5TdW1PdmVybGF5RGF0YSwgZW1wb3dlci5DaGFydHMuRGF0YQAQQ29sdW1uAAMAAAAQU2VyaWVzAP////8DVGV4dEVsZW1lbnQA6gYAAAJBdXRvU2hhcGVUeXBlAAoAAABSZWN0YW5nbGUABEFkanVzdG1lbnRzAAUAAAAABU1hbmFnZWRJZAAQAAAABBU5+GMc6VREmKulXh5bmf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PwAAAAUdAAAAPgAAAOcPAAAAAAAAAAAAAG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QKFQP0ABV2lkdGgAAAAAAAAAAAABVG9wAAAAAEAXyUJAAUxlZnQAAAAAAPQ6bUAIRmxpcEhvcml6b250YWxseQAACEZsaXBIb3Jpem9udGFsbHlBcHBsaWVkAAAIRmxpcFZlcnRpY2FsbHkAAQhGbGlwVmVydGljYWxseUFwcGxpZWQAAAFSb3RhdGlvbgAAAAAAAAAAAAFaT3JkZXIAAAAAAAAAAA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xpbmVTZWNvbmRQYXJ0ABYHAAADU3RhcnQAGwAAAAFYAAAAACCF44NAAVkAAAAA4NmObUAAA0VuZAAbAAAAAVgAAAAAIIXjg0ABWQAAAAAAMGNiQAACU3RhcnRBcnJvd0hlYWQAEQAAAG1zb0Fycm93aGVhZE5vbmUAAkVuZEFycm93SGVhZAAVAAAAbXNvQXJyb3doZWFkVHJpYW5nbGUABU1hbmFnZWRJZAAQAAAABF9i0baStJNFm9ZdqTjv1/IISGFzQ2hhbmdlcwAA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ACFNpemVUb1RleHRIZWlnaHQAAANUZXh0TWFyZ2luAD8AAAABTGVmdAAAAAAAAAAAAAFUb3AAAAAAAAAAAAABUmlnaHQAAAAAAAAAAAABQm90dG9tAAAAAAAAAAAAAAJEaXNwbGF5VGV4dAABAAAAAAFIZWlnaHQAAAAAwFNXVkABV2lkdGgAAAAAAAAAAAABVG9wAAAAAAAwY2JAAUxlZnQAAAAAIIXjg0AIRmxpcEhvcml6b250YWxseQAACEZsaXBIb3Jpem9udGFsbHlBcHBsaWVkAAAIRmxpcFZlcnRpY2FsbHkAAQhGbGlwVmVydGljYWxseUFwcGxpZWQAAAFSb3RhdGlvbgAAAAAAAAAAAAFaT3JkZXIAAAAAAAAAAAA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lzTmV3AAEBRm9udFNpemUAAAAAAAAAIkAAAzIA+gcAAAVfaWQAEAAAAATUQWF1AzviS6DlD/dykp6YAl90eXBlAFcAAABlbXBvd2VyLkNoYXJ0cy5EYXRhLkRhdGFDaGFydHMuT3ZlcmxheXMuRGF0YS5Db2x1bW5TdW1PdmVybGF5RGF0YSwgZW1wb3dlci5DaGFydHMuRGF0YQAQQ29sdW1uAAEAAAAQU2VyaWVzAP////8DVGV4dEVsZW1lbnQA6gYAAAJBdXRvU2hhcGVUeXBlAAoAAABSZWN0YW5nbGUABEFkanVzdG1lbnRzAAUAAAAABU1hbmFnZWRJZAAQAAAABFD2VY4+51hIsLkrj/auETQ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EAAAAAFDQAAAFMAAADnDwAAAAAAAAAAAABlUG9pbnQABQAAAEZyb20AAkN1c3RvbUxhYmVsUG9zaXRpb25SZWZlcmVuY2VQb2ludAAFAAAARnJvbQABRGVmYXVsdEFycm93U3RhcnRQb2ludFgAOv55FfA8b0ABRGVmYXVsdEFycm93U3RhcnRQb2ludFkAc75K97M4UUABRGVmYXVsdEFycm93RW5kUG9pbnRYADr+eRXwPG9AAURlZmF1bHRBcnJvd0VuZFBvaW50WQDb91JNF8lCQAFEZWZhdWx0VGV4dEVsZW1lbnRMZWZ0AIxzBrsaGWtAAURlZmF1bHRUZXh0RWxlbWVudFRvcABgOvSNs3hGQAVNZXJnZWRXaXRoABAAAAAEAAAAAAAAAAAAAAAAAAAAAAhEaXNwbGF5T25Bc3NvY2lhdGVkQXhpcwAACEFsaWduV2l0aEZyb21Qb2ludAAACEFsaWduV2l0aFRvUG9pbnQAAAhJc0xlYWRlckxpbmVJbkF1dG9Nb2RlAAEDRnJvbQAzAAAAEFNlcmllc0luZGV4AP////8QUG9pbnRJbmRleAADAAAACElzUG9pbnRTdW0AAQADVG8AMwAAABBTZXJpZXNJbmRleAD/////EFBvaW50SW5kZXgAAQAAAAhJc1BvaW50U3VtAAEAAkF4aXNUeXBlAAYAAABWYWx1ZQADTGFiZWxGb3JtYXQA5gEAAA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AAUN1c3RvbVBvc2l0aW9uAItcGzOjvOQ/CElzTGluZVNwbGl0AAAISXNMaW5lVmlzaWJsZQABA1Jvb3RFbGVtZW50ANQBAAACX3R5cGUAhQAAAG1pby5Db21tb24uUG93ZXJQb2ludC5NYW5hZ2VkLkRhdGEuRGF0YUNoYXJ0cy5EYXRhTGFiZWxzLkRhdGEuQnVpbGRlci5UZXh0VW5pdC5TZXBhcmF0b3JVbml0RGF0YSwgbWlvLkNvbW1vbi5Qb3dlclBvaW50Lk1hbmFnZWQuRGF0YQACU2VwYXJhdG9yAAEAAAAABENoaWxkcmVuAP0AAAADMAD1AAAAAl90eXBlAIYAAABtaW8uQ29tbW9uLlBvd2VyUG9pbnQuTWFuYWdlZC5EYXRhLkRhdGFDaGFydHMuRGF0YUxhYmVscy5EYXRhLkJ1aWxkZXIuVGV4dFVuaXQuUGVyY2VudGFnZVVuaXREYXRhLCBtaW8uQ29tbW9uLlBvd2VyUG9pbnQuTWFuYWdlZC5EYXRhABBEZWNpbWFsUGxhY2VzAAAAAAAQUmVmZXJlbmNlU2VyaWVzAAAAAAAEQ2hpbGRyZW4ABQAAAAACQnJhY2tldFR5cGUABgAAAFJvdW5kAAhXcmFwSW5CcmFja2V0cwAAAAACQnJhY2tldFR5cGUABgAAAFJvdW5kAAhXcmFwSW5CcmFja2V0cwAAAANUZXh0RWxlbWVudADKBgAAAkF1dG9TaGFwZVR5cGUABQAAAE92YWwABEFkanVzdG1lbnRzAAUAAAAABU1hbmFnZWRJZAAQAAAABMwoqAqhQMRMpaRLfu7QCBcISGFzQ2hhbmdlcwAACFVzZU5hbWVJbnN0ZWFkT2ZUYWdBc0lkAAEIU2hhcGVQcmV2aW91c2x5Q3JlYXRlZAABA0ZpbGxDb2xvcgBVAAAAEEEA/wAAABBSAP8AAAAQRwD/AAAAEEIA/wAAAAFTY0EAAAAAAAAA8D8BU2NSAAAAAAAAAPA/AVNjRwAAAAAAAADwPwFTY0IAAAAAAAAA8D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ECRmlsbFBhdHRlcm4AEAAAAG1zb1BhdHRlcm5NaXhlZAACVGV4dAAFAAAAKzIyJQ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JACEZvbnRTdHJpa2V0aHJvdWdoAAAIRm9udFN1YnNjcmlwdAAACEZvbnRTdXBlcnNjcmlwdAAACEZvbnRVbmRlcmxpbmUAAAAIU2l6ZVRvVGV4dFdpZHRoAAAIU2l6ZVRvVGV4dEhlaWdodAAAA1RleHRNYXJnaW4APwAAAAFMZWZ0AAAAAAAAAAAAAVRvcAAAAAAAAAAAAAFSaWdodAAAAAAAAAAAAAFCb3R0b20AAAAAAAAAAAAAAkRpc3BsYXlUZXh0AAUAAAArMjIlAAFIZWlnaHQAAAAAQDCSMEABV2lkdGgAAAAAIMoOQUABVG9wAAAAAICzeEZAAUxlZnQAAAAAwBoZa0AIRmxpcEhvcml6b250YWxseQAACEZsaXBIb3Jpem9udGFsbHlBcHBsaWVkAAAIRmxpcFZlcnRpY2FsbHkAAAhGbGlwVmVydGljYWxseUFwcGxpZWQAAAFSb3RhdGlvbgAAAAAAAAAAAAFaT3JkZXIAAAAAAAAA8D8DQm9yZGVyQ29sb3IAVQAAABBBAP8AAAAQUgAdAAAAEEcAHQAAABBCAB0AAAABU2NBAAAAAAAAAPA/AVNjUgAAAACgqCmJPwFTY0cAAAAAoKgpiT8BU2NCAAAAAKCoKYk/ABBCb3JkZXJUaGVtZUNvbG9yAAAAAAABQm9yZGVyVGludEFuZFNoYWRlAAAAAAAAAAAAEEJvcmRlclNjaGVtZUNvbG9yAAAAAAABQm9yZGVyVGhpY2tuZXNzAAAAAAAAAOg/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CERpc3BsYXlFbGxpcHNlAAEDTnVtYmVyRm9ybWF0AB8AAAAFX2lkABAAAAAEAAAAAAAAAAAAAAAAAAAAAAADTGluZQAWBwAAA1N0YXJ0ABsAAAABWAAAAAAA9DptQAFZAAAAAAC0OFFAAANFbmQAGwAAAAFYAAAAAAD0Om1AAVkAAAAAQBfJQkAAAlN0YXJ0QXJyb3dIZWFkABEAAABtc29BcnJvd2hlYWROb25lAAJFbmRBcnJvd0hlYWQAFQAAAG1zb0Fycm93aGVhZFRyaWFuZ2xlAAVNYW5hZ2VkSWQAEAAAAASoE/PgqkA3Rr17f92Ss1qHCEhhc0NoYW5nZXMAAAhVc2VOYW1lSW5zdGVhZE9mVGFnQXNJZAABCFNoYXBlUHJldmlvdXNseUNyZWF0ZWQAAANGaWxsQ29sb3IAVQAAABBBAAAAAAAQUgAAAAAAEEcAAAAAABBCAAAAAAABU2NBAAAAAAAAAPC/AVNjUgAAAAAAAADwvwFTY0cAAAAAAAAA8L8BU2NCAAAAAAAAAPC/ABBGaWxsVGhlbWVDb2xvcgAAAAAAAUZpbGxUaW50QW5kU2hhZGUAAAAAAAAAAAAQRmlsbFNjaGVtZUNvbG9yAAAAAAADUGF0dGVybkNvbG9yAFUAAAAQQQAAAAAAEFIAAAAAABBHAAAAAAAQQgAAAAAAAVNjQQAAAAAAAAAAAAFTY1IAAAAAAAAAAAABU2NHAAAAAAAAAAAAAVNjQgAAAAAAAAAAAAAQUGF0dGVyblRoZW1lQ29sb3IAAAAAAAFQYXR0ZXJuVGludEFuZFNoYWRlAAAAAAAAAAAACEZpbGxWaXNpYmxlAAAIVmlzaWJsZQABAkZpbGxQYXR0ZXJuABAAAABtc29QYXR0ZXJuTWl4ZWQAAlRleHQAAQAAAAACVGV4dEhvcml6b250YWxBbGlnbm1lbnQADgAAAG1zb0FuY2hvck5vbmUAAlBhcmFncmFwaEFsaWdubWVudAACAAAAMAACVGV4dFZlcnRpY2FsQWxpZ25BAAAABP//////////AQAdBQAAAAAAAAAAAAD/////wgrCCgAABV9pZAAQAAAABAk3R6sjHHJBsq93M83DUM4DRGF0YQBnCgAAA1Nlcmllc1N0eWxlcwBoAQAAAz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EUG9pbnRTdHlsZXMApwgAAAMwALcBAAADUG9pbnRBZGRyZXNzADMAAAAQU2VyaWVzSW5kZXgAAQAAABBQb2ludEluZGV4AAE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MQC3AQAAA1BvaW50QWRkcmVzcwAzAAAAEFNlcmllc0luZGV4AAEAAAAQUG9pbnRJbmRleAAC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zIAtwEAAANQb2ludEFkZHJlc3MAMwAAABBTZXJpZXNJbmRleAABAAAAEFBvaW50SW5kZXgAAwAAAAhJc1BvaW50U3VtAAAAA01hcmtlclN0eWxlRGF0YQBgAQAAAlN0eWxlABIAAAB4bE1hcmtlclN0eWxlTm9uZQAQU2l6ZQAIAAAAA0NvbG9yAFUAAAAQQQD/AAAAEFIAEgAAABBHAD8AAAAQQgBuAAAAAVNjQQAAAAAAAADwPwFTY1IAAAAAQKnGeD8BU2NHAAAAAKAjc6k/AVNjQgAAAAAAZvXDPwABVGludAAAAAAAAAAAAANUaGVtZUNvbG9yUG9zaXRpb24AtgAAAAJfdHlwZQBRAAAAZW1wb3dlci5DaGFydHMuQ29tbW9uLkNvbG9yVHJhbnNsYXRpb24uVGhlbWVDb2xvclBvc2l0aW9uLCBlbXBvd2VyLkNoYXJ0cy5Db21tb24AEFRoZW1lQ29sb3JTY2hlbWVJbmRleAD/////AkluZGV4AAcAAABOb1RpbnQACElzRGVmYXVsdENvbG9yAAAQRGVmYXVsdENvbG9ySW5kZXgA/////wAAAAMzALcBAAADUG9pbnRBZGRyZXNzADMAAAAQU2VyaWVzSW5kZXgAAQAAABBQb2ludEluZGV4AAQAAAAISXNQb2ludFN1bQAAAANNYXJrZXJTdHlsZURhdGEAYAEAAAJTdHlsZQASAAAAeGxNYXJrZXJTdHlsZU5vbmUAEFNpemUACAAAAANDb2xvcgBVAAAAEEEA/wAAABBSABIAAAAQRwA/AAAAEEIAbgAAAAFTY0EAAAAAAAAA8D8BU2NSAAAAAECpxng/AVNjRwAAAACgI3OpPwFTY0IAAAAAAGb1wz8AAVRpbnQAAAAAAAAAAAADVGhlbWVDb2xvclBvc2l0aW9uALYAAAACX3R5cGUAUQAAAGVtcG93ZXIuQ2hhcnRzLkNvbW1vbi5Db2xvclRyYW5zbGF0aW9uLlRoZW1lQ29sb3JQb3NpdGlvbiwgZW1wb3dlci5DaGFydHMuQ29tbW9uABBUaGVtZUNvbG9yU2NoZW1lSW5kZXgA/////wJJbmRleAAHAAAATm9UaW50AAhJc0RlZmF1bHRDb2xvcgAAEERlZmF1bHRDb2xvckluZGV4AP////8AAAADNAC3AQAAA1BvaW50QWRkcmVzcwAzAAAAEFNlcmllc0luZGV4AAEAAAAQUG9pbnRJbmRleAAFAAAACElzUG9pbnRTdW0AAAADTWFya2VyU3R5bGVEYXRhAGABAAACU3R5bGUAEgAAAHhsTWFya2VyU3R5bGVOb25lABBTaXplAAgAAAADQ29sb3IAVQAAABBBAP8AAAAQUgASAAAAEEcAPwAAABBCAG4AAAABU2NBAAAAAAAAAPA/AVNjUgAAAABAqcZ4PwFTY0cAAAAAoCNzqT8BU2NCAAAAAABm9cM/AAFUaW50AAAAAAAAAAAAA1RoZW1lQ29sb3JQb3NpdGlvbgC2AAAAAl90eXBlAFEAAABlbXBvd2VyLkNoYXJ0cy5Db21tb24uQ29sb3JUcmFuc2xhdGlvbi5UaGVtZUNvbG9yUG9zaXRpb24sIGVtcG93ZXIuQ2hhcnRzLkNvbW1vbgAQVGhlbWVDb2xvclNjaGVtZUluZGV4AP////8CSW5kZXgABwAAAE5vVGludAAISXNEZWZhdWx0Q29sb3IAABBEZWZhdWx0Q29sb3JJbmRleAD/////AAAAAAhTdXBwcmVzc01hcmtlcnMAAAhSZXF1aXJlTWFudWFsVXBncmFkZU9uRmlyc3RUaW1lUmVhZAAAAAJOYW1lAAwAAABNYXJrZXJzRGF0YQAQVmVyc2lvbgABAAAACUxhc3RXcml0ZQDxHGjJe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gAAAAT//////////wMA2QMAAAAAAAAAAAAA/////xAFEAUAAAVfaWQAEAAAAAS7Wm+0PQLkTr3qHQmJnx+7A0RhdGEAsAQAAANHcmlkTGluZVN0eWxlc0RhdGEAlwQAAANQcmltYXJ5VmFsdWVBeGlzR3JpZExpbmVTdHlsZQAdAgAAA01ham9yVW5pdExpbmVTdHlsZQD4AAAAA0NvbG9yAFUAAAAQQQAAAAAAEFIAAAAAABBHAAAAAAAQQgAAAAAAAVNjQQAAAAAAAAAAAAFTY1IAAAAAAAAAAAABU2NHAAAAAAAAAAAAAVNjQgAAAAAAAAAAAAACU2NoZW1lQ29sb3JJbmRleAARAAAAcHBOb3RTY2hlbWVDb2xvcgAQVGhlbWVDb2xvckluZGV4AAAAAAABVGludEFuZFNoYWRlAAAAAAAAANA/AUxpbmVXZWlnaHQAAAAAAAAAAAACRGFzaFN0eWxlAAoAAABMaW5lU29saWQACFZpc2libGUAAQhJc0F1dG9tYXRpYwAAAANNaW5vclVuaXRMaW5lU3R5bGUA+AAAAANDb2xvcgBVAAAAEEEA/wAAABBSALwAAAAQRwC8AAAAEEIAvAAAAAFTY0EAAAAAAAAA8D8BU2NSAAAAAGClF+A/AVNjRwAAAABgpRfgPwFTY0IAAAAAYKUX4D8AAlNjaGVtZUNvbG9ySW5kZXgAEQAAAHBwTm90U2NoZW1lQ29sb3IAEFRoZW1lQ29sb3JJbmRleAAAAAAAAVRpbnRBbmRTaGFkZQAAAAAAAADgPwFMaW5lV2VpZ2h0AAAAAAAAAOA/AkRhc2hTdHlsZQAKAAAATGluZVNvbGlkAAhWaXNpYmxlAAAISXNBdXRvbWF0aWMAAAAAA1ByaW1hcnlDYXRlZ29ye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IU2hvd0dyaWRsaW5lc0RlZmF1bHQAAQAAAk5hbWUAEQAAAEdyaWRsaW5lU2V0dGluZ3MAEFZlcnNpb24AAAAAAAlMYXN0V3JpdGUAIBit5pEBAAAAAQD/////cwBzAAAABV9pZAAQAAAABNsicLTSAClNm5ZcnNqW9SMDRGF0YQAXAAAABFNlcmllTGFiZWxzAAUAAAAAAAJOYW1lAA0AAABTZXJpZXNMYWJlbHMAEFZlcnNpb24AAwAAAAlMYXN0V3JpdGUAqe1z7YUBAAAAAgD/////cwZzBgAABV9pZAAQAAAABLhADLupOIZArKd7+U4qHAEDRGF0YQAXBgAABFBvaW50Q29sb3JJbmRpY2VzAN0EAAADMAD1AAAAEFNlcmllc0luZGV4AAEAAAAQUG9pbnRJbmRleAAB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xAPUAAAAQU2VyaWVzSW5kZXgAAQAAABBQb2ludEluZGV4AAI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zIA9QAAABBTZXJpZXNJbmRleAABAAAAEFBvaW50SW5kZXgAAw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DMwD1AAAAEFNlcmllc0luZGV4AAEAAAAQUG9pbnRJbmRleAAEAAAAA0NvbG9yAFUAAAAQQQD/AAAAEFIAEgAAABBHAD8AAAAQQgBuAAAAAVNjQQAAAAAAAADwPwFTY1IAAAAAQKnGeD8BU2NHAAAAAKAjc6k/AVNjQgAAAAAAZvXDPwADQ29sb3JJbmRleEluQ3VzdG9taXppbmcAWgAAABBUaGVtZUNvbG9yU2NoZW1lSW5kZXgA/////wJJbmRleAAHAAAATm9UaW50AAhJc0RlZmF1bHRDb2xvcgAAEERlZmF1bHRDb2xvckluZGV4AP////8AAAM0APUAAAAQU2VyaWVzSW5kZXgAAQAAABBQb2ludEluZGV4AAUAAAADQ29sb3IAVQAAABBBAP8AAAAQUgASAAAAEEcAPwAAABBCAG4AAAABU2NBAAAAAAAAAPA/AVNjUgAAAABAqcZ4PwFTY0cAAAAAoCNzqT8BU2NCAAAAAABm9cM/AANDb2xvckluZGV4SW5DdXN0b21pemluZwBaAAAAEFRoZW1lQ29sb3JTY2hlbWVJbmRleAD/////AkluZGV4AAcAAABOb1RpbnQACElzRGVmYXVsdENvbG9yAAAQRGVmYXVsdENvbG9ySW5kZXgA/////wAAAARTZXJpZXNDb2xvckluZGljZXMA7QAAAAMwAOUAAAAQU2VyaWVzSW5kZXgAAQAAAANDb2xvcgBVAAAAEEEA/wAAABBSABIAAAAQRwA/AAAAEEIAbgAAAAFTY0EAAAAAAAAA8D8BU2NSAAAAAECpxng/AVNjRwAAAACgI3OpPwFTY0IAAAAAAGb1wz8AA0NvbG9ySW5kZXhJbkN1c3RvbWl6aW5nAFoAAAAQVGhlbWVDb2xvclNjaGVtZUluZGV4AP////8CSW5kZXgABwAAAE5vVGludAAISXNEZWZhdWx0Q29sb3IAABBEZWZhdWx0Q29sb3JJbmRleAD/////AAAABE5lZ2F0aXZlU2VyaWVzQ29sb3JJbmRpY2VzAAUAAAAAAAJOYW1lAA0AAABDb2xvckluZGljZXMAEFZlcnNpb24AAgAAAAlMYXN0V3JpdGUATZ+Bv3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MAAAAEUAAAAP////8LAOEIAAAAAAAAAAAAAP/////gAOAAAAAFX2lkABAAAAAEaTNo0G5uZU65GrcfjvklSwNEYXRhAGwAAAAEUG9pbnRNYXJrZXJTdHlsZXMABQAAAAADU2VyaWVzTWFya2VyU3R5bGVzAAUAAAAACFN1cHByZXNzTWFya2VycwAACE1hcmtlcnNTdXBwcmVzc2VkT25QcmV2aW91c0xheW91dAAAAAJOYW1lACUAAABQb2ludEFuZFNlcmllc01hcmtlclN0eWxlRGVmaW5pdGlvbnMAEFZlcnNpb24AAAAAAAlMYXN0V3JpdGUAgkVIRoABAAAAAQBEAAAAAAACAP////+vAK8AAAAFX2lkABAAAAAEghJV31JeIkWq8jucgFsT3wNEYXRhAEMAAAAISGFzU3R5bGVSZXBvc2l0b3J5QmVlbk1pZ3JhdGVkAAEISGFzQm9yZGVyU3R5bGVCZWVuTWlncmF0ZWQAAQACTmFtZQAdAAAAQ2hhcnRTdHlsZVN0YXR1c0luZm9ybWF0aW9ucwAQVmVyc2lvbgABAAAACUxhc3RXcml0ZQB8J3XthQEAAAADAP////9SAFIAAAAFX2lkABAAAAAEbMV24L0OHkWvzBvMIO7SjgJOYW1lAAkAAABEYXRhTGluawAQVmVyc2lvbgABAAAACUxhc3RXcml0ZQDowRQ3eQEAAAAEAP////97AHsAAAAFX2lkABAAAAAEk0Gs5ELq0UaULdPu+EEacQNEYXRhABIAAAAEU2VyaWVzAAUAAAAAAAJOYW1lABoAAABTaGFwZUNvbnN0cnVjdGVkQ2hhcnREYXRhABBWZXJzaW9uAAAAAAAJTGFzdFdyaXRlAHX1WWiJAQAAAAUA/////2EAYQAAAAVfaWQAEAAAAAQbt6Lmhtc+TI1nfeAx1zZ4BERhdGEABQAAAAACTmFtZQANAAAATGlua0RhdGFMaXN0ABBWZXJzaW9uAAAAAAAJTGFzdFdyaXRlACQmFDd5AQAAAAYASwAAAAAABwD/////7QLtAgAABV9pZAAQAAAABBpp6/LEMYtOr17Se2ERkCoDRGF0YQB2AgAABFBvaW50QWRkaXRpb25hbFN0eWxlcwBqAQAAAzAAdAAAAANQb2ludEFkZHJlc3MAMwAAABBTZXJpZXNJbmRleAABAAAAEFBvaW50SW5kZXgAAQAAAAhJc1BvaW50U3VtAAAAA0FkZGl0aW9uYWxTdHlsZXMAHAAAAAJGaWxsUGF0dGVybgAGAAAAVW5zZXQAAAADMQB0AAAAA1BvaW50QWRkcmVzcwAzAAAAEFNlcmllc0luZGV4AAEAAAAQUG9pbnRJbmRleAACAAAACElzUG9pbnRTdW0AAAADQWRkaXRpb25hbFN0eWxlcwAcAAAAAkZpbGxQYXR0ZXJuAAYAAABVbnNldAAAAAMyAHQAAAADUG9pbnRBZGRyZXNzADMAAAAQU2VyaWVzSW5kZXgAAQAAABBQb2ludEluZGV4AAMAAAAISXNQb2ludFN1bQAAAANBZGRpdGlvbmFsU3R5bGVzABwAAAACRmlsbFBhdHRlcm4ABgAAAFVuc2V0AAAAAANTZXJpZXNBZGRpdGlvbmFsU3R5bGVzANgAAAADMQDQAAAAEFNlcmllc0luZGV4AAEAAAADQWRkaXRpb25hbFN0eWxlcwCoAAAAAkZpbGxQYXR0ZXJuAAgAAABEZWZhdWx0AANGaWxsQ29sb3JPclRoZW1lQ29sb3IAcwAAABBUaGVtZUNvbG9yAAAAAAABVGludEFuZFNoYWRlAAAAAAAAAAAAEFRpbnRJbmRleAD/////EFNjaGVtZUNvbG9yAAAAAAADQ29sb3IAIQAAABBBAP8AAAAQUgAAAAAAEEcAAAAAABBCAAAAAAAAAAAAAAACTmFtZQAoAAAAUG9pbnRBbmRTZXJpZXNBZGRpdGlvblN0eWxlc0RlZmluaXRpb25zABBWZXJzaW9uAAAAAAAJTGFzdFdyaXRlAGyBtuaRAQAAAAgA/////5EAkQAAAAVfaWQAEAAAAASsICjzFjMCQ5npNmjBLgUrA0RhdGEAOAAAAARPblRvcFNlcmllc0luZGl6ZXMABQAAAAAESGlkZGVuU2VyaWVzSW5kaXplcwAFAAAAAAACTmFtZQAKAAAAV2F0ZXJmYWxsABBWZXJzaW9uAAEAAAAJTGFzdFdyaXRlAC5vNFuNAQAAAAkATgAAAAAACgD/////cwBzAAAABV9pZAAQAAAABGAAG/ozHkpEk0/DzqBQxUwDRGF0YQAXAAAABFNlcmllTGFiZWxzAAUAAAAAAAJOYW1lAA0AAABTZXJpZXNMYWJlbHMAEFZlcnNpb24ABQAAAAlMYXN0V3JpdGUAJm80W4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EAAAABf////9FAAAA5w8AAAAAAAAAAAAAqCoAAAVfaWQAEAAAAAQkxTnYZvgkRq6ruOdhuOtzA0RhdGEATSoAAAVEYXRhAD0qAAAAUEsDBBQABgAIAAAAIQA3Mb2RewEAAI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EtvwjAMvk/af6hynWhgh2maKBz2OG5IsB8QGreNaJMoNgz+/dzw0DQBFYJLoybx97AdD8frpk5WENA4m4lB2hcJ2NxpY8tMfM8+es8iQVJWq9pZyMQGUIxH93fD2cYDJhxtMRMVkX+REvMKGoWp82D5pHChUcS/oZRe5QtVgnzs959k7iyBpR61GGI0fINCLWtK3te8vVUyN1Ykr9t7LVUmlPe1yRWxULmy+h9JzxWFyUG7fNkwdIo+gNJYAVBTpz4YZgxTIGJjKORRzgA1Xka6c5VyZBSGlfH4wNZPMLQnp13t4r64HMFoSCYq0Kdq2Ltc1/LHhcXcuUV6HuTS1MQUpY0ydq/7DH+8jDIugxsLaf1F4A4dxD0GMn6vlxBhOgiRNjXgrdMeQbuYKxVAT4m7t7y5gL/YXSlXc86ApHa5ddkj6Dl+ftKT4Dzy1AhweRX2T7SN7nkGgkAGDo/0WLMfGHnkXF12aGeaBn2EW8YZOvoFAAD//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+gEncD7WNoyQb3b8nHBBUGoMDR3+9fvzK2908jerIIfbiNKyLEhQ7I7Z3rYaX+nF1ByomcpZGcazhxBF21fXV9plHSnkodr2PKqu4qKFLyd8jRtPxRLEQzy5XGgkTpRyGFj2ZgVrGTVneYviuAdVCU+2thrC3N6Dqk8+bf9eWpukNP4g5TOzSmRXIc2Jn2a58yGwh9fkaVVNoOWmwYp5yOiJ5X2RswPNEm78T/XwtTpzIUiI0Evgyz0fHJaD1f1q0NPHLnXnENwnDq8jwyYKLH6jeAQAA//8DAFBLAwQUAAYACAAAACEAgT6Ul/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/ocwd5t2FRHZdC8i7FXrDwjJtCnbJiEzfvTfGyq6XVjWSy8Db4Z5783Hdvc1DuIDE/XBK6iKEgR6E2zvOwVvzfPNAwhi7a0egkcFExLs6uur7QsOmnMTuT6SyCyeFDjm+CglGYejpiJE9LnShjRqzjB1Mmpz0B3KTVney7TkgPqEU+ytgrS3tyCaKWbl/7lD2/YGn4J5H9HzGQlJPA15ANHo1CEr+MFF9gjyvPxmTXnOa8Gj+gzlHKtLHqo1PXyGdCCHyEcffymSc+WimbtV7+F0QvvKKb/b8izL9O9m5MnH1d8AAAD//wMAUEsDBBQABgAIAAAAIQBzG/wjrwMAAFMIAAAPAAAAeGwvd29ya2Jvb2sueG1srFZdb6M4FH1faf8D4+0r5TMkoJJRmg9tpO6oSjszL5EiAzfBKmDWNk26o/nvew0hTdt56M5slBiM8fE5955r5+rjoSyMRxCS8SomzqVNDKhSnrFqF5PP9wtzRAypaJXRglcQkyeQ5OP499+u9lw8JJw/GAhQyZjkStWRZck0h5LKS15DhSNbLkqqsCt2lqwF0EzmAKosLNe2A6ukrCIdQiTeg8G3W5bCjKdNCZXqQAQUVCF9mbNa9mhl+h64koqHpjZTXtYIkbCCqacWlBhlGi13FRc0KVD2wRkYB4HfAH+OjY3br4RDb5YqWSq45Ft1idBWR/qNfse2HOdFCA5vY/A+JN8S8Mh0Dk+sRPCTrIITVvAM5ti/jOagtVqvRBi8n0QbnLi5ZHy1ZQV86axr0Lr+REudqYIYBZVqnjEFWUyG2OV7eH6AqkRTXzeswFHX9h2PWOOTnW+Fge6HDmvGQMJEJMCULHEF0G+iMSaFAlFRBVNeKfThUdeveq7FnuYcHW6s4O+GCcDCQn+hVmxpGtFE3lKVG40oYjKN1p8lyl8vaFFwLDxFS7qe1PWMKrq+4Skt1vdQ1mvwHA/sILP90PUDSGi2DZPQpSnNkoBmw/WZlenbuvkPZqapjpCFIepkdPevw4VqRNQb9lYJA++XsxtM2h19xBSiUbJjhS8xR463qVIROZtv7mg48ibOzJx6k5Hpu9OhOfKGgRmGE38aXE8XThB8RzEiiFJOG5Uf3aGhY+JpP78e+oseYuKjSXRZRw3Lnml8s48fU19fNf3Ydy1Y74NfGOzls49015A539/p/e4eE9fqOnxlVcb3MQkDG2U+9d2Br7v7dvAry1Tev9E9+hPYLkcJ3WuKJiu94yHxQavJ1cRj8oLwrCO8wI+pmxeErTPG7YaMzNurUbVFtKzqRuHGr7m3KcCaifQSYpk5bYr7WRlsWQWZrhfEOOsdkUrGN2lOhZIbpF3ARmglm4QrxUtdmujSNkR6GQxBzrIM9ElExi2JDxezC/fKOgP+0Sqi2um8rfj+NM2PLvz3zNMVgucHlnLRlFU//Y/VfPHh1fRzEqgViad6t8BLG6LQsd1Qx4YXcMf+AXT1NiYTJ5q7+qnerFaQcjxrn3AaupMfu1o3vgAHdSNVe8X6ZphOx7cnQzv0TXvuDUx/FLrmyPdcc+rP3PlgOJ/Nrwfa7voAjv6PY6jdZqL+ZNfidObuBU0f8P/ACrbXVGJ9dg5AvljePWurnzX+FwAA//8DAFBLAwQUAAYACAAAACEAG0gwdQ4BAACRAQAAFAAAAHhsL3NoYXJlZFN0cmluZ3MueG1sbFBdawIxEHwv9D+Efa/JSZVW7k6KckXoQ7HtD4jnqqH5uGZXqf313VOKDzZkF2ZmJ8ymnH4Hrw6YyaVYQTEwoDC2ae3itoKP9+buARSxjWvrU8QKjkgwrW9vSiJW4o1UwY65m2hN7Q6DpUHqMIqySTlYFpi3mrqMdk07RA5eD40Z62BdBNWmfeQKRqD20X3tcfaH65JcXWa5r9JWWvCPOlgvGQsQ1CafssrbVQVNY06np3OTIp/nnrKzvuc2Njh/PJPDntCnN0/xJ9TZVtaSfIT5gFCrUnM/ItUn6IvrN7btpyrO0oVePL8sx6NlcW/mw381sywezfzKN0uhQ3YsGywuPi1fWv8CAAD//wMAUEsDBBQABgAIAAAAIQBBv/hg2QAAAMoBAAAjAAAAeGwvd29ya3NoZWV0cy9fcmVscy9zaGVldDEueG1sLnJlbHOskcFOwzAMQO9I/EPkO0m7A0Jo6S4IaVcYH+ClbhvROlFsEPt7gnah0yQunCzb8vOTvd19LbP5pCIxsYfWNmCIQ+ojjx7eDs93D2BEkXucE5OHEwnsutub7QvNqHVIppjFVAqLh0k1PzonYaIFxaZMXDtDKgtqTcvoMoZ3HMltmubeld8M6FZMs+89lH2/AXM45br5b3YahhjoKYWPhVivrHCKx5kqEMtI6sHac0XOobVVFtx1j/Y/PXKJrFReSbUeWlZGFz13kbf2GPlH0q0+0H0DAAD//wMAUEsDBBQABgAIAAAAIQDvD2UUcQQAAKQPAAATAAAAeGwvdGhlbWUvdGhlbWUxLnhtbMxXW4+jNhR+r9T/YPHOhDthNJkVgaBWalWps6s+e8BcdgxE2JlLV/Pfe2wTLiHT3U6z0iYvYD4ff+fi79g3H55rRQAAAAVEAAAARgAAAOcPAAAAAAAAAAAAAIoeSceqttlo5pWhIdKkbVY1xUb79DHR1xpiHDcZpm1DNtoLYdqH259/usHXvCQ1QTC/Ydd4o5Wc769XK5bCMGZX7Z408C1vuxpzeO2KVdbhJ7Bb05VlGN6qxlWjoQbXYPaPPK9Sgj4Kk9rt0fiOwmvDmRhIaXcnTJPZDInNHkyBYF1xH9EOPWK60Qz501a3Nyt83QMoX+IS+etxPSB7sBb2HMd1vHCwJwGUL3E7f+ftvMGeBOA0BS+WazuOb0VOj52A1OMZ27Ef2+YMP7FvLziHrvjP8BKk7DsLfJJEELUZXoIU3l3g3W2wjef2JUjhvQXeN8LY8Wf2JaikVfOwzKDr2dHR2wGSt/SXs/DAdRLf6o2PKMj+UDliibxt+KyOtqQ58L9Jl5G8airScWTKoqrx57ZLAC1mUcyrBvGXPclxCuV6R4qWoE+/iuXwNcGTT2ooZSdDwGNmsa6aS5sfLcJio5/S63rutNpu0s+8ovSOv1DyG5OuspZWWQKDMiFyxw2bal/CYx/iGa7osJyDupb/VfHyrsR7CJOKZMF60wVD+5bB3pQLS6EgJ7ZlsA/1722mtrFpin2sYsowH8cNdxiH1HCF9vyxfgfzUgEKqSFHAmLufyExWWxOwj5Dwj8OQhb+jYT07CIsgjMs1sL8MVXHLA6hAGpDVmA3ISzU3nWUZiKWYkoykScln8fsiuRcNNNvBZNOK8CAZtFXwJjpQHB90z3hnSq1b8j0jMSk3OYkJmVY4oz01TltMpfMdTCmdEZPhOK4G0Ya/vp75FqIyIk20GaqFLRBTxvNs104M6R4v9FykEl4rPdQO6wpNIRpAYeKlHdqw79HWfYd4zFmpQq4FB2lBnXFSYdoVW804f5QDbSRGiK5mRYIwg9LLgBZ+dHIQdLnSSZ5TlI+TftkRDY/CQCFV1px9quc/n6wmNkeIN13ZfaE7umh+xNDibm+KQKYVYxDq1HRzKpuImRj/Z00pl52zxwYxVqY7kvcd5SpmCu4FNGBjnxTTssuBwGchWD+3jfC+0I02P/ddb/eqoU3E9Ece+ZMVUTXPC+m36/JT1iNTXTGSkm3PGCxUeuCo9ZBoZ7tEl/put/QECbUxsVm1ATjpQwLze5H59QueCCYRMJ7I25Djzgbifd2fph3WrWiQRzPlXIbyAvh9M7W3n8G8Yjh0HygnKmz8jPvMBz61BlcyQZsmWfebw14Qoeu2mhfDDd0IsuNdGPt7nTHdgx97Ya2Hrqube5c04i31is0Fl7WpqsuowmuK/rSX0nl+OJaWldp17I251dpW69aee1cSeLyWmpab19LUQWi88WzksAOtp4e2GGiO/F2rQeRt9VjL/LjJI7cdZC8auhRgp3Qjhxvt9Y9M4p0xzME/XWg+45lhY4frndO+NofY8BzJSZ9LCC8ktftPwAAAP//AwBQSwMEFAAGAAgAAAAhAOvPoTiFBQAA5BgAAA0AAAB4bC9zdHlsZXMueG1s7Fltb+I4EP5+0v2HKN9pXkgCQcCqb5Eq7b1o25XuqwkOWHVi5JgW9rT//WbshIRdaFPa3umkhgr8+ng8npk8444/bXJuPVBZMlFMbO/MtS1apGLOisXE/nqX9Ia2VSpSzAkXBZ3YW1ran6a//jIu1ZbT2yWlygKIopzYS6VWI8cp0yXNSXkmVrSAnkzInCioyoVTriQl8xIn5dzxXTdycsIK2yCM8rQLSE7k/XrVS0W+IorNGGdqq7FsK09HN4tCSDLjIOrGC0hqbbxI+tZGwl9cL6R7florZ6kUpcjUGWA7IstYSn8WOXZih6QNEqCfhuSFjuvv7X8jT0QKHEkfGB7hTi4Zn4gV7bBiezrORKFKKxXrQk3sENBRp6P7QjwWCXaByVSjpuPym/VAOLR4tjMdp4ILaSmwBTgK3VKQnJoRt3QhqPX1BsdlJGd8a9p9bND2Uw3MGZwmNjooiBFnOp7hqM6LnUtG+MGVOoHKxWxiJ4mrH4RpttER+c1F3QFqfb2LorVqSlA447x1/qZhOgbPU1QWCfRaVfluu4KDLiBImPOCrmdHLyTZen7YfUIpOJujwS0utXlVh3Me4QdhZlUHK+Z0Q+cTOwo0ektgNKYuwh1Z60o/77xW5TYD21IMPc89G8RxPPSi4XAYB30vCPTRv2S3etNwojMh5xDua5/2QZumaTrmNFOgQ8kWS/xVYoUaFUpBOJyO54wsREE4emM9oz0TXhPwRpjYagkRvfb/H88Bl6hW6DRey6JF6TQcRK4l7jTebO7w3qpNgspSyvktbu6vbKc3DHubzCrWeZKrGzA0eHFijKqLYGFV0ejIVFB3bTSD3YIdnARrbbId/jGhPJCvEsq3rbZQu9kWWa34FuM6RuyqBnOa2jlniyKnZsB0TOqqtRSSfYOJGP/1mdlIKhRLsSGFCdSE8U12XG0tCfvvKyFa4QkCglS1CuG0O6vw31LaOx/riUpDvzjsDF2sNmhmQ7FROdhKbfPPW+2FDnkvtOJntqvdGBy3FR32YsPOyy3kCxP7d6TBvCX1bM04BPcDcQEw55tWpHEhJkDDjv0YruTiK4i1yqWS7L7iTbpzbTrrV/Ib0pCX+b2l6EZ9EQrYOuYYYBCPkqzuoFFXyqVkxf2dSJipY4oA2ccf+JrCARgz9fY/dPBhB+gGbTv473zAcMijRLhmjzVFq5hqwx6dQ5T0sGMdCUVv6lcNo0O6d5A8VaTUEOqaOe2o4IeP7sWpDvokayWq1Bi0iGpvMevO6jTpXxurSpV1jrNnZD/Y4mWCn6PpUb2Dmsc9ZRMQ002i0nPPAshU/P7A7Q/8qO+5rs79nRplOm6o4usQG5zT1VaZtHnJHNHbfoJ7xK89v59E12+iy6ilSz+Ih8MQH0j7ovBEXT6P2E2Xp5taMsDPs+oxXvA6s6g96X9otujzQP4UXl/qfLPFKK05zciaq7td58Ruyr/ROVvnkABUo/5kD0JpiIndlD9jYu9FQCebJSp6SvOVeKTSSpdEqtK2Vgig6ZkeqkvVLSDwcLhKHa0ZJL1/m2sx1+2Bn3vwBaUEHv1V933fW/Caw41goSyl74sel4JTvQ+Q3TD6GM2kEXB//BLIIZVfxONu+PCp4RmTpYKronUON6MVvjbDY/iclOoOqCq/hJx/N0VfLTnNHAg4rUOajoHKfi7hXgN+rbVkoJfri0F8dZ34vaF7MewFfRr24vDiqhcGlxdXV0ns+u7l99Z19Csuo/UNOmTVXjAqOVxZy8p0KlO4bdomdqtijEG7JIjdlj32I/c89OAk+67XCyIy7A2jfthLQs+/ioKL6zAJW7KHJ140u47nmetvFD4cKZZTzora8mt7b7eCyUP1iU049Uk4zb8npv8AAAD//wMAUEsDBBQABgAIAAAAIQCk8Gm0HgMAAJoHAAAYAAAAeGwvd29ya3NoZWV0cy9zaGVldDEueG1snFVdk5owFH3vTP9DJu8LBBGFEXe2ujv1oZ2d2o/nCEEzC4QmwY92+t97EwTdte3YdRQwOTn3ntxzw+R2XxZoy6TiokowcTyMWJWKjFfrBH/5/HAzxkhpWmW0EBVL8IEpfDt9+2ayE/JJbRjTCBgqleCN1nXsuirdsJIqR9SsgplcyJJq+CvXrqolo5ldVBau73mhW1Je4ZYhltdwiDznKZuLtClZpVsSyQqqIX+14bXq2Mr0GrqSyqemvklFWQPFihdcHywpRmUaL9aVkHRVgO49CWiK9hK+PvwGXRg7fhGp5KkUSuTaAWa3zflSfuRGLk17pkv9V9GQwJVsy00BT1T+61Iiw57LP5ENXkkW9mRmu2Tc8CzBP73j5wbuxFy806Wb+4WnE+uTR4nAjOwjLaEGS2O3RVU3GrvTScbBAUY1kixP8B2J574Zt+u+crZTZ89I09WSFSzVDHIgGBn7roR4MsAFDHkmogUYRppqvmUzVhQJvge0+m5j3JP4nnjBeDgKTSS3D3X+3IV9sM4HARnLaVPomSi+8UxvEhw5JIp8Mh4NcTf5SezeM77eaEgudCKYSBulRdkPwgYaB8bZYc5UCtaHlJ3AZJGKAkLCFZXctDA4l+5bjW04EpgWPhgXQ1Fb3mMm5EjQLoVZuxTwuy5TLxqFw9CHhI4UUMp/UADOUsC9pziJvYoi7ASEg/F5Jn+gMTVo5dtKzKmm04kUOwStZKpWU3MwkdhsgB1pM28rYwfMhvsAvW63YZsN9Z3hTjCwwmoFxtlOvYm7NckcEe9aBEjpEf5zxOwSMXiOmF8igh7hgspeKtTtXOrRRGEQnX/+V6MhtYbpFZAXGlvE0Oonp9TsFs2eTb5YCX1quI8riTN8Iavtq7aaNV2zD1SueaVQwXJr+xFGsu0Vz4FnLWrTDKPxKPDIcNTJhs1fCQ099JfJDbyLGFTTc8DSuRC6+wOuMlGXTDc1qmnN5JL/gOaJMBKSQ+vZl02CayG1pFxDNrE52eQis/0ER03BHqnUCs6uxnQqgT3qR09oe1y5JzgYqH+rTn8DAAD//wMAUEsDBBQABgAIAAAAIQCJiQyPoAEAAP8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8Ul1v0zAUfUfaf7D8BA+pnbSgYrWZBqjwQKdKDWPam7HvOrP4Q7ZHln+Pk7RZgybe7sc5x/ee69Xls67RH/BBWbPG+YxiBEZYqcxhjX9Um2yJUYjcSF5bA2vcQsCX5cWblXBMWA87bx34qCCgpGQCE26NH2J0jJAgHkDzMEsIk5r31mseU+oPxHHxyA9ACko/EA2RSx456QQzNyrio6QUo6R78nUvIAWBGjSYGEg+y8kLNoLX4VVC3zlDahVbl3Y6jnuuLcXQHNHPQY3ApmlmzbwfI82fk9vt932/aqZM55UAXK6kYFHFGsoVeQlTFJ5+/QYRh/KYpIbwwKP1pVa2p5zyzulHaBvrZUisSZZoEoLwysV0v0FzUkjomoe4TQe9VyA/teWG17VNl0EV19xzdA1GRY7e7vZ79PXqGn27Qbvtu/6df5hppd7BYVKQKHnCBgdPnZ/zz1+qDS4Lmi+ynGZzWlHKiiVbFHfdUhN+59FQ0Mfx/qtYLDL6MUYAAAAFRQAAAP/////aCg0FAAAAAAAAAADLiypfsPeU0eWZ4kmg7L8lj3Cwvh3MEtNs8mXLvwAAAP//AwBQSwMEFAAGAAgAAAAhAHt7OrnSAQAAdwQAABQAAAB4bC90YWJsZXMvdGFibGUxLnhtbJxUy07rMBDdX4l/sLxvnTQFXSJSdCmqVAmxoPABbjJprOtHZLuQCvHvjJPQQtpFhRdOcuI5Z87MJDe3jZLkFawTRmc0HkeUgM5NIfQmoy/Pi9FfSpznuuDSaMjoDhy9nV38ufF8LYFgtHYZrbyvU8ZcXoHibmxq0PimNFZxj492w1xtgReuAvBKskkUXTHFhaYdQ6ryc0gUt/+39Sg3quZerIUUftdyUaLydLnRxoasMtpY0tjki7yxR+RK5NY4U/oxkjFTliKHoxzjKbPwKkJpDlTJL7mu9lyYlyiw1shp0224fY/6NcLrPGzRaIGr3b7efVCiuUJzz3wNUsKEkkK4WvLd4wC2UGb0X5ze45EKqw72ybzNzVb7jGJ/vfFcOoRWlXnDpiO0P3XflEtM6BJPhUreGYvRPTils67rcyO3SjuSd5QD/GAuOXYXR5271mLrLO787d2tai49YHGGOSWU/dBvddAhNvocHRy5sAY63yvU25yc0gmzdJ5OclIH44d+4lM607N1pid1MH6oEwUd1razb1xfxpXfSVjq0hzmSkILPohN5a/xw8cBWQjrfBfYjkrAHvgRFMbJW1ED/g2weeFUF7RHv+Ux+wQAAP//AwBQSwMEFAAGAAgAAAAhAPpAhMy3AQAA7AQAACcAAAB4bC9wcmludGVyU2V0dGluZ3MvcHJpbnRlclNldHRpbmdzMS5iaW7sU7Fu1EAQfc5FiIiCo0+B6E9KyEFIeT7b0UXns2X7EO0mNwTrNrvW2o4IiJ5PiPgRfoYWCSRKeng2aYgQCCkFBSt5dt6+NzMeryeHwhlqtDA4xX3EmGOEh3iCR9ghziFwKGlrohRT8o/pTaHRLW9zcOsDhpvT99jwsIV3d8a3V/BwF8+IPdoBVROMe/XNGO8qTbdv8LlH5xvX4Sz/qUwwWywf4NL7OtjGl8+fPv6u+rDr5ZrgOr7BFv6n+ge/wN/c9yXFeVwcdW0M8dZ7jQNE2OXUjLGPkPuIns8Zinpvl9wxPZ/MPudrhD3O0YSnB9QERHtEAefuDTPOTNU2fmkwWRYJsjAP5nMsTemk7rzElWIa1ZTWIE2yIpvMCkyt1qoRJFGEWFalKi4qQepK04gL5LlqdYMje5zJubhagrbS8rJX87CwRlyuzn+E8yBfl5WvlVmn6lTqXpZJbXXbF11Yd6Y0UlUxqnwlmIdFEWa4SrpIFiFJBqbkX4g07LPDiVuJQ+SsaQrrq5M1fGvXmnz31p3Ct72kg2zIutiuBIdOXdQnSsuff5ptSp6Og/hXd/kdAAD//wMAUEsDBBQABgAIAAAAIQBF5bbQygEAAOAD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xTQW7bMBC8F+gfBN1jymkQFAbNIHBSpEDSGrGSnrfUSiJCkQS5du2+vqTUyDJS9FD0tju7GA6HQ36173S2Qx+UNct8PivyDI20lTLNMn8qP519zLNAYCrQ1uAyP2DIr8T7d3ztrUNPCkMWKUxY5i2RWzAWZIsdhFkcmzipre+AYusbZutaSbyxctuhIXZeFJcM94SmwurMjYT5wLjY0b+SVlYmfeG5PLgoWPASO6eBUHB2LEtLoEvVoSgiPDb82jmtJFC0RDwo6W2wNWW3e4mas+mQx6tsUG69okPimLZ8I0HjKqoQNeiAnB0BfoeQHF6D8kHwHS12KMn6LKif0eOLPPsOAZP2Zb4Dr8BQvENaG5q+1i6QF9+sfwktIgXO4sIA9uV0d1qrCzHvF2Lx18WB6wt0WGWPYBr8D0ckjcNd49mnLpSKNIav9Ro8/cGU86kpvbTBkkHlZ+O2NHVg9MKb5h4CPdofbwzqPU+JOD35AQw06ONgrFa2c2AOooMKM2WyIcicveL8XpmX8ORKe5NC9vvBT0G+acFjFTMyBmIE+F18a68TyapNVlevO28HKZ7Pw4cV88tZ8aGIyZtgnB2/pvgFAAD//wMAUEsBAi0AFAAGAAgAAAAhADcxvZF7AQAAhAUAABMAAAAAAAAAAAAAAAAAAAAAAFtDb250ZW50X1R5cGVzXS54bWxQSwECLQAUAAYACAAAACEAtVUwI/QAAABMAgAACwAAAAAAAAAAAAAAAAC0AwAAX3JlbHMvLnJlbHNQSwECLQAUAAYACAAAACEAgT6Ul/MAAAC6AgAAGgAAAAAAAAAAAAAAAADZBgAAeGwvX3JlbHMvd29ya2Jvb2sueG1sLnJlbHNQSwECLQAUAAYACAAAACEAcxv8I68DAABTCAAADwAAAAAAAAAAAAAAAAAMCQAAeGwvd29ya2Jvb2sueG1sUEsBAi0AFAAGAAgAAAAhABtIMHUOAQAAkQEAABQAAAAAAAAAAAAAAAAA6AwAAHhsL3NoYXJlZFN0cmluZ3MueG1sUEsBAi0AFAAGAAgAAAAhAEG/+GDZAAAAygEAACMAAAAAAAAAAAAAAAAAKA4AAHhsL3dvcmtzaGVldHMvX3JlbHMvc2hlZXQxLnhtbC5yZWxzUEsBAi0AFAAGAAgAAAAhAO8PZRRxBAAApA8AABMAAAAAAAAAAAAAAAAAQg8AAHhsL3RoZW1lL3RoZW1lMS54bWxQSwECLQAUAAYACAAAACEA68+hOIUFAADkGAAADQAAAAAAAAAAAAAAAADkEwAAeGwvc3R5bGVzLnhtbFBLAQItABQABgAIAAAAIQCk8Gm0HgMAAJoHAAAYAAAAAAAAAAAAAAAAAJQZAAB4bC93b3Jrc2hlZXRzL3NoZWV0MS54bWxQSwECLQAUAAYACAAAACEAiYkMj6ABAAD/AgAAEQAAAAAAAAAAAAAAAADoHAAAZG9jUHJvcHMvY29yZS54bWxQSwECLQAUAAYACAAAACEAe3s6udIBAAB3BAAAFAAAAAAAAAAAAAAAAAC/HwAAeGwvdGFibGVzL3RhYmxlMS54bWxQSwECLQAUAAYACAAAACEA+kCEzLcBAADsBAAAJwAAAAAAAAAAAAAAAADDIQAAeGwvcHJpbnRlclNldHRpbmdzL3ByaW50ZXJTZXR0aW5nczEuYmluUEsBAi0AFAAGAAgAAAAhAEXlttDKAQAA4AMAABAAAAAAAAAAAAAAAAAAvyMAAGRvY1Byb3BzL2FwcC54bWxQSwUGAAAAAA0ADQBoAwAAvyYAAAAAAAJOYW1lAAwAAABFeGNlbE1pcnJvcgAQVmVyc2lvbgABAAAACUxhc3RXcml0ZQB9i7b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HAAAABSIAAABWAAAA5w8AAAAAAAAAAAAAZVBvaW50AAUAAABGcm9tAAJDdXN0b21MYWJlbFBvc2l0aW9uUmVmZXJlbmNlUG9pbnQABQAAAEZyb20AAURlZmF1bHRBcnJvd1N0YXJ0UG9pbnRYADr+eRXwPG9AAURlZmF1bHRBcnJvd1N0YXJ0UG9pbnRZAHO+SvezOFFAAURlZmF1bHRBcnJvd0VuZFBvaW50WAA6/nkV8DxvQAFEZWZhdWx0QXJyb3dFbmRQb2ludFkA2/dSTRfJQkABRGVmYXVsdFRleHRFbGVtZW50TGVmdACMcwa7GhlrQAFEZWZhdWx0VGV4dEVsZW1lbnRUb3AAYDr0jbN4RkAFTWVyZ2VkV2l0aAAQAAAABAAAAAAAAAAAAAAAAAAAAAAIRGlzcGxheU9uQXNzb2NpYXRlZEF4aXMAAAhBbGlnbldpdGhGcm9tUG9pbnQAAAhBbGlnbldpdGhUb1BvaW50AAAISXNMZWFkZXJMaW5lSW5BdXRvTW9kZQABA0Zyb20AMwAAABBTZXJpZXNJbmRleAD/////EFBvaW50SW5kZXgAAwAAAAhJc1BvaW50U3VtAAEAA1RvADMAAAAQU2VyaWVzSW5kZXgA/////xBQb2ludEluZGV4AAEAAAAISXNQb2ludFN1bQABAAJBeGlzVHlwZQAGAAAAVmFsdWUAA0xhYmVsRm9ybWF0AOYBAAADUm9vdEVsZW1lbnQA1AEAAAJfdHlwZQCFAAAAbWlvLkNvbW1vbi5Qb3dlclBvaW50Lk1hbmFnZWQuRGF0YS5EYXRhQ2hhcnRzLkRhdGFMYWJlbHMuRGF0YS5CdWlsZGVyLlRleHRVbml0LlNlcGFyYXRvclVuaXREYXRhLCBtaW8uQ29tbW9uLlBvd2VyUG9pbnQuTWFuYWdlZC5EYXRhAAJTZXBhcmF0b3IAAQAAAAAEQ2hpbGRyZW4A/QAAAAMwAPUAAAACX3R5cGUAhgAAAG1pby5Db21tb24uUG93ZXJQb2ludC5NYW5hZ2VkLkRhdGEuRGF0YUNoYXJ0cy5EYXRhTGFiZWxzLkRhdGEuQnVpbGRlci5UZXh0VW5pdC5QZXJjZW50YWdlVW5pdERhdGEsIG1pby5Db21tb24uUG93ZXJQb2ludC5NYW5hZ2VkLkRhdGEAEERlY2ltYWxQbGFjZXMAAAAAABBSZWZlcmVuY2VTZXJpZXMAAAAAAARDaGlsZHJlbgAFAAAAAAJCcmFja2V0VHlwZQAGAAAAUm91bmQACFdyYXBJbkJyYWNrZXRzAAAAAAJCcmFja2V0VHlwZQAGAAAAUm91bmQACFdyYXBJbkJyYWNrZXRzAAAAAAFDdXN0b21Qb3NpdGlvbgCLXBszo7zkPwhJc0xpbmVTcGxpdAAACElzTGluZVZpc2libGUAAQNSb290RWxlbWVudADUAQAAAl90eXBlAIUAAABtaW8uQ29tbW9uLlBvd2VyUG9pbnQuTWFuYWdlZC5EYXRhLkRhdGFDaGFydHMuRGF0YUxhYmVscy5EYXRhLkJ1aWxkZXIuVGV4dFVuaXQuU2VwYXJhdG9yVW5pdERhdGEsIG1pby5Db21tb24uUG93ZXJQb2ludC5NYW5hZ2VkLkRhdGEAAlNlcGFyYXRvcgABAAAAAARDaGlsZHJlbgD9AAAAAzAA9QAAAAJfdHlwZQCGAAAAbWlvLkNvbW1vbi5Qb3dlclBvaW50Lk1hbmFnZWQuRGF0YS5EYXRhQ2hhcnRzLkRhdGFMYWJlbHMuRGF0YS5CdWlsZGVyLlRleHRVbml0LlBlcmNlbnRhZ2VVbml0RGF0YSwgbWlvLkNvbW1vbi5Qb3dlclBvaW50Lk1hbmFnZWQuRGF0YQAQRGVjaW1hbFBsYWNlcwAAAAAAEFJlZmVyZW5jZVNlcmllcwAAAAAABENoaWxkcmVuAAUAAAAAAkJyYWNrZXRUeXBlAAYAAABSb3VuZAAIV3JhcEluQnJhY2tldHMAAAAAAkJyYWNrZXRUeXBlAAYAAABSb3VuZAAIV3JhcEluQnJhY2tldHMAAAADVGV4dEVsZW1lbnQAygYAAAJBdXRvU2hhcGVUeXBlAAUAAABPdmFsAARBZGp1c3RtZW50cwAFAAAAAAVNYW5hZ2VkSWQAEAAAAATMKKgKoUDETKWkS37u0AgXCEhhc0NoYW5nZXMAAAhVc2VOYW1lSW5zdGVhZE9mVGFnQXNJZAABCFNoYXBlUHJldmlvdXNseUNyZWF0ZWQAAQNGaWxsQ29sb3IAVQAAABBBAP8AAAAQUgD/AAAAEEcA/wAAABBCAP8AAAABU2NBAAAAAAAAAPA/AVNjUgAAAAAAAADwPwFTY0cAAAAAAAAA8D8BU2NCAAAAAAAAAPA/ABBGaWxsVGhlbWVDb2xvcgAAAAAAAUZpbGxUaW50QW5kU2hhZGUAAAAAAAAAAAAQRmlsbFNjaGVtZUNvbG9yAAAAAAADUGF0dGVybkNvbG9yAFUAAAAQQQD/AAAAEFIA/wAAABBHAP8AAAAQQgD/AAAAAVNjQQAAAAAAAADwPwFTY1IAAAAAAAAA8D8BU2NHAAAAAAAAAPA/AVNjQgAAAAAAAADwPwAQUGF0dGVyblRoZW1lQ29sb3IAAAAAAAFQYXR0ZXJuVGludEFuZFNoYWRlAAAAAAAAAAAACEZpbGxWaXNpYmxlAAEIVmlzaWJsZQABAkZpbGxQYXR0ZXJuABAAAABtc29QYXR0ZXJuTWl4ZWQAAlRleHQABQAAACsyMiUAAlRleHRIb3Jpem9udGFsQWxpZ25tZW50AA4AAABtc29BbmNob3JOb25lAAJQYXJhZ3JhcGhBbGlnbm1lbnQADwAAAG1zb0FsaWduQ2VudGVyAAJUZXh0VmVydGljYWxBbGlnbm1lbnQAEAAAAG1zb0FuY2hvck1pZGRsZQADRm9udFN0eWxlAEABAAAQRm9udEJhY2tncm91bmQAAAAAAAhGb250Qm9sZAAAA0ZvbnRDb2xvcgBVAAAAEEEA/wAAABBSAB0AAAAQRwAdAAAAEEIAHQAAAAFTY0EAAAAAAAAA8D8BU2NSAAAAAKCoKYk/AVNjRwAAAACgqCmJPwFTY0IAAAAAoKgpiT8AEEZvbnRUaGVtZUNvbG9yAAAAAAABRm9udFRpbnRBbmRTaGFkZQAAAAAAAAAAABBGb250U2NoZW1lQ29sb3IAAAAAAAhGb250SXRhbGljAAACRm9udE5hbWUABgAAAEFyaWFsAAFGb250U2l6ZQAAAAAAAAAiQAhGb250U3RyaWtldGhyb3VnaAAACEZvbnRTdWJzY3JpcHQAAAhGb250U3VwZXJzY3JpcHQAAAhGb250VW5kZXJsaW5lAAAACFNpemVUb1RleHRXaWR0aAAACFNpemVUb1RleHRIZWlnaHQAAANUZXh0TWFyZ2luAD8AAAABTGVmdAAAAAAAAAAAAAFUb3AAAAAAAAAAAAABUmlnaHQAAAAAAAAAAAABQm90dG9tAAAAAAAAAAAAAAJEaXNwbGF5VGV4dAAFAAAAKzIyJQABSGVpZ2h0AAAAAEAwkjBAAVdpZHRoAAAAACDKDkFAAVRvcAAAAACAs3hGQAFMZWZ0AAAAAMAaGWtACEZsaXBIb3Jpem9udGFsbHkAAAhGbGlwSG9yaXpvbnRhbGx5QXBwbGllZAAACEZsaXBWZXJ0aWNhbGx5AAAIRmxpcFZlcnRpY2FsbHlBcHBsaWVkAAABUm90YXRpb24AAAAAAAAAAAABWk9yZGVyAAAAAAAAAPA/A0JvcmRlckNvbG9yAFUAAAAQQQD/AAAAEFIAHQAAABBHAB0AAAAQQgAdAAAAAVNjQQAAAAAAAADwPwFTY1IAAAAAoKgpiT8BU2NHAAAAAKCoKYk/AVNjQgAAAACgqCmJPwAQQm9yZGVyVGhlbWVDb2xvcgAAAAAAAUJvcmRlclRpbnRBbmRTaGFkZQAAAAAAAAAAABBCb3JkZXJTY2hlbWVDb2xvcgAAAAAAAUJvcmRlclRoaWNrbmVzcwAAAAAAAADoPw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hEaXNwbGF5RWxsaXBzZQABA051bWJlckZvcm1hdAAfAAAABV9pZAAQAAAABAAAAAAAAAAAAAAAAAAAAAAAA0xpbmUAFgcAAANTdGFydAAbAAAAAVgAAAAAAPQ6bUABWQAAAAAAtDhRQAADRW5kABsAAAABWAAAAAAA9DptQAFZAAAAAEAXyUJAAAJTdGFydEFycm93SGVhZAARAAAAbXNvQXJyb3doZWFkTm9uZQACRW5kQXJyb3dIZWFkABUAAABtc29BcnJvd2hlYWRUcmlhbmdsZQAFTWFuYWdlZElkABAAAAAEqBPz4KpAN0a9e3/dkrNahw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QJGaWxsUGF0dGVybgAQAAAAbXNvUGF0dGVybk1peGVkAAJUZXh0AAEAAAAAAlRleHRIb3Jpem9udGFsQWxpZ25tZW50AA4AAABtc29BbmNob3JOb25lAAJQYXJhZ3JhcGhBbGlnbm1lbnQAAgAAADAAAlRleHRWZXJ0aWNhbEFsaWduSAAAAAX//////////0EHpggAAAAAAAAAAEEHAAAFX2lkABAAAAAEqwivVyKyh02z/pnTyJhnpwNEYXRhANcGAAAIRXhjZWxDb2xvck1vZGVBY3RpdmUAAAhDb2xvckNhY2hlUmVwYWlyZWRGb3JMaW5rZWRDaGFydHMAAARDb2xvckNhY2hlAIsGAAADMACIAAAAA0NlbGxBZGRyZXNzABoAAAAQUm93AAAAAAAQQ29sdW1uAAAAAAAAA0NvbG9yAFUAAAAQQQD/AAAAEFIApgAAABBHAKYAAAAQQgCmAAAAAVNjQQAAAAAAAADwPwFTY1IAAAAAYKVn2D8BU2NHAAAAAGClZ9g/AVNjQgAAAABgpWfYPwAAAzEAiAAAAANDZWxsQWRkcmVzcwAaAAAAEFJvdwAAAAAAEENvbHVtbgABAAAAAANDb2xvcgBVAAAAEEEA/wAAABBSAP8AAAAQRwDyAAAAEEIAzAAAAAFTY0EAAAAAAAAA8D8BU2NSAAAAAAAAAPA/AVNjRwAAAADA3WnsPwFTY0IAAAAAwI1S4z8AAAMyAIgAAAADQ2VsbEFkZHJlc3MAGgAAABBSb3cAAAAAABBDb2x1bW4AAgAAAAADQ29sb3IAVQAAABBBAP8AAAAQUgD/AAAAEEcA8gAAABBCAMwAAAABU2NBAAAAAAAAAPA/AVNjUgAAAAAAAADwPwFTY0cAAAAAwN1p7D8BU2NCAAAAAMCNUuM/AAADMwCIAAAAA0NlbGxBZGRyZXNzABoAAAAQUm93AAAAAAAQQ29sdW1uAAMAAAAAA0NvbG9yAFUAAAAQQQD/AAAAEFIA/wAAABBHAPIAAAAQQgDMAAAAAVNjQQAAAAAAAADwPwFTY1IAAAAAAAAA8D8BU2NHAAAAAMDdaew/AVNjQgAAAADAjVLjPwAAAzQAiAAAAANDZWxsQWRkcmVzcwAaAAAAEFJvdwAAAAAAEENvbHVtbgAEAAAAAANDb2xvcgBVAAAAEEEA/wAAABBSAP8AAAAQRwDyAAAAEEIAzAAAAAFTY0EAAAAAAAAA8D8BU2NSAAAAAAAAAPA/AVNjRwAAAADA3WnsPwFTY0IAAAAAwI1S4z8AAAM1AIgAAAADQ2VsbEFkZHJlc3MAGgAAABBSb3cAAAAAABBDb2x1bW4ABQAAAAADQ29sb3IAVQAAABBBAP8AAAAQUgCmAAAAEEcApgAAABBCAKYAAAABU2NBAAAAAAAAAPA/AVNjUgAAAABgpWfYPwFTY0cAAAAAYKVn2D8BU2NCAAAAAGClZ9g/AAADNgCIAAAAA0NlbGxBZGRyZXNzABoAAAAQUm93AAEAAAAQQ29sdW1uAAAAAAAAA0NvbG9yAFUAAAAQQQD/AAAAEFIA3QAAABBHAN0AAAAQQgDdAAAAAVNjQQAAAAAAAADwPwFTY1IAAAAAgEQj5z8BU2NHAAAAAIBEI+c/AVNjQgAAAACARCPnPwAAAzcAiAAAAANDZWxsQWRkcmVzcwAaAAAAEFJvdwABAAAAEENvbHVtbgABAAAAAANDb2xvcgBVAAAAEEEAAAAAABBSAP8AAAAQRwD/AAAAEEIA/wAAAAFTY0EAAAAAAAAAAAABU2NSAAAAAAAAAPA/AVNjRwAAAAAAAADwPwFTY0IAAAAAAAAA8D8AAAM4AIgAAAADQ2VsbEFkZHJlc3MAGgAAABBSb3cAAQAAABBDb2x1bW4AAgAAAAADQ29sb3IAVQAAABBBAAAAAAAQUgD/AAAAEEcA/wAAABBCAP8AAAABU2NBAAAAAAAAAAAAAVNjUgAAAAAAAADwPwFTY0cAAAAAAAAA8D8BU2NCAAAAAAAAAPA/AAADOQCIAAAAA0NlbGxBZGRyZXNzABoAAAAQUm93AAEAAAAQQ29sdW1uAAMAAAAAA0NvbG9yAFUAAAAQQQAAAAAAEFIA/wAAABBHAP8AAAAQQgD/AAAAAVNjQQAAAAAAAAAAAAFTY1IAAAAAAAAA8D8BU2NHAAAAAAAAAPA/AVNjQgAAAAAAAADwPwAAAzEwAIgAAAADQ2VsbEFkZHJlc3MAGgAAABBSb3cAAQAAABBDb2x1bW4ABAAAAAADQ29sb3IAVQAAABBBAAAAAAAQUgD/AAAAEEcA/wAAABBCAP8AAAABU2NBAAAAAAAAAAAAAVNjUgAAAAAAAADwPwFTY0cAAAAAAAAA8D8BU2NCAAAAAAAAAPA/AAADMTEAiAAAAANDZWxsQWRkcmVzcwAaAAAAEFJvdwABAAAAEENvbHVtbgAFAAAAAANDb2xvcgBVAAAAEEEAAAAAABBSAP8AAAAQRwD/AAAAEEIA/wAAAAFTY0EAAAAAAAAAAAABU2NSAAAAAAAAAPA/AVNjRwAAAAAAAADwPwFTY0IAAAAAAAAA8D8AAAAAAk5hbWUAGwAAAEV4Y2VsQ29sb3JNb2RlRGF0YVByb3BlcnR5ABBWZXJzaW9uAAEAAAAJTGFzdFdyaXRlABFft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kAAAADAAAAAP////8KAD4NAAAAAAAAAAAAAAEBBQAAADAA////////HAAGQ2hhcnRTdHlsZVN0YXR1c0luZm9ybWF0aW9uc0MAAAACAAQAAAAbAAQAAAAFAAEABgEFAAAAMQD///////8IAAZEYXRhTGlua0MAAAADAAQAAAAkAAQAAAALAAQAAAAkAAQAAAAYAAQAAAAkAAQAAAAYAAQAAAAkAAQAAAAvAAQAAAAkAAQAAAAiAAQAAAAaAAQAAAAiAAIAAgEFAAAAMgD///////8ZAAZTaGFwZUNvbnN0cnVjdGVkQ2hhcnREYXRhQwAAAAQASQAAAAgABAAAACYASQAAAAgABAAAACYAAwABAQUAAAAzAP///////wwABkxpbmtEYXRhTGlzdEMAAAAFAAQAAAAJAAQAAAAqAAQAAwEFAAAANAD///////8IAAZBeGVzRGF0YUMAAAAGAAQAAAAgAAQAAAAWAAQAAAAnAAQAAAAfAAQAAAAAAAQAAAAfAAUAAQEFAAAANQD///////8nAAZQb2ludEFuZFNlcmllc0FkZGl0aW9uU3R5bGVzRGVmaW5pdGlvbnNDAAAABwAEAAAAHAAEAAAALgAGAAIBBQAAADYA////////CQAGV2F0ZXJmYWxsQwAAAAgABAAAACYABAAAAAEABAAAACYA////////BwABAQUAAAA3AP///////woABkxlZ2VuZERhdGFDAAAACQAEAAAAIgAEAAAACQAIAAMBBQAAADgA////////DAAGU2VyaWVzTGFiZWxzQwAAAAoABAAAACwASQAAAAIABAAAACwASQAAAAIABAAAACwA////////CQACAQUAAAA5AP///////xAABkdyaWRsaW5lU2V0dGluZ3NQAAAAAAAEAAAAKwAEAAAAKAAEAAAAIwAEAAAAK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KAAAAAwAAAAD/////BwBEDgAAAAAAAAAAAAABAP///////1IAAAAFABAACxu3ouaG1z5MjWd94DHXNnhDAAAABQADAAAAMgBKAAAAAQABAAEA////////UgAAAAYAEAALBZRO51uYOU229ldFZdgq9EMAAAAGAEoAAAAAAEoAAAACAAIAAwD///////9SAAAABwAQAAsaaevyxDGLTq9e0nthEZAqQwAAAAcASgAAAAEASgAAAAMAAwAAADAASgAAAAQAAwAAADAA////////AwABAP///////1IAAAAIABAAC6wgKPMWMwJDmek2aMEuBStDAAAACABKAAAAAgBKAAAABAAEAAIA////////UgAAAAkAEAALjra/9YyVek6dTSbo4csAAEMAAAAJAEoAAAADAEoAAAAFAEoAAAACAEoAAAAFAAUAAgD///////9SAAAACgAQAAtgABv6Mx5KRJNPw86gUMVMQwAAAAoASgAAAAQASgAAAAYASgAAAAQA////////BgABAP///////1IAAAALABAACwkN2f7ktGBNvb2cvFRT44ZQAAAAAABKAAAABQ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wAAAAX/////TAAAAOcPAAAAAAAAAAAAABUoAAAFX2lkABAAAAAEBZRO51uYOU229ldFZdgq9ANEYXRhAL0nAAAEU2F2ZWRBeGlzTGFiZWxEYXRhAKQnAAADMAC2DQAAAkF4aXNUeXBlAAgAAAB4bFZhbHVlAAJBeGlzR3JvdXAACgAAAHhsUHJpbWFyeQAIU2NoZW1lQ29sb3JBcHBsaWVkAAAIRm9udFN0eWxlVW5kZXJsaW5lZAAACEFwcGx5T3ZlcmFsbEZvbnRzaXplAAEISXNWaXNpYmxlAAAIWGxBdXRvbWF0aWNDb2xvckluZGV4QXBwbGllZAAACFVzZUV4Y2VsRm9ybWF0c1doZW5EYXRlQXhpcwAAA0F4aXNUaXRsZURhdGEAkwgAAANQb3NpdGlvbgA6AAAAAkFuY2hvcgALAAAAQXhpc0NlbnRlcgABUmVsYXRpdmVBbmNob3JPZmZzZXQAAAAAAAAAAAAACFdhbnRUb0JlVmlzaWJsZQAAA1RleHRCb3hEYXRhAK4GAAAFTWFuYWdlZElkABAAAAAEGGxKGP8TDUyzEuvne74KOg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DQAAAG1zb0FsaWduTGVmdAACVGV4dFZlcnRpY2FsQWxpZ25tZW50AA0AAABtc29BbmNob3JUb3A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U3Vic2NyaXB0AAAIRm9udFN1cGVyc2NyaXB0AAAIRm9udFVuZGVybGluZQAAAAhTaXplVG9UZXh0V2lkdGgAAQhTaXplVG9UZXh0SGVpZ2h0AAEDVGV4dE1hcmdpbgA/AAAAAUxlZnQAAAAAAAAAAAABVG9wAAAAAAAAAAAAAVJpZ2h0AAAAAAAAAAAAAUJvdHRvbQAAAAAAAAAAAAACRGlzcGxheVRleHQAAQAAAAABSGVpZ2h0AAAAAMCOQANAAVdpZHRoAAAAAKCZmbk/AVRvcAAAAAAAAAAQQAFMZWZ0AAAAAAAAABBACEZsaXBIb3Jpem9udGFsbHkAAAhGbGlwSG9yaXpvbnRhbGx5QXBwbGllZAAACEZsaXBWZXJ0aWNhbGx5AAAIRmxpcFZlcnRpY2FsbHlBcHBsaWVkAAABUm90YXRpb24AAAAAAADgcEABWk9yZGVyAAAAAAAAAAAAA0JvcmRlckNvbG9yAFUAAAAQQQAAAAAAEFIAAAAAABBHAAAAAAAQQgAAAAAAAVNjQQAAAAAAAAAAAAFTY1IAAAAAAAAAAAABU2NHAAAAAAAAAAAAAVNjQgAAAAAAAAAAAA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ADCcwJAAANQb3NzaWJsZUFyZWEAbwEAAAFYAAAAAAAAAAAAAVkAAAAAAAAAAAABV2lkdGgAAAAAAAAAAAABSGVpZ2h0AAAAAAAAAAAAAUxlZnQAAAAAAAAAAAABVG9wAAAAAAAAAAAAAVJpZ2h0AAAAAAAAAAAAAUJvdHRvbQAAAAAAAAAAAANUb3BMZWZ0ABsAAAABWAAAAAAAAAAAAAFZAAAAAAAAAAAAAANUb3BSaWdodAAbAAAAAVgAAAAAAAAAAAABWQAAAAAAAAAAAAADQm90dG9tTGVmdAAbAAAAAVgAAAAAAAAAAAABWQAAAAAAAAAAAAADQm90dG9tUmlnaHQAGwAAAAFYAAAAAAAAAAAAAVkAAAAAAAAAAAAAA1NpemUALgAAAAhJc0VtcHR5AAABV2lkdGgAAAAAAAAAAAABSGVpZ2h0AAAAAAAAAAAAAANMb2NhdGlvbgAbAAAAAVgAAAAAAAAAAAABWQAAAAAAAAAAAAAISXNFbXB0eQAAAAAIVXNlQXV0b21hdGljTWFqb3JVbml0AAEIVXNlQXV0b21hdGljTWluaW11bVNjYWxlAAEIVXNlQXV0b21hdGljTWF4aW11bVNjYWxlAAEDRm9udENvbG9yAFUAAAAQQQD/AAAAEFIAHQAAABBHAB0AAAAQQgAdAAAAAVNjQQAAAAAAAADwPwFTY1IAAAAAoKgpiT8BU2NHAAAAAKCoKYk/AVNjQgAAAACgqCmJPwAQRm9udFNjaGVtZUNvbG9yAAAAAAAQRm9udFRoZW1lQ29sb3IAAAAAAAFGb250VGludEFuZFNoYWRlAAAAAAAAAAAAAkxhYmVsUG9zaXRpb24ABQAAAE5vbmUAA0F4aXNMaW5lU3R5bGUAMwEAAAJfdHlwZQByAAAAbWlvLkNvbW1vbi5Qb3dlclBvaW50Lk1hbmFnZWQuQ29udHJhY3RzLkN1c3RvbWl6aW5nLlN0eWxlcy5BeGlzTGluZVN0eWxlLCBtaW8uQ29tbW9uLlBvd2VyUG9pbnQuTWFuYWdlZC5Db250cmFjdHMAAUxpbmVXZWlnaHQAAAAAAAAA4D8CRGFzaFN0eWxlAAoAAABMaW5lU29saWQACFZpc2libGUAAQNDb2xvcgBzAAAAEFRoZW1lQ29sb3IAAAAAAAFUaW50QW5kU2hhZGUAAAAAAAAAAAAQVGludEluZGV4AP////8QU2NoZW1lQ29sb3IAAAAAAANDb2xvcgAhAAAAEEEA/wAAABBSAB0AAAAQRwAdAAAAEEIAHQAAAAAAAANOdW1iZXJGb3JtYXQAHwAAAAVfaWQAEAAAAAQAAAAAAAAAAAAAAAAAAAAAAANUZXh0RGVmaW5pdGlvbgDNAQAAA1Jvb3RFbGVtZW50ALsBAAACX3R5cGUAhQAAAG1pby5Db21tb24uUG93ZXJQb2ludC5NYW5hZ2VkLkRhdGEuRGF0YUNoYXJ0cy5EYXRhTGFiZWxzLkRhdGEuQnVpbGRlci5UZXh0VW5pdC5TZXBhcmF0b3JVbml0RGF0YSwgbWlvLkNvbW1vbi5Qb3dlclBvaW50Lk1hbmFnZWQuRGF0YQACU2VwYXJhdG9yAAEAAAAABENoaWxkcmVuAOQAAAADMADcAAAAAl90eXBlAIEAAABtaW8uQ29tbW9uLlBvd2VyUG9pbnQuTWFuYWdlZC5EYXRhLkRhdGFDaGFydHMuRGF0YUxhYmVscy5EYXRhLkJ1aWxkZXIuVGV4dFVuaXQuVmFsdWVVbml0RGF0YSwgbWlvLkNvbW1vbi5Qb3dlclBvaW50Lk1hbmFnZWQuRGF0YQAIU2hvd0Fic29sdXRlVmFsdWUAAARDaGlsZHJlbgAFAAAAAAJCcmFja2V0VHlwZQAGAAAAUm91bmQACFdyYXBJbkJyYWNrZXRzAAAAAAJCcmFja2V0VHlwZQAGAAAAUm91bmQACFdyYXBJbkJyYWNrZXRzAAAAAAADMQAnDAAAAkF4aXNUeXBlAAgAAAB4bFZhbHVlAAJBeGlzR3JvdXAADAAAAHhsU2Vjb25kYXJ5AAhTY2hlbWVDb2xvckFwcGxpZWQAAAhGb250U3R5bGVVbmRlcmxpbmVkAAAIQXBwbHlPdmVyYWxsRm9udHNpemUAAAhJc1Zpc2libGUAAAhYbEF1dG9tYXRpY0NvbG9ySW5kZXhBcHBsaWVkAAAIVXNlRXhjZWxGb3JtYXRzV2hlbkRhdGVBeGlzAAADQXhpc1RpdGxlRGF0YQBHCAAAA1Bvc2l0aW9uADoAAAACQW5jaG9yAAsAAABBeGlzQ2VudGVyAAFSZWxhdGl2ZUFuY2hvck9mZnNldAAAAAAAAAAAAAAIV2FudFRvQmVWaXNpYmxlAAADVGV4dEJveERhdGEAYgYAAAVNYW5hZ2VkSWQAEAAAAAS8jDdpntcOSaoYjAdH0Y5+CEhhc0NoYW5nZXMAAQhVc2VOYW1lSW5zdGVhZE9mVGFnQXNJZAABCFNoYXBlUHJldmlvdXNseUNyZWF0ZWQAAANGaWxsQ29sb3IAVQAAABBBAAAAAAAQUgAAAAAAEEcAAAAAABBCAAAAAAABU2NBAAAAAAAAAPC/AVNjUgAAAAAAAADwvwFTY0cAAAAAAAAA8EwAAAAFSwAAAE0AAADnDwAAAAAAAAAAAA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0AAABtc29BbGlnbkxlZnQAAlRleHRWZXJ0aWNhbEFsaWdubWVudAANAAAAbXNvQW5jaG9yVG9wAANGb250U3R5bGUALAEAABBGb250QmFja2dyb3VuZAAAAAAACEZvbnRCb2xkAAADRm9udENvbG9yAFUAAAAQQQD/AAAAEFIAAAAAABBHAAAAAAAQQgAAAAAAAVNjQQAAAAAAAADwPwFTY1IAAAAAAAAAAAABU2NHAAAAAAAAAAAAAVNjQgAAAAAAAAAAAAAQRm9udFRoZW1lQ29sb3IAAAAAAAFGb250VGludEFuZFNoYWRlAAAAAAAAAAAAEEZvbnRTY2hlbWVDb2xvcgAAAAAACEZvbnRJdGFsaWMAAAFGb250U2l6ZQAAAAAAAAAoQ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BBAAUxlZnQAAAAAAAAAEEAIRmxpcEhvcml6b250YWxseQAACEZsaXBIb3Jpem9udGFsbHlBcHBsaWVkAAAIRmxpcFZlcnRpY2FsbHkAAAhGbGlwVmVydGljYWxseUFwcGxpZWQAAAFSb3RhdGlvbgAAAAAAAOBwQ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AAAAAAQUgAAAAAAEEcAAAAAABBCAAAAAAABU2NBAAAAAAAAAAAAAVNjUgAAAAAAAAAAAAFTY0cAAAAAAAAAAAABU2NCAAAAAAAAAAAAABBGb250U2NoZW1lQ29sb3IAAAAAABBGb250VGhlbWVDb2xvcgAAAAAAAUZvbnRUaW50QW5kU2hhZGUAAAAAAAAAAAACTGFiZWxQb3NpdGlvbgACAAAAMAADTnVtYmVyRm9ybWF0AB8AAAAFX2lkABAAAAAEAAAAAAAAAAAAAAAAAAAAAAADVGV4dERlZmluaXRpb24AzQEAAANSb290RWxlbWVudAC7AQAAAl90eXBlAIUAAABtaW8uQ29tbW9uLlBvd2VyUG9pbnQuTWFuYWdlZC5EYXRhLkRhdGFDaGFydHMuRGF0YUxhYmVscy5EYXRhLkJ1aWxkZXIuVGV4dFVuaXQuU2VwYXJhdG9yVW5pdERhdGEsIG1pby5Db21tb24uUG93ZXJQb2ludC5NYW5hZ2VkLkRhdGEAAlNlcGFyYXRvcgABAAAAAARDaGlsZHJlbgDkAAAAAzAA3AAAAAJfdHlwZQCBAAAAbWlvLkNvbW1vbi5Qb3dlclBvaW50Lk1hbmFnZWQuRGF0YS5EYXRhQ2hhcnRzLkRhdGFMYWJlbHMuRGF0YS5CdWlsZGVyLlRleHRVbml0LlZhbHVlVW5pdERhdGEsIG1pby5Db21tb24uUG93ZXJQb2ludC5NYW5hZ2VkLkRhdGEACFNob3dBYnNvbHV0ZVZhbHVlAAAEQ2hpbGRyZW4ABQAAAAACQnJhY2tldFR5cGUABgAAAFJvdW5kAAhXcmFwSW5CcmFja2V0cwAAAAACQnJhY2tldFR5cGUABgAAAFJvdW5kAAhXcmFwSW5CcmFja2V0cwAAAAAAAzIAuQ0AAAJBeGlzVHlwZQALAAAAeGxDYXRlZ29yeQACQXhpc0dyb3VwAAoAAAB4bFByaW1hcnkACFNjaGVtZUNvbG9yQXBwbGllZAAACEZvbnRTdHlsZVVuZGVybGluZWQAAAhBcHBseU92ZXJhbGxGb250c2l6ZQABCElzVmlzaWJsZQABCFhsQXV0b21hdGljQ29sb3JJbmRleEFwcGxpZWQAAAhVc2VFeGNlbEZvcm1hdHNXaGVuRGF0ZUF4aXMAAQNBeGlzVGl0bGVEYXRhAJMIAAADUG9zaXRpb24AOgAAAAJBbmNob3IACwAAAEF4aXNDZW50ZXIAAVJlbGF0aXZlQW5jaG9yT2Zmc2V0AAAAAAAAAAAAAAhXYW50VG9CZVZpc2libGUAAANUZXh0Qm94RGF0YQCuBgAABU1hbmFnZWRJZAAQAAAABDAqxzAs8bhKnnAaKk2fyCQISGFzQ2hhbmdlcwABCFVzZU5hbWVJbnN0ZWFkT2ZUYWdBc0lkAAEIU2hhcGVQcmV2aW91c2x5Q3JlYXRlZAAAA0ZpbGxDb2xvcgBVAAAAEEEAAAAAABBSAAAAAAAQRwAAAAAAEEIAAAAAAAFTY0EAAAAAAAAA8L8BU2NSAAAAAAAAAPC/AVNjRwAAAAAAAADwvwFTY0IAAAAAAAAA8L8AEEZpbGxUaGVtZUNvbG9yAAAAAAABRmlsbFRpbnRBbmRTaGFkZQAAAAAAAAAAABBGaWxsU2NoZW1lQ29sb3IAAAAAAANQYXR0ZXJuQ29sb3IAVQAAABBBAAAAAAAQUgAAAAAAEEcAAAAAABBCAAAAAAABU2NBAAAAAAAAAAAAAVNjUgAAAAAAAAAAAAFTY0cAAAAAAAAAAAABU2NCAAAAAAAAAAAAABBQYXR0ZXJuVGhlbWVDb2xvcgAAAAAAAVBhdHRlcm5UaW50QW5kU2hhZGUAAAAAAAAAAAAIRmlsbFZpc2libGUAAAhWaXNpYmxlAAACRmlsbFBhdHRlcm4AEAAAAG1zb1BhdHRlcm5NaXhlZAACVGV4dAABAAAAAAJUZXh0SG9yaXpvbnRhbEFsaWdubWVudAAOAAAAbXNvQW5jaG9yTm9uZQACUGFyYWdyYXBoQWxpZ25tZW50AA0AAABtc29BbGlnbkxlZnQAAlRleHRWZXJ0aWNhbEFsaWdubWVudAANAAAAbXNvQW5jaG9yVG9w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AAAAAAAAFCb3R0b20AAAAAAAAAAAAAAkRpc3BsYXlUZXh0AAEAAAAAAUhlaWdodAAAAADAjkADQAFXaWR0aAAAAACgmZm5PwFUb3AAAAAAAAAAEEABTGVmdAAAAAAAAAAQQAhGbGlwSG9yaXpvbnRhbGxNAAAABUwAAAD/////RwigBwAAAAAAAAAA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AMJzAkAAA1Bvc3NpYmxlQXJlYQBvAQAAAVgAAAAAAAAAAAABWQAAAAAAAAAAAAFXaWR0aAAAAAAAAAAAAAFIZWlnaHQAAAAAAAAAAAABTGVmdAAAAAAAAAAAAAFUb3AAAAAAAAAAAAABUmlnaHQAAAAAAAAAAAABQm90dG9tAAAAAAAAAAAAA1RvcExlZnQAGwAAAAFYAAAAAAAAAAAAAVkAAAAAAAAAAAAAA1RvcFJpZ2h0ABsAAAABWAAAAAAAAAAAAAFZAAAAAAAAAAAAAANCb3R0b21MZWZ0ABsAAAABWAAAAAAAAAAAAAFZAAAAAAAAAAAAAANCb3R0b21SaWdodAAbAAAAAVgAAAAAAAAAAAABWQAAAAAAAAAAAAADU2l6ZQAuAAAACElzRW1wdHkAAAFXaWR0aAAAAAAAAAAAAAFIZWlnaHQAAAAAAAAAAAAAA0xvY2F0aW9uABsAAAABWAAAAAAAAAAAAAFZAAAAAAAAAAAAAAhJc0VtcHR5AAAAAAhVc2VBdXRvbWF0aWNNYWpvclVuaXQAAQhVc2VBdXRvbWF0aWNNaW5pbXVtU2NhbGUAAQhVc2VBdXRvbWF0aWNNYXhpbXVtU2NhbGUAAQNGb250Q29sb3IAVQAAABBBAP8AAAAQUgAdAAAAEEcAHQAAABBCAB0AAAABU2NBAAAAAAAAAPA/AVNjUgAAAACgqCmJPwFTY0cAAAAAoKgpiT8BU2NCAAAAAKCoKYk/ABBGb250U2NoZW1lQ29sb3IAAAAAABBGb250VGhlbWVDb2xvcgAAAAAAAUZvbnRUaW50QW5kU2hhZGUAAAAAAAAAAAACTGFiZWxQb3NpdGlvbgAFAAAATm9uZQADQXhpc0xpbmVTdHlsZQAzAQAAAl90eXBlAHIAAABtaW8uQ29tbW9uLlBvd2VyUG9pbnQuTWFuYWdlZC5Db250cmFjdHMuQ3VzdG9taXppbmcuU3R5bGVzLkF4aXNMaW5lU3R5bGUsIG1pby5Db21tb24uUG93ZXJQb2ludC5NYW5hZ2VkLkNvbnRyYWN0cwABTGluZVdlaWdodAAAAAAAAADgPwJEYXNoU3R5bGUACgAAAExpbmVTb2xpZAAIVmlzaWJsZQABA0NvbG9yAHMAAAAQVGhlbWVDb2xvcgAAAAAAAVRpbnRBbmRTaGFkZQAAAAAAAAAAABBUaW50SW5kZXgA/////xBTY2hlbWVDb2xvcgAAAAAAA0NvbG9yACEAAAAQQQD/AAAAEFIAHQAAABBHAB0AAAAQQgAdAAAAAAAAA051bWJlckZvcm1hdAAfAAAABV9pZAAQAAAABAAAAAAAAAAAAAAAAAAAAAAAA1RleHREZWZpbml0aW9uAM0BAAADUm9vdEVsZW1lbnQAuwEAAAJfdHlwZQCFAAAAbWlvLkNvbW1vbi5Qb3dlclBvaW50Lk1hbmFnZWQuRGF0YS5EYXRhQ2hhcnRzLkRhdGFMYWJlbHMuRGF0YS5CdWlsZGVyLlRleHRVbml0LlNlcGFyYXRvclVuaXREYXRhLCBtaW8uQ29tbW9uLlBvd2VyUG9pbnQuTWFuYWdlZC5EYXRhAAJTZXBhcmF0b3IAAQAAAAAEQ2hpbGRyZW4A5AAAAAMwANwAAAACX3R5cGUAgQAAAG1pby5Db21tb24uUG93ZXJQb2ludC5NYW5hZ2VkLkRhdGEuRGF0YUNoYXJ0cy5EYXRhTGFiZWxzLkRhdGEuQnVpbGRlci5UZXh0VW5pdC5WYWx1ZVVuaXREYXRhLCBtaW8uQ29tbW9uLlBvd2VyUG9pbnQuTWFuYWdlZC5EYXRhAAhTaG93QWJzb2x1dGVWYWx1ZQAABENoaWxkcmVuAAUAAAAAAkJyYWNrZXRUeXBlAAYAAABSb3VuZAAIV3JhcEluQnJhY2tldHMAAAAAAkJyYWNrZXRUeXBlAAYAAABSb3VuZAAIV3JhcEluQnJhY2tldHMAAAAAAAAAAk5hbWUACQAAAEF4ZXNEYXRhABBWZXJzaW9uAAQAAAAJTGFzdFdyaXRlAEgYreaR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gAAAAX/////TwAAAOcPAAAAAAAAAAAAAC4VAAAFX2lkABAAAAAEjra/9YyVek6dTSbo4csAAANEYXRhANQUAAAESXRlbURhdGEAExQAAAMwAAsUAAAQSW5kZXgAAQAAAAhJc0RlbGV0ZWQAAANUZXh0U2hhcGVEYXRhAGsGAAAFTWFuYWdlZElkABAAAAAE1bK/POAen0GxCfJd5fg8m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EA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CRm9udE5hbWUABgAAAEFyaWFsAAFGb250U2l6ZQAAAAAAAAAAAAhGb250U3RyaWtldGhyb3VnaAAACEZvbnRTdWJzY3JpcHQAAAhGb250U3VwZXJzY3JpcHQAAAhGb250VW5kZXJsaW5lAAAACFNpemVUb1RleHRXaWR0aAABCFNpemVUb1RleHRIZWlnaHQAAQNUZXh0TWFyZ2luAD8AAAABTGVmdAAAAAAAAAAAAAFUb3AAAAAAAAAAAAABUmlnaHQAAAAAAAAAAAABQm90dG9tAAAAAAAAAAAAAAFIZWlnaHQAAAAAAAAAAAABV2lkdGgAAAAAAAAAAAABVG9wAAAAAAAAAAAAAUxlZnQAAAAAAAAAAAAIRmxpcEhvcml6b250YWxseQAACEZsaXBIb3Jpem9udGFsbHlBcHBsaWVkAAAIRmxpcFZlcnRpY2FsbHkAAAhGbGlwVmVydGljYWxseUFwcGxpZWQAAAFSb3RhdGlvbgAAAAAAAAAAAAFaT3JkZXIAAAAAAAAAAAADQm9yZGVyQ29sb3IAVQAAABBBAAAAAAAQUgAAAAAAEEcAAAAAABBCAAAAAAABU2NBAAAAAAAAAAAAAVNjUgAAAAAAAAAAAAFTY0cAAAAAAAAAAAABU2NCAAAAAAAAAAAA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AA01hcmtlclNoYXBlRGF0YQB0BgAAAkF1dG9TaGFwZVR5cGUACgAAAFJlY3RhbmdsZQAFTWFuYWdlZElkABAAAAAExPVWLoRcREOAa3H2WUVpJw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G9yTm9uZQACUGFyYWdyYXBoQWxpZ25tZW50AAIAAAAwAAJUZXh0VmVydGljYWxBbGlnbm1lbnQADQAAAG1zb0FuY2hvclRvcAADRm9udFN0eWxlACwBAAAQRm9udEJhY2tncm91bmQAAAAAAAhGb250Qm9sZAAAA0ZvbnRDb2xvcgBVAAAAEEEAAAAAABBSAAAAAAAQRwAAAAAAEEIAAAAAAAFTY0EAAAAAAAAAAAABU2NSAAAAAAAAAAAAAVNjRwAAAAAAAAAAAAFTY0IAAAAAAAAAAAAAEEZvbnRUaGVtZUNvbG9yAAAAAAABRm9udFRpbnRBbmRTaGFkZQAAAAAAAAAAABBGb250U2NoZW1lQ29sb3IAAAAAAAhGb250SXRhbGljAAABRm9udFNpemUAAAAAAAAAAAAIRm9udFN0cmlrZXRocm91Z2gAAAhGb250U3Vic2NyaXB0AAAIRm9udFN1cGVyc2NyaXB0AAAIRm9udFVuZGVybGluZQAAAAhTaXplVG9UZXh0V2lkdGgAAAhTaXplVG9UZXh0SGVpZ2h0AAADVGV4dE1hcmdpbgA/AAAAAUxlZnQAAAAAAAAAAAABVG9wAAAAAAAAAAAAAVJpZ2h0AAAAAAAAAAAAAUJvdHRvbQAAAAAAAAAAAAABSGVpZ2h0AAAAAAAAAAAAAVdpZHRoAAAAAAAAAAAAAVRvcAAAAAAAAAAAAAFMZWZ0AAAAAAAAAAAACEZsaXBIb3Jpem9udGFsbHkAAAhGbGlwSG9yaXpvbnRhbGx5QXBwbGllZAAACEZsaXBWZXJ0aWNhbGx5AAAIRmxpcFZlcnRpY2FsbHlBcHBsaWVkAAABUm90YXRpb24AAAAAAAAAAAABWk9yZGVyAAAAAAAAACR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ANMaW5lU2hhcGVEYXRhAOEGAAADU3RhcnQAGwAAAAFYAAAAAAAAAAAAAVkAAAAAAAAAAAAAA0VuZAAbAAAAAVgAAAAAAAAAAAABWQAAAAAAAAAAAAACU3RhcnRBcnJvd0hlYWQAEQAAAG1zb0Fycm93aGVhZE5vbmUAAkVuZEFycm93SGVhZAARAAAAbXNvQXJyb3doZWFkTm9uZQAFTWFuYWdlZElkABAAAAAEB90+JiThX06vCJt5N1cRKQhIYXNDaGFuZ2VzAAE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SG9yaXpvbnRhbEFsaWdubWVudAAOAAAAbXNvQW5jaE8AAAAFTgAAAP////9HBaAKAAAAAAAAAABvck5vbmUAAlBhcmFncmFwaEFsaWdubWVudAACAAAAMAACVGV4dFZlcnRpY2FsQWxpZ25tZW50AA0AAABtc29BbmNob3JUb3AAA0ZvbnRTdHlsZQAsAQAAEEZvbnRCYWNrZ3JvdW5kAAAAAAAIRm9udEJvbGQAAANGb250Q29sb3IAVQAAABBBAAAAAAAQUgAAAAAAEEcAAAAAABBCAAAAAAABU2NBAAAAAAAAAAAAAVNjUgAAAAAAAAAAAAFTY0cAAAAAAAAAAAABU2NCAAAAAAAAAAAAABBGb250VGhlbWVDb2xvcgAAAAAAAUZvbnRUaW50QW5kU2hhZGUAAAAAAAAAAAAQRm9udFNjaGVtZUNvbG9yAAAAAAAIRm9udEl0YWxpYwAAAUZvbnRTaXplAAAAAAAAAAAACEZvbnRTdHJpa2V0aHJvdWdoAAAIRm9udFN1YnNjcmlwdAAACEZvbnRTdXBlcnNjcmlwdAAACEZvbnRVbmRlcmxpbmUAAAAIU2l6ZVRvVGV4dFdpZHRoAAAIU2l6ZVRvVGV4dEhlaWdodAAAA1RleHRNYXJnaW4APwAAAAFMZWZ0AAAAAAAAAAAAAVRvcAAAAAAAAAAAAAFSaWdodAAAAAAAAAAAAAFCb3R0b20AAAAAAAAAAAAAAUhlaWdodAAAAAAAAAAAAAFXaWR0aAAAAAAAAAAAAAFUb3AAAAAAAAAAAAABTGVmdAAAAAAAAAAAAAhGbGlwSG9yaXpvbnRhbGx5AAAIRmxpcEhvcml6b250YWxseUFwcGxpZWQAAAhGbGlwVmVydGljYWxseQAACEZsaXBWZXJ0aWNhbGx5QXBwbGllZAAAAVJvdGF0aW9uAAAAAAAAAAAAAVpPcmRlcgAAAAAAAAAAAANCb3JkZXJDb2xvcgBVAAAAEEEAAAAAABBSAAAAAAAQRwAAAAAAEEIAAAAAAAFTY0EAAAAAAAAAAAABU2NSAAAAAAAAAAAAAVNjRwAAAAAAAAAAAAFTY0IAAAAAAAAAAAAAEEJvcmRlclRoZW1lQ29sb3IAAAAAAAFCb3JkZXJUaW50QW5kU2hhZGUAAAAAAAAAAAAQQm9yZGVyU2NoZW1lQ29sb3IAAAAAAAFCb3JkZXJUaGlja25lc3MAAAAAAAAAAAA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AAAJBbGlnbm1lbnQABwAAAEhpZGRlbgAISXNVc2VyUG9zaXRpb24AAANDdXN0b21DZW50ZXJQb3NpdGlvbgAbAAAAAVgAAAAAAAAAAAABWQAAAAAAAAAAAAACSXRlbU9yZGVyAAoAAABBc2NlbmRpbmcAEFJvd0NvdW50AAAAAAAQQ29sdW1uQ291bnQAAAAAAAJJdGVtRmxvd0RpcmVjdGlvbgALAAAASG9yaXpvbnRhbAAAAk5hbWUACwAAAExlZ2VuZERhdGEAEFZlcnNpb24AAQAAAAlMYXN0V3JpdGUAHxit5p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AAAABAAAAABDAAAAAQDPCgAAAAAAAAAAAAD/////EAUQBQAABV9pZAAQAAAABAkN2f7ktGBNvb2cvFRT44YDRGF0YQCwBAAAA0dyaWRMaW5lU3R5bGVzRGF0YQCXBAAAA1ByaW1hcnlWYWx1ZUF4aXNHcmlkTGluZVN0eWxlAB0CAAADTWFqb3JVbml0TGluZVN0eWxlAPgAAAADQ29sb3IAVQAAABBBAAAAAAAQUgAAAAAAEEcAAAAAABBCAAAAAAABU2NBAAAAAAAAAAAAAVNjUgAAAAAAAAAAAAFTY0cAAAAAAAAAAAABU2NCAAAAAAAAAAAAAAJTY2hlbWVDb2xvckluZGV4ABEAAABwcE5vdFNjaGVtZUNvbG9yABBUaGVtZUNvbG9ySW5kZXgAAAAAAAFUaW50QW5kU2hhZGUAAAAAAAAA0D8BTGluZVdlaWdodAAAAAAAAAAAAAJEYXNoU3R5bGUACgAAAExpbmVTb2xpZAAIVmlzaWJsZQABCElzQXV0b21hdGljAAAAA01pbm9yVW5pdExpbmVTdHlsZQD4AAAAA0NvbG9yAFUAAAAQQQD/AAAAEFIAvAAAABBHALwAAAAQQgC8AAAAAVNjQQAAAAAAAADwPwFTY1IAAAAAYKUX4D8BU2NHAAAAAGClF+A/AVNjQgAAAABgpRfgPwACU2NoZW1lQ29sb3JJbmRleAARAAAAcHBOb3RTY2hlbWVDb2xvcgAQVGhlbWVDb2xvckluZGV4AAAAAAABVGludEFuZFNoYWRlAAAAAAAAAOA/AUxpbmVXZWlnaHQAAAAAAAAA4D8CRGFzaFN0eWxlAAoAAABMaW5lU29saWQACFZpc2libGUAAAhJc0F1dG9tYXRpYwAAAAADUHJpbWFyeUNhdGVnb3J5QXhpc0dyaWRMaW5lU3R5bGUAHQIAAANNYWpvclVuaXRMaW5lU3R5bGUA+AAAAANDb2xvcgBVAAAAEEEAAAAAABBSAAAAAAAQRwAAAAAAEEIAAAAAAAFTY0EAAAAAAAAAAAABU2NSAAAAAAAAAAAAAVNjRwAAAAAAAAAAAAFTY0IAAAAAAAAAAAAAAlNjaGVtZUNvbG9ySW5kZXgAEQAAAHBwTm90U2NoZW1lQ29sb3IAEFRoZW1lQ29sb3JJbmRleAAAAAAAAVRpbnRBbmRTaGFkZQAAAAAAAADQPwFMaW5lV2VpZ2h0AAAAAAAAAAAAAkRhc2hTdHlsZQAKAAAATGluZVNvbGlkAAhWaXNpYmxlAAEISXNBdXRvbWF0aWMAAAADTWlub3JVbml0TGluZVN0eWxlAPgAAAADQ29sb3IAVQAAABBBAP8AAAAQUgC8AAAAEEcAvAAAABBCALwAAAABU2NBAAAAAAAAAPA/AVNjUgAAAABgpRfgPwFTY0cAAAAAYKUX4D8BU2NCAAAAAGClF+A/AAJTY2hlbWVDb2xvckluZGV4ABEAAABwcE5vdFNjaGVtZUNvbG9yABBUaGVtZUNvbG9ySW5kZXgAAAAAAAFUaW50QW5kU2hhZGUAAAAAAAAA4D8BTGluZVdlaWdodAAAAAAAAADgPwJEYXNoU3R5bGUACgAAAExpbmVTb2xpZAAIVmlzaWJsZQAACElzQXV0b21hdGljAAAAAAhTaG93R3JpZGxpbmVzRGVmYXVsdAABAAACTmFtZQARAAAAR3JpZGxpbmVTZXR0aW5ncwAQVmVyc2lvbgABAAAACUxhc3RXcml0ZQBXGK3m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UQAAAAP//////////y4ALAAAAAAAAAAAAAAAIAP///////////////8AAAD///////////////9RAAAAHgD///////9RAAAAFQD///////9RAAAAFQD///////9RAAAAJwD///////9RAAAAJwD///////9RAAAAFwD///////9RAAAAFwD///////9RAAAAF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D////////////////AAAO////////UgAAAAg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wMAAAACAAUAAAACAAoABk92ZXJsYXlzXzUGAAAAAABRAAAABwBRAAAACAADAAEDAwAAAAMABQAAAAMAIwAGQ2F0ZWdvcnlMYWJlbFNldHRpbmdzRGF0YVByb3BlcnR5XzAGAAAAAQBRAAAAFwBRAAAAGwAEAAEDAwAAAAQABQAAAAQACgAGT3ZlcmxheXNfOAYAAAACAFEAAAARAFEAAAAZAAUAAQMDAAAABQAFAAAABQATAAZDb2xvckRhdGFQcm9wZXJ0eV8wBgAAAAMAUgAAAAIAUQAAAC0ABgAFAwMAAAAGAAUAAAAGACAABlBvaW50QW5kU2VyaWVzU3R5bGVEZWZpbml0aW9uc18wBgAAAAQAUgAAAAAAUQAAAA4AUgAAAAAAUQAAABIAUgAAAAAAUQAAABIAUgAAAAAAUQAAABIAUQAAABkAUQAAABIABwADAwMAAAAHAAUAAAAHAA8ABk51bWJlckZvcm1hdHNfMgYAAAAFAFEAAAAPAFEAAAACAFEAAAAqAFEAAAAIAFEAAAAqAFEAAAAIAAgABQMDAAAACAAFAAAACAAKAAZPdmVybGF5c182BgAAAAYAUQAAAAIAUQAAABEAUQAAAAcAUQAAABkAUQAAAAcAUQAAABkAUQAAACoAUQAAABkAUgAAAAEAUQAAABkACQABAwMAAAAJAAUAAAAJAA4ABkxpbmtEYXRhTGlzdF8xBgAAAAcAUgAAAAUAUQAAACoACgAEAwMAAAAKAAUAAAAKAAwABlNlcmllc0RhdGFfMAYAAAAIAFEAAAASAFEAAAAsAFEAAAASAFEAAAAsAFEAAAASAFEAAAAsAFEAAAASAFEAAAAmAAsAAgMDAAAACwAFAAAACwAcAAZFeGNlbENvbG9yTW9kZURhdGFQcm9wZXJ0eV8yBgAAAAkAUQAAABgAUgAAAAEAUgAAAAMAUgAAAAEADAABAwMAAAAMAAUAAAAMABAABlBsb3RBcmVhQm9yZGVyXzAGAAAACgBRAAAAGQBSAAAABwANAAMDAwAAAA0ABQAAAA0AFgAGRGF0YUNoYXJ0Q29BdXRob3JpbmdfMBEAAAAAAFEAAAAdAFEAAAAaAFEAAAAlAFEAAAAhAFEAAAAlAFIAAAABAA4AAQMDAAAADgAFAAAADgAgAAZQb2ludEFuZFNlcmllc1N0eWxlRGVmaW5pdGlvbnNfMREAAAABAFEAAAAGAFEAAAASAA8AAQMDAAAADwAFAAAADwAPAAZOdW1iZXJGb3JtYXRzXzESAAAAAABRAAAAKgBRAAAABwAQAAIDAwAAABAABQAAABAAFQAGR2xvYmFsQ2hhcnRTZXR0aW5nc181EgAAAAEAUQAAABQAUQAAACsAUQAAACMAUQAAACsAEQABAwMAAAARAAUAAAARAAoABk92ZXJsYXlzXzcTAAAAAABRAAAACABRAAAABAASAAUDAwAAABIABQAAABIAIAAGUG9pbnRBbmRTZXJpZXNTdHlsZURlZmluaXRpb25zXzITAAAAAQBRAAAADgBRAAAACgBRAAAABgBRAAAACgBRAAAABgBRAAAACgBRAAAABgBRAAAACgBRAAAABgD///////8TAAEDAwAAABMABQAAABMADAAGRGF0YUxhYmVsc184EwAAAAIAUQAAACEAUQAAACQAFAABAwMAAAAUAAUAAAAUABUABkdsb2JhbENoYXJ0U2V0dGluZ3NfNBMAAAADAFEAAAAjAFEAAAAQABUAAwMDAAAAFQAFAAAAFQAUAAZBZGRpdGlvbmFsQXhpc0RhdGFfMR8AAAAAAFEAAAAeAFEAAAAnAFEAAAAAAFEAAAAnAFEAAAAAAFEAAAAnABYAAQMDAAAAFgAFAAAAFgAgAAZBenVyZUluZm9ybWF0aW9uUHJvdGVjdGlvbkRhdGFfMB8AAAABAFEAAAAgAFEAAAAfABcACAMDAAAAFwAFAAAAFwAaAAZDYXRlZ29yeUF4aXNEYXRhUHJvcGVydHlfMR8AAAACAFEAAAAfAFEAAAADAFIAAAAGAFIAAAACAFIAAAAGAFEAAAAtAFEAAAAnAFEAAAAlAFEAAAAnAFEAAAAlAFEAAAAAAFEAAAAZAFEAAAAAAFEAAAAZAFEAAAAAAP///////xgAAQMDAAAAGAAFAAAAGAAcAAZFeGNlbENvbG9yTW9kZURhdGFQcm9wZXJ0eV8xHwAAAAMAUgAAAAMAUQAAAAsAGQAHAwMAAAAZAAUAAAAZAAwABlBlcnNvbmFsSWRfMB8AAAAEAFEAAAAEAFEAAAAMAFEAAAAIAFIAAAAHAFEAAAAIAFIAAAAHAFEAAAAIAFIAAAAHAFEAAAAIAFEAAAAGAFEAAAAXAP///////1EAAAAXAP///////xoAAQMDAAAAGgAFAAAAGgAMAAZEYXRhTGFiZWxzXzYfAAAABQBRAAAADQBRAAAAIQAbAAEDAwAAABsABQAAABsAHgAGQ2hhcnRTdHlsZVN0YXR1c0luZm9ybWF0aW9uc18wHwAAAAYAUQAAAAMAUgAAAAIAHAACAwMAAAAcAAUAAAAcACkABlBvaW50QW5kU2VyaWVzQWRkaXRpb25TdHlsZXNEZWZpbml0aW9uc18xHwAAAAcAUgAAAAcAUgAAAAAAUgAAAAcAUgAAAAAAHQABAwMAAAAdAAUAAAAdABAABkNvbW1vblNldHRpbmdzXzArAAAAAABRAAAAJQBRAAAADQAeAAEDAwAAAB4ABQAAAB4AFAAGQWRkaXRpb25hbEF4aXNEYXRhXzArAAAAAQBRAAAAAABRAAAAFQAfAAEDAwAAAB8ABQAAAB8AFQAGQnJlYWtNYW5hZ2VtZW50RGF0YV8wKwAAAAIAUQAAABYAUQAAABcAIAABAwMAAAAgAAUAAAAgAAoABkF4ZXNEYXRhXzUrAAAAAwBSAAAABgBRAAAAFgAhAAIDAwAAACEABQAAACEADAAGRGF0YUxhYmVsc183KwAAAAQAUQAAABoAUQAAABMAUQAAAA0AUQAAACQAIgACAwMAAAAiAAUAAAAiAAwABkxlZ2VuZERhdGFfMisAAAAFAFIAAAAJAFIAAAAFAFIAAAAJAFIAAAAFACMAAgMDAAAAIwAFAAAAIwAWAAZHZW5lcmFsRXhjZWxTZXR0aW5nc18wKwAAAAYAUgAAAAEAUQAAABQAUgAAAAEAUQAAABAAJAACAwMAAAAkAAUAAAAkAAwABkRhdGFMYWJlbHNfOSsAAAAHAFEAAAATAFIAAAADAFEAAAAhAFIAAAADACUABQMDAAAAJQAFAAAAJQAUAAZDb2x1bW5TdW1zU2V0dGluZ3NfMCsAAAAIAFEAAAAtAFEAAAAdAFEAAAAtAFEAAAANAFEAAAAtAFEAAAANAFEAAAAXAFIAAAABAFEAAAAXAFIAAAABACYABAMDAAAAJgAFAAAAJgALAAZXYXRlcmZhbGxfMCsAAAAJAFIAAAAEAFIAAAAIAFEAAAAsAFIAAAAIAFEAAAAsAFIAAAAIAFEAAAAKAP///////ycABQMDAAAAJwAFAAAAJwAcAAZBdXRvbWF0aWNCcmVha1NldHRpbmdzRGF0YV8wKwAAAAoAUQAAABUAUgAAAAYAUQAAABUAUgAAAAYAUQAAABUAUgAAAAYAUQAAAAAAUQAAABcAUQAAAAAAUQAAABcAKAADAwMAAAAoAAUAAAAoAA0ABkxlYWRlckxpbmVzXzArAAAACwBSAAAACwBSAAAACQBSAAAACwBSAAAACQBSAAAAAQBSAAAACQApAAEDAwAAACkABQAAACkADgAGU2VyaWVzTGFiZWxzXzQrAAAADABRAAAALABSAAAACgAqAAQDAwAAACoABQAAACoADQAGTWFya2Vyc0RhdGFfMUEAAAAAAFEAAAAJAFEAAAAPAFIAAAAFAFEAAAAHAFIAAAAFAFEAAAAHAFIAAAAFAFEAAAAIACsAAgMDAAAAKwAFAAAAKwASAAZHcmlkbGluZVNldHRpbmdzXzBCAAAAAABRAAAAEABSAAAACwBRAAAAEABSAAAACwAsAAMDAwAAACwABQAAACwADgAGU2VyaWVzTGFiZWxzXzNCAAAAAQBRAAAACgBRAAAAKQBRAAAACgBRAAAAJgBRAAAACgBRAAAAJgAtAAMDAwAAAC0ABQAAAC0ADgAGQ29sb3JJbmRpY2VzXzJCAAAAAgBRAAAABQBRAAAAJQBSAAAAAgBRAAAAJQBRAAAAFwBRAAAAJQAAAAAAAAAAAAAAAAAAAAAAAAAAAAAAAAAAAAAAAAAAAAAAAAAAAAAAAAAAAFIAAAADAAAAAP////8MADUMAAAAAAAAAAAAAAQDAwAAAC4ABQAAAC4AJgAGUG9pbnRBbmRTZXJpZXNNYXJrZXJTdHlsZURlZmluaXRpb25zXzBDAAAAAABRAAAAHABRAAAABgBRAAAAHABRAAAABgBSAAAABwBRAAAABgBSAAAABwBRAAAABgABAAUDAwAAAC8ABQAAAC8ADQAGRXhjZWxNaXJyb3JfMUMAAAABAFEAAAALAFEAAAAjAFEAAAALAFEAAAAjAFEAAAANAFEAAAAoAFEAAAAlAFIAAAAFAFEAAAAlAFEAAAAIAAIAAgMDAAAAMAAFAAAAMAAeAAZDaGFydFN0eWxlU3RhdHVzSW5mb3JtYXRpb25zXzFDAAAAAgBRAAAAGwBRAAAABQBRAAAAFwBRAAAALQADAAIDAwAAADEABQAAADEACgAGRGF0YUxpbmtfMUMAAAADAFEAAAAkAFEAAAAYAFEAAAAkAFEAAAALAAQAAQMDAAAAMgAFAAAAMgAbAAZTaGFwZUNvbnN0cnVjdGVkQ2hhcnREYXRhXzBDAAAABABSAAAACgBRAAAAJgAFAAQDSgAAAAAABQAAADMADgAGTGlua0RhdGFMaXN0XzBDAAAABQBRAAAAIgBRAAAACQBRAAAAIgBRAAAAKgBSAAAACQBRAAAAKgBSAAAAAQBRAAAAKgAGAAMDSgAAAAEABQAAADQACgAGQXhlc0RhdGFfNEMAAAAGAFEAAAAnAFEAAAAgAFEAAAAnAFEAAAAXAFEAAAAnAFEAAAAXAAcABANKAAAAAgAFAAAANQApAAZQb2ludEFuZFNlcmllc0FkZGl0aW9uU3R5bGVzRGVmaW5pdGlvbnNfMEMAAAAHAFEAAAAMAFEAAAAcAFEAAAAZAFEAAAAcAFEAAAAZAFIAAAAAAFEAAAAZAFIAAAAAAAgAAwNKAAAAAwAFAAAANgALAAZXYXRlcmZhbGxfMUMAAAAIAFEAAAAmAFEAAAABAFEAAAAmAP///////1EAAAAmAP///////wkAAwNKAAAABAAFAAAANwAMAAZMZWdlbmREYXRhXzFDAAAACQBRAAAAKABRAAAAIgBRAAAAKABRAAAAIgBRAAAAKABSAAAABQAKAAEDSgAAAAUABQAAADgADgAGU2VyaWVzTGFiZWxzXzVDAAAACgBRAAAAKQBSAAAABAALAAIDSgAAAAYABQAAADkAEgAGR3JpZGxpbmVTZXR0aW5nc18xUAAAAAAAUQAAACsAUQAAACgAUQAAACsAUQAAAC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TAAAABUAAAABUAAAA5w8AAAAAAAAAAAAA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AoVA/QAFXaWR0aAAAAAAAAAAAAAFUb3AAAAAAQBfJQkABTGVmdAAAAAAA9DptQAhGbGlwSG9yaXpvbnRhbGx5AAAIRmxpcEhvcml6b250YWxseUFwcGxpZWQAAAhGbGlwVmVydGljYWxseQAB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FgcAAANTdGFydAAbAAAAAVgAAAAAIIXjg0ABWQAAAADg2Y5tQAADRW5kABsAAAABWAAAAAAgheODQAFZAAAAAAAwY2JAAAJTdGFydEFycm93SGVhZAARAAAAbXNvQXJyb3doZWFkTm9uZQACRW5kQXJyb3dIZWFkABUAAABtc29BcnJvd2hlYWRUcmlhbmdsZQAFTWFuYWdlZElkABAAAAAEX2LRtpK0k0Wb1l2pOO/X8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U1dWQAFXaWR0aAAAAAAAAAAAAAFUb3AAAAAAADBjYkABTGVmdAAAAAAgheODQAhGbGlwSG9yaXpvbnRhbGx5AAAIRmxpcEhvcml6b250YWxseUFwcGxpZWQAAAhGbGlwVmVydGljYWxseQAB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iQAADMgAECAAABV9pZAAQAAAABNRBYXUDO+JLoOUP93KSnpgCX3R5cGUAVwAAAGVtcG93ZXIuQ2hhcnRzLkRhdGEuRGF0YUNoYXJ0cy5PdmVybGF5cy5EYXRhLkNvbHVtblN1bU92ZXJsYXlEYXRhLCBlbXBvd2VyLkNoYXJ0cy5EYXRhABBDb2x1bW4AAQAAABBTZXJpZXMA/////wNUZXh0RWxlbWVudADqBgAAAkF1dG9TaGFwZVR5cGUACgAAAFJlY3RhbmdsZQAEQWRqdXN0bWVudHMABQAAAAAFTWFuYWdlZElkABAAAAAEUPZVjj7nWEiwuSuP9q4RN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VAAAAAVTAAAAVQAAAOcPAAAAAAAAAAAAA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MABAgAAAVfaWQAEAAAAATmHNmGdbzVT5pVTTixflzbAl90eXBlAFcAAABlbXBvd2VyLkNoYXJ0cy5EYXRhLkRhdGFDaGFydHMuT3ZlcmxheXMuRGF0YS5Db2x1bW5TdW1PdmVybGF5RGF0YSwgZW1wb3dlci5DaGFydHMuRGF0YQAQQ29sdW1uAAIAAAAQU2VyaWVzAP////8DVGV4dEVsZW1lbnQA6gYAAAJBdXRvU2hhcGVUeXBlAAoAAABSZWN0YW5nbGUABEFkanVzdG1lbnRzAAUAAAAABU1hbmFnZWRJZAAQAAAABCNpKM5wqzZMp2h9NZ1bYs8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QABAgAAAVfaWQAEAAAAASE/r6/goAzRrpRe9G1F2CiAl90eXBlAFcAAABlbXBvd2VyLkNoYXJ0cy5EYXRhLkRhdGFDaGFydHMuT3ZlcmxheXMuRGF0YS5Db2x1bW5TdW1PdmVybGF5RGF0YSwgZW1wb3dlci5DaGFydHMuRGF0YQAQQ29sdW1uAAMAAAAQU2VyaWVzAP////8DVGV4dEVsZW1lbnQA6gYAAAJBdXRvU2hhcGVUeXBlAAoAAABSZWN0YW5nbGUABEFkanVzdG1lbnRzAAUAAAAABU1hbmFnZWRJZAAQAAAABBU5+GMc6VREmKulXh5bmf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lUAAAAFVAAAAP////8MBNsLAAAAAAAAAAB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ACTmFtZQAJAAAAT3ZlcmxheXMAEFZlcnNpb24ABgAAAAlMYXN0V3JpdGUAzMSzHZ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AAAABUcAAABXAAAA5w8AAAAAAAAAAAAA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BAoVA/QAFXaWR0aAAAAAAAAAAAAAFUb3AAAAAAQBfJQkABTGVmdAAAAAAA9DptQAhGbGlwSG9yaXpvbnRhbGx5AAAIRmxpcEhvcml6b250YWxseUFwcGxpZWQAAAhGbGlwVmVydGljYWxseQAB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DTGluZVNlY29uZFBhcnQAFgcAAANTdGFydAAbAAAAAVgAAAAAIIXjg0ABWQAAAADg2Y5tQAADRW5kABsAAAABWAAAAAAgheODQAFZAAAAAAAwY2JAAAJTdGFydEFycm93SGVhZAARAAAAbXNvQXJyb3doZWFkTm9uZQACRW5kQXJyb3dIZWFkABUAAABtc29BcnJvd2hlYWRUcmlhbmdsZQAFTWFuYWdlZElkABAAAAAEX2LRtpK0k0Wb1l2pOO/X8ghIYXNDaGFuZ2VzAAAIVXNlTmFtZUluc3RlYWRPZlRhZ0FzSWQAAQhTaGFwZVByZXZpb3VzbHlDcmVhdGVkAAADRmlsbENvbG9yAFUAAAAQQQAAAAAAEFIAAAAAABBHAAAAAAAQQgAAAAAAAVNjQQAAAAAAAADwvwFTY1IAAAAAAAAA8L8BU2NHAAAAAAAAAPC/AVNjQgAAAAAAAADwvwAQRmlsbFRoZW1lQ29sb3IAAAAAAAFGaWxsVGludEFuZFNoYWRlAAAAAAAAAAAAEEZpbGxTY2hlbWVDb2xvcgAAAAAAA1BhdHRlcm5Db2xvcgBVAAAAEEEAAAAAABBSAAAAAAAQRwAAAAAAEEIAAAAAAAFTY0EAAAAAAAAAAAABU2NSAAAAAAAAAAAAAVNjRwAAAAAAAAAAAAFTY0IAAAAAAAAAAAAAEFBhdHRlcm5UaGVtZUNvbG9yAAAAAAABUGF0dGVyblRpbnRBbmRTaGFkZQAAAAAAAAAAAAhGaWxsVmlzaWJsZQAACFZpc2libGUAAAJGaWxsUGF0dGVybgAQAAAAbXNvUGF0dGVybk1peGVkAAJUZXh0AAEAAAAAAlRleHRIb3Jpem9udGFsQWxpZ25tZW50AA4AAABtc29BbmNob3JOb25lAAJQYXJhZ3JhcGhBbGlnbm1lbnQAAgAAADAAAlRleHRWZXJ0aWNhbEFsaWdubWVudAANAAAAbXNvQW5jaG9yVG9wAANGb250U3R5bGUAQAEAABBGb250QmFja2dyb3VuZAAAAAAACEZvbnRCb2xkAAADRm9udENvbG9yAFUAAAAQQQAAAAAAEFIAAAAAABBHAAAAAAAQQgAAAAAAAVNjQQAAAAAAAAAAAAFTY1IAAAAAAAAAAAABU2NHAAAAAAAAAAAAAVNjQgAAAAAAAAAAAAAQRm9udFRoZW1lQ29sb3IAAAAAAAFGb250VGludEFuZFNoYWRlAAAAAAAAAAAAEEZvbnRTY2hlbWVDb2xvcgAAAAAACEZvbnRJdGFsaWMAAAJGb250TmFtZQAGAAAAQXJpYWwAAUZvbnRTaXplAAAAAAAAAAAACEZvbnRTdHJpa2V0aHJvdWdoAAAIRm9udFN1YnNjcmlwdAAACEZvbnRTdXBlcnNjcmlwdAAACEZvbnRVbmRlcmxpbmUAAAAIU2l6ZVRvVGV4dFdpZHRoAAAIU2l6ZVRvVGV4dEhlaWdodAAAA1RleHRNYXJnaW4APwAAAAFMZWZ0AAAAAAAAAAAAAVRvcAAAAAAAAAAAAAFSaWdodAAAAAAAAAAAAAFCb3R0b20AAAAAAAAAAAAAAkRpc3BsYXlUZXh0AAEAAAAAAUhlaWdodAAAAADAU1dWQAFXaWR0aAAAAAAAAAAAAAFUb3AAAAAAADBjYkABTGVmdAAAAAAgheODQAhGbGlwSG9yaXpvbnRhbGx5AAAIRmxpcEhvcml6b250YWxseUFwcGxpZWQAAAhGbGlwVmVydGljYWxseQABCEZsaXBWZXJ0aWNhbGx5QXBwbGllZAAAAVJvdGF0aW9uAAAAAAAAAAAAAVpPcmRlcgAAAAAAAAAAAANCb3JkZXJDb2xvcgBVAAAAEEEA/wAAABBSAB0AAAAQRwAdAAAAEEIAHQAAAAFTY0EAAAAAAAAA8D8BU2NSAAAAAKCoKYk/AVNjRwAAAACgqCmJPwFTY0IAAAAAoKgpiT8AEEJvcmRlclRoZW1lQ29sb3IAAAAAAAFCb3JkZXJUaW50QW5kU2hhZGUAAAAAAAAAAAAQQm9yZGVyU2NoZW1lQ29sb3IAAAAAAAFCb3JkZXJUaGlja25lc3MAAAAAAAAA6D8CTGluZURhc2hTdHlsZQAKAAAATGluZVNvbGlkAAFGaXJzdExpbmVJbmRlbnQAAAAAAAAAAAAISGFuZ2luZ1B1bmN0dWF0aW9uAAAQSW5kZW50TGV2ZWwAAAAAAAFMZWZ0SW5kZW50AAAAAAAAAAAACExpbmVSdWxlQWZ0ZXIAAAhMaW5lUnVsZUJlZm9yZQAACExpbmVSdWxlV2l0aGluAAABUmlnaHRJbmRlbnQAAAAAAAAAAAABU3BhY2VBZnRlcgAAAAAAAAAAAAFTcGFjZUJlZm9yZQAAAAAAAAAAAAFTcGFjZVdpdGhpbgAAAAAAAAAAAAAISXNOZXcAAQFGb250U2l6ZQAAAAAAAAAiQAADMgAECAAABV9pZAAQAAAABNRBYXUDO+JLoOUP93KSnpgCX3R5cGUAVwAAAGVtcG93ZXIuQ2hhcnRzLkRhdGEuRGF0YUNoYXJ0cy5PdmVybGF5cy5EYXRhLkNvbHVtblN1bU92ZXJsYXlEYXRhLCBlbXBvd2VyLkNoYXJ0cy5EYXRhABBDb2x1bW4AAQAAABBTZXJpZXMA/////wNUZXh0RWxlbWVudADqBgAAAkF1dG9TaGFwZVR5cGUACgAAAFJlY3RhbmdsZQAEQWRqdXN0bWVudHMABQAAAAAFTWFuYWdlZElkABAAAAAEUPZVjj7nWEiwuSuP9q4RNAhIYXNDaGFuZ2VzAAAIVXNlTmFtZUluc3RlYWRPZlRhZ0FzSWQAAQhTaGFwZVByZXZpb3VzbHlDcmVhdGVkAAEDRmlsbENvbG9yAFUAAAAQQQAAAAAAEFIAAAAAABBHAAAAAAAQQgAAAAAAAVNjQQAAAAAAAADwvwFTY1IAAAAAAAAA8L8BU2NHAAAAAAAAAPC/AVNjQgAAAAAAAADwvwAQRmlsbFRoZW1lQ29sb3IAAAAAAAFGaWxsVGludEFuZFNoYWRlAAAAAAAAAAAAEEZpbGxTY2hlbWVDb2xvcgAAAAAAA1BhdHRlcm5Db2xvcgBVAAAAEEEA/wAAABBSAP8AAAAQRwD/AAAAEEIA/wAAAAFTY0EAAAAAAAAA8D8BU2NSAAAAAAAAAPA/AVNjRwAAAAAAAADwPwFTY0IAAAAAAAAA8D8AEFBhdHRlcm5UaGVtZUNvbG9yAAAAAAABUGF0dGVyblRpbnRBbmRTaGFkZQAAAAAAAAAAAAhGaWxsVmlzaWJsZQABCFZpc2libGUAAAJGaWxsUGF0dGVybgAQAAAAbXNvUGF0dGVybk1peGVkAAJUZXh0AAUAAAAtMjcyAAJUZXh0SG9yaXpvbnRhbEFsaWdubWVudAAOAAAAbXNvQW5jaG9yTm9uZQACUGFyYWdyYXBoQWxpZ25tZW50AA8AAABtc29BbGlnbkNlbnRlcgACVGV4dFZlcnRpY2FsQWxpZ25tZW50ABAAAABtc29BbmNob3JNaWRkbGUAA0ZvbnRTdHlsZQBAAQAAEEZvbnRCYWNrZ3JvdW5kAAAAAAAIRm9udEJvbGQAAANGb250Q29sb3IAVQAAABBBAP8AAAAQUgAdAAAAEEcAHQAAABBCAB0AAAABU2NBAAAAAAAAAPA/AVNjUgAAAACgqCmJPwFTY0cAAAAAoKgpiT8BU2NCAAAAAKCoKYk/ABBGb250VGhlbWVDb2xvcgAAAAAAAUZvbnRUaW50QW5kU2hhZGUAAAAAAAAAAAAQRm9udFNjaGVtZUNvbG9yAAAAAAAIRm9udEl0YWxpYwAAAkZvbnROYW1lAAYAAABBcmlhbAABRm9udFNpemUAAAAAAAAAJEAIRm9udFN0cmlrZXRocm91Z2gAAAhGb250VwAAAAVWAAAAWAAAAOcPAAAAAAAAAAAAA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MABAgAAAVfaWQAEAAAAATmHNmGdbzVT5pVTTixflzbAl90eXBlAFcAAABlbXBvd2VyLkNoYXJ0cy5EYXRhLkRhdGFDaGFydHMuT3ZlcmxheXMuRGF0YS5Db2x1bW5TdW1PdmVybGF5RGF0YSwgZW1wb3dlci5DaGFydHMuRGF0YQAQQ29sdW1uAAIAAAAQU2VyaWVzAP////8DVGV4dEVsZW1lbnQA6gYAAAJBdXRvU2hhcGVUeXBlAAoAAABSZWN0YW5nbGUABEFkanVzdG1lbnRzAAUAAAAABU1hbmFnZWRJZAAQAAAABCNpKM5wqzZMp2h9NZ1bYs8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nRTaXplAAAAAAAAACRACEZvbnRTdHJpa2V0aHJvdWdoAAAIRm9udFN1YnNjcmlwdAAACEZvbnRTdXBlcnNjcmlwdAAACEZvbnRVbmRlcmxpbmUAAAAIU2l6ZVRvVGV4dFdpZHRoAAEIU2l6ZVRvVGV4dEhlaWdodAABA1RleHRNYXJnaW4APwAAAAFMZWZ0AAAAAAAAAAAAAVRvcAAAAAAAAAAAAAFSaWdodAAAAADAWq0GQAFCb3R0b20AAAAAAAAAAAAAAkRpc3BsYXlUZXh0AAUAAAAtMjcyAAFIZWlnaHQAAAAAoJlZKEABV2lkdGgAAAAAYNTxNkABVG9wAAAAAOBx5HZAAUxlZnQAAAAAYA4mgkAIRmxpcEhvcml6b250YWxseQAACEZsaXBIb3Jpem9udGFsbHlBcHBsaWVkAAAIRmxpcFZlcnRpY2FsbHkAAAhGbGlwVmVydGljYWxseUFwcGxpZWQAAAFSb3RhdGlvbgAAAAAAAAAAAAFaT3JkZXIAAAAAAAAAAAADQm9yZGVyQ29sb3IAVQAAABBBAAAAAAAQUgD/AAAAEEcA/wAAABBCAP8AAAABU2NBAAAAAAAAAAAAAVNjUgAAAAAAAADwPwFTY0cAAAAAAAAA8D8BU2NCAAAAAAAAAPA/ABBCb3JkZXJUaGVtZUNvbG9yAAAAAAABQm9yZGVyVGludEFuZFNoYWRlAAAAAAAAAAAAEEJvcmRlclNjaGVtZUNvbG9yAAAAAAABQm9yZGVyVGhpY2tuZXNzAAAAAAAAAAAAAkxpbmVEYXNoU3R5bGUACgAAAExpbmVTb2xpZAABRmlyc3RMaW5lSW5kZW50AAAAAAAAAAAACEhhbmdpbmdQdW5jdHVhdGlvbgAAEEluZGVudExldmVsAAAAAAABTGVmdEluZGVudAAAAAAAAAAAAAhMaW5lUnVsZUFmdGVyAAAITGluZVJ1bGVCZWZvcmUAAAhMaW5lUnVsZVdpdGhpbgAAAVJpZ2h0SW5kZW50AAAAAAAAAAAAAVNwYWNlQWZ0ZXIAAAAAAAAAAAABU3BhY2VCZWZvcmUAAAAAAAAAAAABU3BhY2VXaXRoaW4AAAAAAAAAAAABUG9zaXRpb25pbmdIZWlnaHQAAAAAYN8LJ0AAAkNvbHVtblN1bVBvc2l0aW9uAAwAAABEZWZhdWx0RG9jawAIRGVsZXRlZAABA051bWJlckZvcm1hdAAfAAAABV9pZAAQAAAABAAAAAAAAAAAAAAAAAAAAAAACElzTmV3AAEBRm9udFNpemUAAAAAAAAAJEAAAzQABAgAAAVfaWQAEAAAAASE/r6/goAzRrpRe9G1F2CiAl90eXBlAFcAAABlbXBvd2VyLkNoYXJ0cy5EYXRhLkRhdGFDaGFydHMuT3ZlcmxheXMuRGF0YS5Db2x1bW5TdW1PdmVybGF5RGF0YSwgZW1wb3dlci5DaGFydHMuRGF0YQAQQ29sdW1uAAMAAAAQU2VyaWVzAP////8DVGV4dEVsZW1lbnQA6gYAAAJBdXRvU2hhcGVUeXBlAAoAAABSZWN0YW5nbGUABEFkanVzdG1lbnRzAAUAAAAABU1hbmFnZWRJZAAQAAAABBU5+GMc6VREmKulXh5bmfAISGFzQ2hhbmdlcwAACFVzZU5hbWVJbnN0ZWFkT2ZUYWdBc0lkAAEIU2hhcGVQcmV2aW91c2x5Q3JlYXRlZAABA0ZpbGxDb2xvcgBVAAAAEEEAAAAAABBSAAAAAAAQRwAAAAAAEEIAAAAAAAFTY0EAAAAAAAAA8L8BU2NSAAAAAAAAAPC/AVNjRwAAAAAAAADwvwFTY0IAAAAAAAAA8L8AEEZpbGxUaGVtZUNvbG9yAAAAAAABRmlsbFRpbnRBbmRTaGFkZQAAAAAAAAAAABBGaWxsU2NoZW1lQ29sb3IAAAAAAANQYXR0ZXJuQ29sb3IAVQAAABBBAP8AAAAQUgD/AAAAEEcA/wAAABBCAP8AAAABU2NBAAAAAAAAAPA/AVNjUgAAAAAAAADwPwFTY0cAAAAAAAAA8D8BU2NCAAAAAAAAAPA/ABBQYXR0ZXJuVGhlbWVDb2xvcgAAAAAAAVBhdHRlcm5UaW50QW5kU2hhZGUAAAAAAAAAAAAIRmlsbFZpc2libGUAAQhWaXNpYmxlAAACRmlsbFBhdHRlcm4AEAAAAG1zb1BhdHRlcm5NaXhlZAACVGV4dAAFAAAALTI3MgACVGV4dEhvcml6b250YWxBbGlnbm1lbnQADgAAAG1zb0FuY2hvck5vbmUAAlBhcmFncmFwaEFsaWdubWVudAAPAAAAbXNvQWxpZ25DZW50ZXIAAlRleHRWZXJ0aWNhbEFsaWdubWVudAAQAAAAbXNvQW5jaG9yTWlkZGxlAANGb250U3R5bGUAQAEAABBGb250QmFja2dyb3VuZAAAAAAACEZvbnRCb2xkAAADRm9udENvbG9yAFUAAAAQQQD/AAAAEFIAHQAAABBHAB0AAAAQQgAdAAAAAVNjQQAAAAAAAADwPwFTY1IAAAAAoKgpiT8BU2NHAAAAAKCoKYk/AVNjQgAAAACgqCmJPwAQRm9udFRoZW1lQ29sb3IAAAAAAAFGb250VGludEFuZFNoYWRlAAAAAAAAAAAAEEZvbnRTY2hlbWVDb2xvcgAAAAAACEZvbnRJdGFsaWMAAAJGb250TmFtZQAGAAAAQXJpYWwAAUZvblgAAAAFVwAAAP////8MBNsLAAAAAAAAAAB0U2l6ZQAAAAAAAAAkQAhGb250U3RyaWtldGhyb3VnaAAACEZvbnRTdWJzY3JpcHQAAAhGb250U3VwZXJzY3JpcHQAAAhGb250VW5kZXJsaW5lAAAACFNpemVUb1RleHRXaWR0aAABCFNpemVUb1RleHRIZWlnaHQAAQNUZXh0TWFyZ2luAD8AAAABTGVmdAAAAAAAAAAAAAFUb3AAAAAAAAAAAAABUmlnaHQAAAAAwFqtBkABQm90dG9tAAAAAAAAAAAAAAJEaXNwbGF5VGV4dAAFAAAALTI3MgABSGVpZ2h0AAAAAKCZWShAAVdpZHRoAAAAAGDU8TZAAVRvcAAAAADgceR2QAFMZWZ0AAAAAGAOJoJACEZsaXBIb3Jpem9udGFsbHkAAAhGbGlwSG9yaXpvbnRhbGx5QXBwbGllZAAACEZsaXBWZXJ0aWNhbGx5AAAIRmxpcFZlcnRpY2FsbHlBcHBsaWVkAAABUm90YXRpb24AAAAAAAAAAAABWk9yZGVyAAAAAAAAAAAAA0JvcmRlckNvbG9yAFUAAAAQQQAAAAAAEFIA/wAAABBHAP8AAAAQQgD/AAAAAVNjQQAAAAAAAAAAAAFTY1IAAAAAAAAA8D8BU2NHAAAAAAAAAPA/AVNjQgAAAAAAAADwPwAQQm9yZGVyVGhlbWVDb2xvcgAAAAAAAUJvcmRlclRpbnRBbmRTaGFkZQAAAAAAAAAAABBCb3JkZXJTY2hlbWVDb2xvcgAAAAAAAUJvcmRlclRoaWNrbmVzcwAAAAAAAAAAAAJMaW5lRGFzaFN0eWxlAAoAAABMaW5lU29saWQAAUZpcnN0TGluZUluZGVudAAAAAAAAAAAAAhIYW5naW5nUHVuY3R1YXRpb24AABBJbmRlbnRMZXZlbAAAAAAAAUxlZnRJbmRlbnQAAAAAAAAAAAAITGluZVJ1bGVBZnRlcgAACExpbmVSdWxlQmVmb3JlAAAITGluZVJ1bGVXaXRoaW4AAAFSaWdodEluZGVudAAAAAAAAAAAAAFTcGFjZUFmdGVyAAAAAAAAAAAAAVNwYWNlQmVmb3JlAAAAAAAAAAAAAVNwYWNlV2l0aGluAAAAAAAAAAAAAVBvc2l0aW9uaW5nSGVpZ2h0AAAAAGDfCydAAAJDb2x1bW5TdW1Qb3NpdGlvbgAMAAAARGVmYXVsdERvY2sACERlbGV0ZWQAAQNOdW1iZXJGb3JtYXQAHwAAAAVfaWQAEAAAAAQAAAAAAAAAAAAAAAAAAAAAAAhJc05ldwABAUZvbnRTaXplAAAAAAAAACRAAAACTmFtZQAJAAAAT3ZlcmxheXMAEFZlcnNpb24ABQAAAAlMYXN0V3JpdGUAx8SzHZI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="/>
  <p:tag name="EMPOWERCHARTSPROPERTIES_SLOT" val="B"/>
  <p:tag name="EMPOWERCHARTSPROPERTIES_LASTWRITEDATE" val="638626719736335034"/>
  <p:tag name="EMPOWERCHARTSPROPERTIES_B_LENGTH" val="364544"/>
  <p:tag name="RUNTIME_ID" val="dc5e1b0a-814f-40ab-9152-e92ed1b8f180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5_2"/>
  <p:tag name="MIO_AGENDA_ELEMENTNAME" val="Value proposition of HV GaN in SMPS"/>
  <p:tag name="MIO_AGENDA_EXPLICIT_ITEM_LEVEL_TAG" val="1"/>
  <p:tag name="MIO_AGENDA_NUMBER_STRING_TAG" val="5.2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7d97c7f4-7e47-409a-b87c-5923ca249d10"/>
  <p:tag name="MIO_VERSION" val="31.12.9999 23:59:59"/>
  <p:tag name="MIO_DBID" val="FDE84254-54DB-49E3-9A0E-CDE72035D530"/>
  <p:tag name="MIO_LASTDOWNLOADED" val="24.03.2025 08:31:12.277"/>
  <p:tag name="MIO_UPDATE" val="Fals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NUMBER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PAGENUMBER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2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9tSdLKGEUNEtmZYhtBcUGEEAAAAAAADAAAAAAADAAAAAwADAAAAAAADAAAABAADAAAAAAADAAAABAADAAAAAAD///////8DAAEA////////BQAAAAMAEAALiQyXvcKtBEqoPTZ3jFR4bAQAAAABAAMAAAACAAMAAAAEAAQAAwD///////8FAAAABAAQAAtUvwns8a47Q7j/JGLqz0akBAAAAAIAAwAAAAMAAwAAAAEAAwAAAAI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21J0soYRQ0S2ZliG0FxQYQREYXRhAAUAAAAAAk5hbWUADQAAAExpbmtEYXRhTGlzdAAQVmVyc2lvbgAAAAAACUxhc3RXcml0ZQBeWDNCkgEAAAABAP////9hAGEAAAAFX2lkABAAAAAEiQyXvcKtBEqoPTZ3jFR4bAREYXRhAAUAAAAAAk5hbWUADQAAAExpbmtEYXRhTGlzdAAQVmVyc2lvbgABAAAACUxhc3RXcml0ZQBeWDNCkgEAAAACAP////9wAHAAAAAFX2lkABAAAAAEVL8J7PGuO0O4/yRi6s9GpANEYXRhABYAAAACUGVyc29uYWxJZAABAAAAAAACTmFtZQALAAAAUGVyc29uYWxJZAAQVmVyc2lvbgAAAAAACUxhc3RXcml0ZQBuWDNC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BAAFAAAAAAAFAAAABAAFAAAAAAD///////8DAAEBAwAAAAMA////////DgAGTGlua0RhdGFMaXN0XzEEAAAAAQAFAAAAAgAFAAAABAAEAAMBAwAAAAQA////////DAAGUGVyc29uYWxJZF8wBAAAAAIABQAAAAMABQAAAAEA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32843142378122"/>
  <p:tag name="EMPOWERCHARTSPROPERTIES_B_LENGTH" val="24576"/>
  <p:tag name="DOWN_MIGRATION_INITIAL_LAYOUT_REQUIRED" val="9.2.99"/>
  <p:tag name="RUNTIME_ID" val="6205d131-9b9c-45b9-be35-6e413123da9f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MAAAAAAAAAAwAAAAMAAAAA/////wUA2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J5iBXh8ehLumWcq8042jEEAAAAAAADAAAAAAADAAAABAADAAAAAAADAAAABAADAAIA////////BQAAAAMAEAALhIN36ZBWpE2RiFW7OI58TAQAAAABAAMAAAAEAAMAAAABAAMAAAAEAP///////wQABAD///////8FAAAABAAQAAtvJMC0xim0Q7qwSjsOzQG2BAAAAAIAAwAAAAIAAwAAAAMAAwAAAAIAAwAAAAM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nmIFeHx6Eu6ZZyrzTjaMQREYXRhAAUAAAAAAk5hbWUADQAAAExpbmtEYXRhTGlzdAAQVmVyc2lvbgAAAAAACUxhc3RXcml0ZQDQKk4JkgEAAAABAP////9hAGEAAAAFX2lkABAAAAAEhIN36ZBWpE2RiFW7OI58TAREYXRhAAUAAAAAAk5hbWUADQAAAExpbmtEYXRhTGlzdAAQVmVyc2lvbgABAAAACUxhc3RXcml0ZQDfKk4JkgEAAAACAP////9wAHAAAAAFX2lkABAAAAAEbyTAtMYptEO6sEo7Ds0BtgNEYXRhABYAAAACUGVyc29uYWxJZAABAAAAAAACTmFtZQALAAAAUGVyc29uYWxJZAAQVmVyc2lvbgAAAAAACUxhc3RXcml0ZQD/Kk4J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3297707983054"/>
  <p:tag name="EMPOWERCHARTSPROPERTIES_B_LENGTH" val="24576"/>
  <p:tag name="DOWN_MIGRATION_INITIAL_LAYOUT_REQUIRED" val="9.2.99"/>
  <p:tag name="RUNTIME_ID" val="3a113428-8a47-4c5f-92f5-4d94ee0eb7fc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/gsAAAAAAAAAAAAAIAD///////////////8AAAD////////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O/dDVN5ldBqH5tl6v5H80EAAAAAAADAAAABAADAAAAAwADAAIA////////BQAAAAMAEAALR3hX6+Tn2kiPpW+ohNDxLAQAAAABAAMAAAACAAMAAAABAAMAAAAEAP///////wQAAgD///////8FAAAABAAQAAv/vZIYtpDTTbjdsUqj/3dJBAAAAAIAAwAAAAAAAwAAAAI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790NU3mV0Gofm2Xq/kfzQREYXRhAAUAAAAAAk5hbWUADQAAAExpbmtEYXRhTGlzdAAQVmVyc2lvbgABAAAACUxhc3RXcml0ZQB8K04JkgEAAAABAP////9hAGEAAAAFX2lkABAAAAAER3hX6+Tn2kiPpW+ohNDxLAREYXRhAAUAAAAAAk5hbWUADQAAAExpbmtEYXRhTGlzdAAQVmVyc2lvbgAAAAAACUxhc3RXcml0ZQB8K04JkgEAAAACAP////9wAHAAAAAFX2lkABAAAAAE/72SGLaQ00243bFKo/93SQNEYXRhABYAAAACUGVyc29uYWxJZAABAAAAAAACTmFtZQALAAAAUGVyc29uYWxJZAAQVmVyc2lvbgAAAAAACUxhc3RXcml0ZQCMK04J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AFAAAABAAEAAMBAwAAAAQA////////DAAGUGVyc29uYWxJZF8wBAAAAAIABQAAAAIABQAAAAEABQAAAAM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3297709080928"/>
  <p:tag name="EMPOWERCHARTSPROPERTIES_B_LENGTH" val="24576"/>
  <p:tag name="DOWN_MIGRATION_INITIAL_LAYOUT_REQUIRED" val="9.2.99"/>
  <p:tag name="RUNTIME_ID" val="c480d4b2-4487-4641-aa7d-98bf4902b6b6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wssrDfV9JGr9G9gyIEh7AEAAAAAAADAAAABAADAAAAAwADAAEA////////BQAAAAMAEAALlLyT3dEqxkyU2E/kSvaJkQQAAAABAAMAAAACAAMAAAABAAQAAQD///////8FAAAABAAQAAuT+9GnD+WLR6IPXFCQ0+9G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CyysN9X0kav0b2DIgSHsAREYXRhAAUAAAAAAk5hbWUADQAAAExpbmtEYXRhTGlzdAAQVmVyc2lvbgABAAAACUxhc3RXcml0ZQDeqeIdkgEAAAABAP////9hAGEAAAAFX2lkABAAAAAElLyT3dEqxkyU2E/kSvaJkQREYXRhAAUAAAAAAk5hbWUADQAAAExpbmtEYXRhTGlzdAAQVmVyc2lvbgAAAAAACUxhc3RXcml0ZQDeqeIdkgEAAAACAP////9wAHAAAAAFX2lkABAAAAAEk/vRpw/li0eiD1xQkNPvRgNEYXRhABYAAAACUGVyc29uYWxJZAABAAAAAAACTmFtZQALAAAAUGVyc29uYWxJZAAQVmVyc2lvbgAAAAAACUxhc3RXcml0ZQDuqeId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6750469099774"/>
  <p:tag name="EMPOWERCHARTSPROPERTIES_B_LENGTH" val="24576"/>
  <p:tag name="DOWN_MIGRATION_INITIAL_LAYOUT_REQUIRED" val="9.2.99"/>
  <p:tag name="RUNTIME_ID" val="21ab7fb4-36e9-4e62-96bc-72cb0205d99d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LASTWRITEDATE" val="638626750455118845"/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uovuRjlFVHrx2FTyTTNPYEAAAAAAADAAAABAADAAAAAwADAAEA////////BQAAAAMAEAALWbby6GbSIUumOYLcivKAJwQAAAABAAMAAAACAAMAAAABAAQAAQD///////8FAAAABAAQAAvlQciLxGSWSJv14SheBJly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6i+5GOUVUevHYVPJNM09gREYXRhAAUAAAAAAk5hbWUADQAAAExpbmtEYXRhTGlzdAAQVmVyc2lvbgABAAAACUxhc3RXcml0ZQB4pOIdkgEAAAABAP////9hAGEAAAAFX2lkABAAAAAEWbby6GbSIUumOYLcivKAJwREYXRhAAUAAAAAAk5hbWUADQAAAExpbmtEYXRhTGlzdAAQVmVyc2lvbgAAAAAACUxhc3RXcml0ZQB4pOIdkgEAAAACAP////9wAHAAAAAFX2lkABAAAAAE5UHIi8Rklkib9eEoXgSZcgNEYXRhABYAAAACUGVyc29uYWxJZAABAAAAAAACTmFtZQALAAAAUGVyc29uYWxJZAAQVmVyc2lvbgAAAAAACUxhc3RXcml0ZQCHpOId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DOWN_MIGRATION_INITIAL_LAYOUT_REQUIRED" val="9.2.99"/>
  <p:tag name="RUNTIME_ID" val="9e6965d4-a1de-403f-a49c-e4840127c9e8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0iBCUctnlHvbo14nkMW8oEAAAAAAADAAAAAAADAAAABAADAAEA////////BQAAAAMAEAALfD6EcyZmA02e8YIczhxuRQQAAAABAAMAAAAEAAMAAAABAAQAAQD///////8FAAAABAAQAAvoKgIucTwfTJjKKv0ao3Yr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SIEJRy2eUe9ujXieQxbygREYXRhAAUAAAAAAk5hbWUADQAAAExpbmtEYXRhTGlzdAAQVmVyc2lvbgABAAAACUxhc3RXcml0ZQCrK04JkgEAAAABAP////9hAGEAAAAFX2lkABAAAAAEfD6EcyZmA02e8YIczhxuRQREYXRhAAUAAAAAAk5hbWUADQAAAExpbmtEYXRhTGlzdAAQVmVyc2lvbgAAAAAACUxhc3RXcml0ZQCrK04JkgEAAAACAP////9wAHAAAAAFX2lkABAAAAAE6CoCLnE8H0yYyir9GqN2KwNEYXRhABYAAAACUGVyc29uYWxJZAABAAAAAAACTmFtZQALAAAAUGVyc29uYWxJZAAQVmVyc2lvbgAAAAAACUxhc3RXcml0ZQC7K04J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3297709554009"/>
  <p:tag name="EMPOWERCHARTSPROPERTIES_B_LENGTH" val="24576"/>
  <p:tag name="DOWN_MIGRATION_INITIAL_LAYOUT_REQUIRED" val="9.2.99"/>
  <p:tag name="RUNTIME_ID" val="a48a7f5a-557e-4b6d-a70d-5fa3f590c100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yFtKxwhnvtKpqP0E5WhX3sEAAAAAAADAAAAAAADAAAAAwADAAAAAAADAAAAAwADAAMA////////BQAAAAMAEAALW9wFe63tUEiAbOg3E5HbMQQAAAABAAMAAAACAAMAAAAEAAMAAAACAP///////wMAAAAAAP///////wQAAQD///////8FAAAABAAQAAsr4y2wQLYWS5fjLs7aKhNf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IW0rHCGe+0qmo/QTlaFfewREYXRhAAUAAAAAAk5hbWUADQAAAExpbmtEYXRhTGlzdAAQVmVyc2lvbgAAAAAACUxhc3RXcml0ZQDbK04JkgEAAAABAP////9hAGEAAAAFX2lkABAAAAAEW9wFe63tUEiAbOg3E5HbMQREYXRhAAUAAAAAAk5hbWUADQAAAExpbmtEYXRhTGlzdAAQVmVyc2lvbgABAAAACUxhc3RXcml0ZQDbK04JkgEAAAACAP////9wAHAAAAAFX2lkABAAAAAEK+MtsEC2FkuX4y7O2ioTXwNEYXRhABYAAAACUGVyc29uYWxJZAABAAAAAAACTmFtZQALAAAAUGVyc29uYWxJZAAQVmVyc2lvbgAAAAAACUxhc3RXcml0ZQDqK04J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MBAwAAAAMA////////DgAGTGlua0RhdGFMaXN0XzEEAAAAAQAFAAAAAgAFAAAABAAFAAAAAg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3297710022957"/>
  <p:tag name="EMPOWERCHARTSPROPERTIES_B_LENGTH" val="24576"/>
  <p:tag name="DOWN_MIGRATION_INITIAL_LAYOUT_REQUIRED" val="9.2.99"/>
  <p:tag name="RUNTIME_ID" val="53bf8a4e-fb4c-4481-a816-dc59f676dbe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5_3"/>
  <p:tag name="MIO_AGENDA_ELEMENTNAME" val="Portfolio leadership "/>
  <p:tag name="MIO_AGENDA_EXPLICIT_ITEM_LEVEL_TAG" val="1"/>
  <p:tag name="MIO_AGENDA_NUMBER_STRING_TAG" val="5.3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d54321aa-3a7e-48c7-9583-4c7a3dd2277d"/>
  <p:tag name="MIO_VERSION" val="31.12.9999 23:59:59"/>
  <p:tag name="MIO_DBID" val="FDE84254-54DB-49E3-9A0E-CDE72035D530"/>
  <p:tag name="MIO_LASTDOWNLOADED" val="24.03.2025 08:31:14.164"/>
  <p:tag name="MIO_UPDATE" val="False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NUMBER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PAGENUMBER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SYLRQWC31HqoO3xDMwG9AEAAAAAAADAAAABAADAAAAAwADAAIA////////BQAAAAMAEAALqZ9EySHoSEmF/4qU0K7CSAQAAAABAAMAAAACAAMAAAABAAMAAAAEAP///////wQAAgD///////8FAAAABAAQAAt9/1QO71v7Q45jupHfC9AcBAAAAAIAAwAAAAAAAwAAAAI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JgtFBYLfUeqg7fEMzAb0AREYXRhAAUAAAAAAk5hbWUADQAAAExpbmtEYXRhTGlzdAAQVmVyc2lvbgAAAAAACUxhc3RXcml0ZQA0ng6PkgEAAAABAP////9hAGEAAAAFX2lkABAAAAAEqZ9EySHoSEmF/4qU0K7CSAREYXRhAAUAAAAAAk5hbWUADQAAAExpbmtEYXRhTGlzdAAQVmVyc2lvbgABAAAACUxhc3RXcml0ZQA1ng6PkgEAAAACAP////9wAHAAAAAFX2lkABAAAAAEff9UDu9b+0OOY7qR3wvQHANEYXRhABYAAAACUGVyc29uYWxJZAABAAAAAAACTmFtZQALAAAAUGVyc29uYWxJZAAQVmVyc2lvbgAAAAAACUxhc3RXcml0ZQBOng6P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AFAAAABAA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45737529628931"/>
  <p:tag name="EMPOWERCHARTSPROPERTIES_B_LENGTH" val="24576"/>
  <p:tag name="DOWN_MIGRATION_INITIAL_LAYOUT_REQUIRED" val="9.2.99"/>
  <p:tag name="RUNTIME_ID" val="042b70cb-4207-400e-9fcf-e227b66a49b9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WxqC7qa29EjslxnR8pTDAEAAAAAAADAAAAAAADAAAABAADAAMA////////BQAAAAMAEAALA9gDvugEnkuTaLSjxTy1bwQAAAABAAMAAAAEAAMAAAABAAMAAAAEAP///////wMAAAAAAP///////wQAAgD///////8FAAAABAAQAAuQL0irLmkfSa7OFp8HcG9Z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BbGoLuprb0SOyXGdHylMMAREYXRhAAUAAAAAAk5hbWUADQAAAExpbmtEYXRhTGlzdAAQVmVyc2lvbgAAAAAACUxhc3RXcml0ZQDbnQ6PkgEAAAABAP////9hAGEAAAAFX2lkABAAAAAEA9gDvugEnkuTaLSjxTy1bwREYXRhAAUAAAAAAk5hbWUADQAAAExpbmtEYXRhTGlzdAAQVmVyc2lvbgABAAAACUxhc3RXcml0ZQDenQ6PkgEAAAACAP////9wAHAAAAAFX2lkABAAAAAEkC9Iqy5pH0muzhafB3BvWQNEYXRhABYAAAACUGVyc29uYWxJZAABAAAAAAACTmFtZQALAAAAUGVyc29uYWxJZAAQVmVyc2lvbgAAAAAACUxhc3RXcml0ZQDxnQ6P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MBAwAAAAMA////////DgAGTGlua0RhdGFMaXN0XzEEAAAAAQAFAAAAAgAFAAAABAA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45737528300031"/>
  <p:tag name="EMPOWERCHARTSPROPERTIES_B_LENGTH" val="24576"/>
  <p:tag name="DOWN_MIGRATION_INITIAL_LAYOUT_REQUIRED" val="9.2.99"/>
  <p:tag name="RUNTIME_ID" val="cf1015b4-24b8-4d75-8aa0-4ebc6f38bfd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Ltw3jlQJlOufuTuZ1EGKIEAAAAAAADAAAABAADAAAAAwADAAIA////////BQAAAAMAEAALrXItkLy3WkWVSAxgiYJAPwQAAAABAAMAAAACAAMAAAABAAMAAAAAAP///////wQAAQD///////8FAAAABAAQAAtppFUEkz+pSIEjtLNCvQJz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0u3DeOVAmU65+5O5nUQYogREYXRhAAUAAAAAAk5hbWUADQAAAExpbmtEYXRhTGlzdAAQVmVyc2lvbgAAAAAACUxhc3RXcml0ZQAE5t1qlQEAAAABAP////9hAGEAAAAFX2lkABAAAAAErXItkLy3WkWVSAxgiYJAPwREYXRhAAUAAAAAAk5hbWUADQAAAExpbmtEYXRhTGlzdAAQVmVyc2lvbgABAAAACUxhc3RXcml0ZQAE5t1qlQEAAAACAP////9wAHAAAAAFX2lkABAAAAAEaaRVBJM/qUiBI7SzQr0CcwNEYXRhABYAAAACUGVyc29uYWxJZAABAAAAAAACTmFtZQALAAAAUGVyc29uYWxJZAAQVmVyc2lvbgAAAAAACUxhc3RXcml0ZQCx5t1q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8514823046581"/>
  <p:tag name="EMPOWERCHARTSPROPERTIES_B_LENGTH" val="24576"/>
  <p:tag name="DOWN_MIGRATION_INITIAL_LAYOUT_REQUIRED" val="9.2.99"/>
  <p:tag name="RUNTIME_ID" val="b93c222d-d00d-4f9b-9cb0-c9653f2ac862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0Mg8SI6bAtLrLs/Np3ZEyEEAAAAAAADAAAAAAADAAAABAADAAIA////////BQAAAAMAEAAL19AX514T4UqRdvuTJMOPFAQAAAABAAMAAAAEAAMAAAABAAMAAAAEAP///////wQAAgD///////8FAAAABAAQAAuQOrzTHXMRSI0En0Pmh7tn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QyDxIjpsC0usuz82ndkTIQREYXRhAAUAAAAAAk5hbWUADQAAAExpbmtEYXRhTGlzdAAQVmVyc2lvbgAAAAAACUxhc3RXcml0ZQDD5d1qlQEAAAABAP////9hAGEAAAAFX2lkABAAAAAE19AX514T4UqRdvuTJMOPFAREYXRhAAUAAAAAAk5hbWUADQAAAExpbmtEYXRhTGlzdAAQVmVyc2lvbgABAAAACUxhc3RXcml0ZQDD5d1qlQEAAAACAP////9wAHAAAAAFX2lkABAAAAAEkDq80x1zEUiNBJ9D5oe7ZwNEYXRhABYAAAACUGVyc29uYWxJZAABAAAAAAACTmFtZQALAAAAUGVyc29uYWxJZAAQVmVyc2lvbgAAAAAACUxhc3RXcml0ZQDT5d1q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IBAwAAAAMA////////DgAGTGlua0RhdGFMaXN0XzEEAAAAAQAFAAAAAgAFAAAABAA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68514820843637"/>
  <p:tag name="EMPOWERCHARTSPROPERTIES_B_LENGTH" val="24576"/>
  <p:tag name="DOWN_MIGRATION_INITIAL_LAYOUT_REQUIRED" val="9.2.99"/>
  <p:tag name="RUNTIME_ID" val="0891200b-71e0-46d9-9aa8-8eec48146831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6"/>
  <p:tag name="MIO_AGENDA_ELEMENTNAME" val="Medium voltage CoolGaN™ (60 - 200 V)"/>
  <p:tag name="MIO_AGENDA_EXPLICIT_ITEM_LEVEL_TAG" val="0"/>
  <p:tag name="MIO_AGENDA_NUMBER_STRING_TAG" val="6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3df72df8-d44d-4ad6-87bc-ed1055c1c195"/>
  <p:tag name="MIO_VERSION" val="31.12.9999 23:59:59"/>
  <p:tag name="MIO_DBID" val="FDE84254-54DB-49E3-9A0E-CDE72035D530"/>
  <p:tag name="MIO_LASTDOWNLOADED" val="24.03.2025 08:31:15.916"/>
  <p:tag name="MIO_UPDATE" val="False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6_1"/>
  <p:tag name="MIO_AGENDA_ELEMENTNAME" val="Technology overview &amp; power device comparison"/>
  <p:tag name="MIO_AGENDA_EXPLICIT_ITEM_LEVEL_TAG" val="1"/>
  <p:tag name="MIO_AGENDA_NUMBER_STRING_TAG" val="6.1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83c788ca-2ff0-4299-aea4-0934e285a812"/>
  <p:tag name="MIO_VERSION" val="31.12.9999 23:59:59"/>
  <p:tag name="MIO_DBID" val="FDE84254-54DB-49E3-9A0E-CDE72035D530"/>
  <p:tag name="MIO_LASTDOWNLOADED" val="24.03.2025 08:31:17.595"/>
  <p:tag name="MIO_UPDATE" val="False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NUMBER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PAGENUMBER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6_2"/>
  <p:tag name="MIO_AGENDA_ELEMENTNAME" val="Value proposition of MV GaN in SMPS"/>
  <p:tag name="MIO_AGENDA_EXPLICIT_ITEM_LEVEL_TAG" val="1"/>
  <p:tag name="MIO_AGENDA_NUMBER_STRING_TAG" val="6.2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7a893a32-9c22-41f3-b191-505f9a367a6c"/>
  <p:tag name="MIO_VERSION" val="31.12.9999 23:59:59"/>
  <p:tag name="MIO_DBID" val="FDE84254-54DB-49E3-9A0E-CDE72035D530"/>
  <p:tag name="MIO_LASTDOWNLOADED" val="24.03.2025 08:31:19.447"/>
  <p:tag name="MIO_UPDATE" val="False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NUMBER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PAGENUMBER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6_3"/>
  <p:tag name="MIO_AGENDA_ELEMENTNAME" val="Portfolio leadership "/>
  <p:tag name="MIO_AGENDA_EXPLICIT_ITEM_LEVEL_TAG" val="1"/>
  <p:tag name="MIO_AGENDA_NUMBER_STRING_TAG" val="6.3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3427e33b-8bf4-4f26-8084-a7b6a74d7032"/>
  <p:tag name="MIO_VERSION" val="31.12.9999 23:59:59"/>
  <p:tag name="MIO_DBID" val="FDE84254-54DB-49E3-9A0E-CDE72035D530"/>
  <p:tag name="MIO_LASTDOWNLOADED" val="24.03.2025 08:31:21.417"/>
  <p:tag name="MIO_UPDATE" val="False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NUMBER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SUBELEMENT_PAGENUMBER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12b2271-2e8b-41d8-a662-fbbd64667945"/>
  <p:tag name="MIO_EKGUID" val="e0faadaa-9edf-4e18-9393-b53b7efc68cd"/>
  <p:tag name="MIO_UPDATE" val="True"/>
  <p:tag name="MIO_VERSION" val="13.05.2024 14:09:42"/>
  <p:tag name="MIO_DBID" val="FDE84254-54DB-49E3-9A0E-CDE72035D530"/>
  <p:tag name="MIO_LASTDOWNLOADED" val="13.05.2024 16:32:21.084"/>
  <p:tag name="MIO_OBJECTNAME" val="650V CoolGaN™ GS Discrete in TOLT"/>
  <p:tag name="MIO_CONTENTTAG" val="SWSYu1LxHEa5PFCbyKhUtg=="/>
  <p:tag name="MIO_LASTEDITORNAME" val="Gentiana Cela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12b2271-2e8b-41d8-a662-fbbd64667945"/>
  <p:tag name="MIO_EKGUID" val="e0faadaa-9edf-4e18-9393-b53b7efc68cd"/>
  <p:tag name="MIO_UPDATE" val="True"/>
  <p:tag name="MIO_VERSION" val="13.05.2024 14:09:42"/>
  <p:tag name="MIO_DBID" val="FDE84254-54DB-49E3-9A0E-CDE72035D530"/>
  <p:tag name="MIO_LASTDOWNLOADED" val="13.05.2024 16:32:21.084"/>
  <p:tag name="MIO_OBJECTNAME" val="650V CoolGaN™ GS Discrete in TOLT"/>
  <p:tag name="MIO_CONTENTTAG" val="SWSYu1LxHEa5PFCbyKhUtg=="/>
  <p:tag name="MIO_LASTEDITORNAME" val="Gentiana Cel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inal_ClaimMIOPlaceholderMapping.19MIOPlaceholderMapping-Infineon 16:9MIOPlaceholderMapping.FinalMIOPlaceholderMapping.1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f8120ca7-cceb-428f-a7d0-f20ce9397e1b"/>
  <p:tag name="MIO_UPDATE" val="True"/>
  <p:tag name="MIO_DBID" val="FDE84254-54DB-49E3-9A0E-CDE72035D530"/>
  <p:tag name="MIO_OBJECTNAME" val="Infineon LCD 16:9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True"/>
  <p:tag name="MIO_NUMBER_OF_VALID_LAYOUTS" val="20"/>
  <p:tag name="MIO_FALLBACK_LAYOUT" val="6"/>
  <p:tag name="MIO_VERSION" val="21.10.2024 09:35:17"/>
  <p:tag name="MIO_LASTDOWNLOADED" val="21.10.2024 13:49:46.606"/>
  <p:tag name="MIO_CONTENTTAG" val="31FNeEH/6Eu/4ztoiyaJsw=="/>
  <p:tag name="MIO_CDID" val="e2fc2f9e-d5cf-4311-b3a1-0559b8fd1ab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inal_ClaimMIOPlaceholderMapping.19MIOPlaceholderMapping-Infineon 16:9MIOPlaceholderMapping.FinalMIOPlaceholderMapping.1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PresentationTitle_1MIOPlaceholderMapping.2MIOPlaceholderMapping-Infineon 16:9MIOPlaceholderMapping.Presentation title 1MIOPlaceholderMapping.1MIOPlaceholderMapping;Infineon 16:9MIOPlaceholderMapping.IFX_PresentationTitle_2MIOPlaceholderMapping.3MIOPlaceholderMapping-Infineon 16:9MIOPlaceholderMapping.Presentation title 1MIOPlaceholderMapping.1MIOPlaceholderMapping;Infineon 16:9MIOPlaceholderMapping.IFX_PresentationTitle_3MIOPlaceholderMapping.4MIOPlaceholderMapping-Infineon 16:9MIOPlaceholderMapping.Presentation title 1MIOPlaceholderMapping.1MIOPlaceholderMapping;Infineon 16:9MIOPlaceholderMapping.IFX_PresentationTitle_1MIOPlaceholderMapping.2MIOPlaceholderMapping.Picture Placeholder 20MIOPlaceholderMapping.18MIOPlaceholderMapping-Infineon 16:9MIOPlaceholderMapping.Presentation title 1MIOPlaceholderMapping.1MIOPlaceholderMapping.Crystal Picture PlaceholderMIOPlaceholderMapping.15MIOPlaceholderMapping;Infineon 16:9MIOPlaceholderMapping.IFX_PresentationTitle_2MIOPlaceholderMapping.3MIOPlaceholderMapping.Picture Placeholder 20MIOPlaceholderMapping.14MIOPlaceholderMapping-Infineon 16:9MIOPlaceholderMapping.Presentation title 1MIOPlaceholderMapping.1MIOPlaceholderMapping.Crystal Picture PlaceholderMIOPlaceholderMapping.1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PresentationTitleMIOPlaceholderMapping.1MIOPlaceholderMapping-Infineon 16:9MIOPlaceholderMapping.Presentation title 3MIOPlaceholderMapping.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PresentationTitle_1MIOPlaceholderMapping.2MIOPlaceholderMapping-Infineon 16:9MIOPlaceholderMapping.Presentation title 1MIOPlaceholderMapping.1MIOPlaceholderMapping;Infineon 16:9MIOPlaceholderMapping.IFX_PresentationTitle_2MIOPlaceholderMapping.3MIOPlaceholderMapping-Infineon 16:9MIOPlaceholderMapping.Presentation title 1MIOPlaceholderMapping.1MIOPlaceholderMapping;Infineon 16:9MIOPlaceholderMapping.IFX_PresentationTitle_3MIOPlaceholderMapping.4MIOPlaceholderMapping-Infineon 16:9MIOPlaceholderMapping.Presentation title 1MIOPlaceholderMapping.1MIOPlaceholderMapping;Infineon 16:9MIOPlaceholderMapping.IFX_PresentationTitle_1MIOPlaceholderMapping.2MIOPlaceholderMapping.Picture Placeholder 20MIOPlaceholderMapping.18MIOPlaceholderMapping-Infineon 16:9MIOPlaceholderMapping.Presentation title 1MIOPlaceholderMapping.1MIOPlaceholderMapping.Crystal Picture PlaceholderMIOPlaceholderMapping.15MIOPlaceholderMapping;Infineon 16:9MIOPlaceholderMapping.IFX_PresentationTitle_2MIOPlaceholderMapping.3MIOPlaceholderMapping.Picture Placeholder 20MIOPlaceholderMapping.14MIOPlaceholderMapping-Infineon 16:9MIOPlaceholderMapping.Presentation title 1MIOPlaceholderMapping.1MIOPlaceholderMapping.Crystal Picture PlaceholderMIOPlaceholderMapping.1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PresentationTitleMIOPlaceholderMapping.1MIOPlaceholderMapping-Infineon 16:9MIOPlaceholderMapping.Presentation title 3MIOPlaceholderMapping.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f8120ca7-cceb-428f-a7d0-f20ce9397e1b"/>
  <p:tag name="MIO_UPDATE" val="True"/>
  <p:tag name="MIO_DBID" val="FDE84254-54DB-49E3-9A0E-CDE72035D530"/>
  <p:tag name="MIO_OBJECTNAME" val="Infineon LCD 16:9"/>
  <p:tag name="MIO_FALLBACK_LAYOUT" val="6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True"/>
  <p:tag name="MIO_NUMBER_OF_VALID_LAYOUTS" val="20"/>
  <p:tag name="MIO_VERSION" val="14.02.2025 10:59:40"/>
  <p:tag name="MIO_LASTDOWNLOADED" val="14.02.2025 11:56:08.508"/>
  <p:tag name="MIO_CONTENTTAG" val="O0eUu6Qgzk6i7PxGtJt8ZA=="/>
  <p:tag name="MIO_CDID" val="e2fc2f9e-d5cf-4311-b3a1-0559b8fd1ab8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f8120ca7-cceb-428f-a7d0-f20ce9397e1b"/>
  <p:tag name="MIO_UPDATE" val="True"/>
  <p:tag name="MIO_DBID" val="FDE84254-54DB-49E3-9A0E-CDE72035D530"/>
  <p:tag name="MIO_OBJECTNAME" val="Infineon LCD 16:9"/>
  <p:tag name="MIO_FALLBACK_LAYOUT" val="6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True"/>
  <p:tag name="MIO_NUMBER_OF_VALID_LAYOUTS" val="20"/>
  <p:tag name="MIO_VERSION" val="14.02.2025 10:59:40"/>
  <p:tag name="MIO_LASTDOWNLOADED" val="14.02.2025 11:56:08.508"/>
  <p:tag name="MIO_CONTENTTAG" val="O0eUu6Qgzk6i7PxGtJt8ZA=="/>
  <p:tag name="MIO_CDID" val="e2fc2f9e-d5cf-4311-b3a1-0559b8fd1ab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inal_ClaimMIOPlaceholderMapping.19MIOPlaceholderMapping-Infineon 16:9MIOPlaceholderMapping.FinalMIOPlaceholderMapping.18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True"/>
  <p:tag name="MIO_NUMBER_OF_VALID_LAYOUTS" val="20"/>
  <p:tag name="MIO_FALLBACK_LAYOUT" val="2"/>
  <p:tag name="MIO_HDS" val="True"/>
  <p:tag name="MIO_SKIPVERSION" val="01.01.0001 00:00:00"/>
  <p:tag name="MIO_EKGUID" val="f8120ca7-cceb-428f-a7d0-f20ce9397e1b"/>
  <p:tag name="MIO_UPDATE" val="True"/>
  <p:tag name="MIO_VERSION" val="24.06.2024 11:57:26"/>
  <p:tag name="MIO_DBID" val="FDE84254-54DB-49E3-9A0E-CDE72035D530"/>
  <p:tag name="MIO_LASTDOWNLOADED" val="16.10.2024 09:35:10.111"/>
  <p:tag name="MIO_OBJECTNAME" val="Infineon LCD 16:9"/>
  <p:tag name="MIO_CONTENTTAG" val="LAh4aRu1yUqOuUHbJWwhQg=="/>
  <p:tag name="MIO_CDID" val="e2fc2f9e-d5cf-4311-b3a1-0559b8fd1ab8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LACEHOLDER_MAPPING" val="Infineon 16:9MIOPlaceholderMapping.IFX_Final_ClaimMIOPlaceholderMapping.19MIOPlaceholderMapping-Infineon 16:9MIOPlaceholderMapping.FinalMIOPlaceholderMapping.18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dea7661-aca2-4ba9-9f38-7dd85fd46b2c"/>
  <p:tag name="MIO_GUID" val="f2f84f29-244d-4f3d-8f34-d4468fd63ab8"/>
  <p:tag name="MIO_UPDATE" val="True"/>
  <p:tag name="MIO_VERSION" val="17.04.2023 19:21:46"/>
  <p:tag name="MIO_DBID" val="FDE84254-54DB-49E3-9A0E-CDE72035D530"/>
  <p:tag name="MIO_LASTDOWNLOADED" val="19.03.2025 14:26:31.233"/>
  <p:tag name="MIO_OBJECTNAME" val="People in server room"/>
  <p:tag name="MIO_CONTENTTAG" val="JnGCYI/l1UywT9W30jRZhp82nLtECehMhiQRnE47PaU="/>
  <p:tag name="MIO_LASTEDITORNAME" val="Miguel Madeyski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ELEMENTNAME" val="MIO_AGENDA_OVERVIEW_SLIDE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958d7ac0-7576-42b4-873e-709197454952"/>
  <p:tag name="MIO_VERSION" val="31.12.9999 23:59:59"/>
  <p:tag name="MIO_DBID" val="FDE84254-54DB-49E3-9A0E-CDE72035D530"/>
  <p:tag name="MIO_LASTDOWNLOADED" val="24.03.2025 08:30:58.792"/>
  <p:tag name="MIO_UPDATE" val="Fals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1"/>
  <p:tag name="MIO_AGENDA_ELEMENTNAME" val="SMPS application description and trends"/>
  <p:tag name="MIO_AGENDA_EXPLICIT_ITEM_LEVEL_TAG" val="0"/>
  <p:tag name="MIO_AGENDA_NUMBER_STRING_TAG" val="1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8ba8b308-266c-4ec2-8f72-13b34a6fb8df"/>
  <p:tag name="MIO_VERSION" val="31.12.9999 23:59:59"/>
  <p:tag name="MIO_DBID" val="FDE84254-54DB-49E3-9A0E-CDE72035D530"/>
  <p:tag name="MIO_LASTDOWNLOADED" val="24.03.2025 08:31:00.153"/>
  <p:tag name="MIO_UPDATE" val="Fals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2"/>
  <p:tag name="MIO_AGENDA_ELEMENTNAME" val="CoolGaN™ in current &amp; next-generation SMPS applications"/>
  <p:tag name="MIO_AGENDA_EXPLICIT_ITEM_LEVEL_TAG" val="0"/>
  <p:tag name="MIO_AGENDA_NUMBER_STRING_TAG" val="2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c90b1286-b057-4721-b3e8-c9978d2f5b7a"/>
  <p:tag name="MIO_VERSION" val="31.12.9999 23:59:59"/>
  <p:tag name="MIO_DBID" val="FDE84254-54DB-49E3-9A0E-CDE72035D530"/>
  <p:tag name="MIO_LASTDOWNLOADED" val="24.03.2025 08:31:02.060"/>
  <p:tag name="MIO_UPDATE" val="False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cBAQEBAQEBAQEBAQEBAQMAAAAAAAAAAwAAAAMAAAAA/////wUA8gsAAAAAAAAAAAAAIAD///////////////8AAAD///////////////8DAAAABAD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8QhEcfyw5AjOo2bEvTqssEAAAAAAADAAAABAADAAAAAwADAAMA////////BQAAAAMAEAALOBaT3ElLQUeImV1Wx4qHxAQAAAABAAMAAAACAAMAAAABAAMAAAAEAP///////wMAAAAAAP///////wQAAgD///////8FAAAABAAQAAukVSwWOVbgS41PJoAgL/ckBAAAAAIAAwAAAAAAAwAAAAI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xCERx/LDkCM6jZsS9OqywREYXRhAAUAAAAAAk5hbWUADQAAAExpbmtEYXRhTGlzdAAQVmVyc2lvbgAAAAAACUxhc3RXcml0ZQBH1t/okAEAAAABAP////9hAGEAAAAFX2lkABAAAAAEOBaT3ElLQUeImV1Wx4qHxAREYXRhAAUAAAAAAk5hbWUADQAAAExpbmtEYXRhTGlzdAAQVmVyc2lvbgABAAAACUxhc3RXcml0ZQBH1t/okAEAAAACAP////9wAHAAAAAFX2lkABAAAAAEpFUsFjlW4EuNTyaAIC/3JANEYXRhABYAAAACUGVyc29uYWxJZAABAAAAAAACTmFtZQALAAAAUGVyc29uYWxJZAAQVmVyc2lvbgAAAAAACUxhc3RXcml0ZQBu1t/o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DAP///////wUAAAAD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MBAwAAAAMA////////DgAGTGlua0RhdGFMaXN0XzEEAAAAAQAFAAAAAgAFAAAABAAFAAAAAAAFAAAABAAFAAAAAAAFAAAABAAEAAcBAwAAAAQA////////DAAGUGVyc29uYWxJZF8wBAAAAAIABQAAAAMABQAAAAEABQAAAAMA////////BQAAAAMA////////BQAAAAA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74907019588514"/>
  <p:tag name="EMPOWERCHARTSPROPERTIES_B_LENGTH" val="24576"/>
  <p:tag name="DOWN_MIGRATION_INITIAL_LAYOUT_REQUIRED" val="9.2.99"/>
  <p:tag name="RUNTIME_ID" val="17539199-e039-42ed-89c2-79f5ef9f3107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shM0bj+IxEqWLGIlCsFuAEAAAAAAADAAAAAAADAAAAAwADAAEA////////BQAAAAMAEAAL1TJubnQSBE6pRAcXTnuSfwQAAAABAAMAAAACAAMAAAAEAAQAAwD///////8FAAAABAAQAAsWN87ykR8XR6QTiISb59brBAAAAAIAAwAAAAMAAwAAAAE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KyEzRuP4jESpYsYiUKwW4AREYXRhAAUAAAAAAk5hbWUADQAAAExpbmtEYXRhTGlzdAAQVmVyc2lvbgABAAAACUxhc3RXcml0ZQCh1t/okAEAAAABAP////9hAGEAAAAFX2lkABAAAAAE1TJubnQSBE6pRAcXTnuSfwREYXRhAAUAAAAAAk5hbWUADQAAAExpbmtEYXRhTGlzdAAQVmVyc2lvbgAAAAAACUxhc3RXcml0ZQCb1t/okAEAAAACAP////9wAHAAAAAFX2lkABAAAAAEFjfO8pEfF0ekE4iEm+fW6wNEYXRhABYAAAACUGVyc29uYWxJZAABAAAAAAACTmFtZQALAAAAUGVyc29uYWxJZAAQVmVyc2lvbgAAAAAACUxhc3RXcml0ZQC+1t/o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74907020526315"/>
  <p:tag name="EMPOWERCHARTSPROPERTIES_B_LENGTH" val="24576"/>
  <p:tag name="DOWN_MIGRATION_INITIAL_LAYOUT_REQUIRED" val="9.2.99"/>
  <p:tag name="RUNTIME_ID" val="b6ee39bb-8514-4304-9fab-211ae2b937b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cBAQEBAQEBAQEBAQEBAQMAAAAAAAAAAwAAAAMAAAAA/////wUA8gsAAAAAAAAAAAAAIAD///////////////8AAAD///////////////8DAAAABAD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z8QhEcfyw5AjOo2bEvTqssEAAAAAAADAAAABAADAAAAAwADAAMA////////BQAAAAMAEAALOBaT3ElLQUeImV1Wx4qHxAQAAAABAAMAAAACAAMAAAABAAMAAAAEAP///////wMAAAAAAP///////wQAAgD///////8FAAAABAAQAAukVSwWOVbgS41PJoAgL/ckBAAAAAIAAwAAAAAAAwAAAAI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xCERx/LDkCM6jZsS9OqywREYXRhAAUAAAAAAk5hbWUADQAAAExpbmtEYXRhTGlzdAAQVmVyc2lvbgAAAAAACUxhc3RXcml0ZQBH1t/okAEAAAABAP////9hAGEAAAAFX2lkABAAAAAEOBaT3ElLQUeImV1Wx4qHxAREYXRhAAUAAAAAAk5hbWUADQAAAExpbmtEYXRhTGlzdAAQVmVyc2lvbgABAAAACUxhc3RXcml0ZQBH1t/okAEAAAACAP////9wAHAAAAAFX2lkABAAAAAEpFUsFjlW4EuNTyaAIC/3JANEYXRhABYAAAACUGVyc29uYWxJZAABAAAAAAACTmFtZQALAAAAUGVyc29uYWxJZAAQVmVyc2lvbgAAAAAACUxhc3RXcml0ZQBu1t/o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DAP///////wUAAAAD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MBAwAAAAMA////////DgAGTGlua0RhdGFMaXN0XzEEAAAAAQAFAAAAAgAFAAAABAAFAAAAAAAFAAAABAAFAAAAAAAFAAAABAAEAAcBAwAAAAQA////////DAAGUGVyc29uYWxJZF8wBAAAAAIABQAAAAMABQAAAAEABQAAAAMA////////BQAAAAMA////////BQAAAAA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74907019588514"/>
  <p:tag name="EMPOWERCHARTSPROPERTIES_B_LENGTH" val="24576"/>
  <p:tag name="DOWN_MIGRATION_INITIAL_LAYOUT_REQUIRED" val="9.2.99"/>
  <p:tag name="RUNTIME_ID" val="27b87535-02f8-4500-843a-622cb8bdaaa0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shM0bj+IxEqWLGIlCsFuAEAAAAAAADAAAAAAADAAAAAwADAAEA////////BQAAAAMAEAAL1TJubnQSBE6pRAcXTnuSfwQAAAABAAMAAAACAAMAAAAEAAQAAwD///////8FAAAABAAQAAsWN87ykR8XR6QTiISb59brBAAAAAIAAwAAAAMAAwAAAAE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KyEzRuP4jESpYsYiUKwW4AREYXRhAAUAAAAAAk5hbWUADQAAAExpbmtEYXRhTGlzdAAQVmVyc2lvbgABAAAACUxhc3RXcml0ZQCh1t/okAEAAAABAP////9hAGEAAAAFX2lkABAAAAAE1TJubnQSBE6pRAcXTnuSfwREYXRhAAUAAAAAAk5hbWUADQAAAExpbmtEYXRhTGlzdAAQVmVyc2lvbgAAAAAACUxhc3RXcml0ZQCb1t/okAEAAAACAP////9wAHAAAAAFX2lkABAAAAAEFjfO8pEfF0ekE4iEm+fW6wNEYXRhABYAAAACUGVyc29uYWxJZAABAAAAAAACTmFtZQALAAAAUGVyc29uYWxJZAAQVmVyc2lvbgAAAAAACUxhc3RXcml0ZQC+1t/o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74907020526315"/>
  <p:tag name="EMPOWERCHARTSPROPERTIES_B_LENGTH" val="24576"/>
  <p:tag name="DOWN_MIGRATION_INITIAL_LAYOUT_REQUIRED" val="9.2.99"/>
  <p:tag name="RUNTIME_ID" val="c54f1e10-d20a-48ed-98e2-e1c577e673f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/////wUA/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shM0bj+IxEqWLGIlCsFuAEAAAAAAADAAAAAAADAAAAAwADAAEA////////BQAAAAMAEAAL1TJubnQSBE6pRAcXTnuSfwQAAAABAAMAAAACAAMAAAAEAAQAAwD///////8FAAAABAAQAAsWN87ykR8XR6QTiISb59brBAAAAAIAAwAAAAMAAwAAAAEA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KyEzRuP4jESpYsYiUKwW4AREYXRhAAUAAAAAAk5hbWUADQAAAExpbmtEYXRhTGlzdAAQVmVyc2lvbgABAAAACUxhc3RXcml0ZQCh1t/okAEAAAABAP////9hAGEAAAAFX2lkABAAAAAE1TJubnQSBE6pRAcXTnuSfwREYXRhAAUAAAAAAk5hbWUADQAAAExpbmtEYXRhTGlzdAAQVmVyc2lvbgAAAAAACUxhc3RXcml0ZQCb1t/okAEAAAACAP////9wAHAAAAAFX2lkABAAAAAEFjfO8pEfF0ekE4iEm+fW6wNEYXRhABYAAAACUGVyc29uYWxJZAABAAAAAAACTmFtZQALAAAAUGVyc29uYWxJZAAQVmVyc2lvbgAAAAAACUxhc3RXcml0ZQC+1t/ok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74907020526315"/>
  <p:tag name="EMPOWERCHARTSPROPERTIES_B_LENGTH" val="24576"/>
  <p:tag name="DOWN_MIGRATION_INITIAL_LAYOUT_REQUIRED" val="9.2.99"/>
  <p:tag name="RUNTIME_ID" val="b6ee39bb-8514-4304-9fab-211ae2b937b9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GENDA_LEVEL_STRING" val="3"/>
  <p:tag name="MIO_AGENDA_ELEMENTNAME" val="System application boards"/>
  <p:tag name="MIO_AGENDA_EXPLICIT_ITEM_LEVEL_TAG" val="0"/>
  <p:tag name="MIO_AGENDA_NUMBER_STRING_TAG" val="3"/>
  <p:tag name="MIO_AGENDA_SHOW_SUBITEMS_LEVEL2_TAG" val="True"/>
  <p:tag name="MIO_AGENDA_SCALEMODE_FIT_TO_SLIDE_TAG" val="True"/>
  <p:tag name="MIO_AGENDA_CREATE_AGENDA_SLIDENUMBERS_TAG" val="True"/>
  <p:tag name="MIO_AGENDA_AUTOMATIC_UPDATE_TAG" val="True"/>
  <p:tag name="MIO_AGENDA_CREATE_SECTIONS_TAG" val="True"/>
  <p:tag name="MIO_EKGUID" val="d9b0a732-6d6c-4fe3-b9e8-6a4a78dae162"/>
  <p:tag name="MIO_GUID" val="c92e2ed2-1b64-475b-a325-2b762b6cfd68"/>
  <p:tag name="MIO_VERSION" val="31.12.9999 23:59:59"/>
  <p:tag name="MIO_DBID" val="FDE84254-54DB-49E3-9A0E-CDE72035D530"/>
  <p:tag name="MIO_LASTDOWNLOADED" val="24.03.2025 08:31:04.690"/>
  <p:tag name="MIO_UPDATE" val="Fals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TITL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NUMBER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HIGHLIGHT_PAGENUMBER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NUMBER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_PAGENUMBE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NUMBER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SUBELEMENT_PAGENUMBER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HAPETYPES_AGENDA" val="MIO_AGENDA_FIRSTELEMENT"/>
</p:tagLst>
</file>

<file path=ppt/theme/theme1.xml><?xml version="1.0" encoding="utf-8"?>
<a:theme xmlns:a="http://schemas.openxmlformats.org/drawingml/2006/main" name="Infineon 16:9">
  <a:themeElements>
    <a:clrScheme name="Infineon 2023 - 2">
      <a:dk1>
        <a:srgbClr val="1D1D1D"/>
      </a:dk1>
      <a:lt1>
        <a:srgbClr val="FFFFFF"/>
      </a:lt1>
      <a:dk2>
        <a:srgbClr val="0A8276"/>
      </a:dk2>
      <a:lt2>
        <a:srgbClr val="8D8786"/>
      </a:lt2>
      <a:accent1>
        <a:srgbClr val="0A8276"/>
      </a:accent1>
      <a:accent2>
        <a:srgbClr val="575352"/>
      </a:accent2>
      <a:accent3>
        <a:srgbClr val="F97414"/>
      </a:accent3>
      <a:accent4>
        <a:srgbClr val="9BBA43"/>
      </a:accent4>
      <a:accent5>
        <a:srgbClr val="FCD442"/>
      </a:accent5>
      <a:accent6>
        <a:srgbClr val="9C216E"/>
      </a:accent6>
      <a:hlink>
        <a:srgbClr val="0A8276"/>
      </a:hlink>
      <a:folHlink>
        <a:srgbClr val="0A8276"/>
      </a:folHlink>
    </a:clrScheme>
    <a:fontScheme name="Infineo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>
          <a:noFill/>
          <a:miter lim="800000"/>
          <a:headEnd/>
          <a:tailEnd/>
        </a:ln>
      </a:spPr>
      <a:bodyPr wrap="square" lIns="72000" tIns="72000" rIns="72000" bIns="72000" rtlCol="0" anchor="ctr"/>
      <a:lstStyle>
        <a:defPPr algn="ctr" defTabSz="576000" eaLnBrk="0" hangingPunct="0">
          <a:lnSpc>
            <a:spcPct val="120000"/>
          </a:lnSpc>
          <a:defRPr sz="1600" baseline="0" dirty="0">
            <a:solidFill>
              <a:schemeClr val="bg1"/>
            </a:solidFill>
            <a:latin typeface="+mn-lt"/>
            <a:ea typeface="+mn-ea"/>
            <a:cs typeface="+mn-cs"/>
          </a:defRPr>
        </a:defPPr>
      </a:lstStyle>
    </a:spDef>
    <a:lnDef>
      <a:spPr>
        <a:ln w="9525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0" tIns="0" rIns="0" bIns="0" rtlCol="0" anchor="t" anchorCtr="0">
        <a:spAutoFit/>
      </a:bodyPr>
      <a:lstStyle>
        <a:defPPr marL="252000" marR="0" indent="-252000" algn="l" defTabSz="576000" eaLnBrk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Char char="‒"/>
          <a:tabLst/>
          <a:defRPr sz="1800" kern="0" baseline="0" dirty="0">
            <a:latin typeface="+mn-lt"/>
            <a:ea typeface="+mn-ea"/>
            <a:cs typeface="+mn-cs"/>
          </a:defRPr>
        </a:defPPr>
      </a:lstStyle>
    </a:txDef>
  </a:objectDefaults>
  <a:extraClrSchemeLst/>
  <a:custClrLst>
    <a:custClr name="Ocean 100">
      <a:srgbClr val="0A8276"/>
    </a:custClr>
    <a:custClr name="Ocean 80">
      <a:srgbClr val="3B9B91"/>
    </a:custClr>
    <a:custClr name="Ocean 60">
      <a:srgbClr val="6CB4AD"/>
    </a:custClr>
    <a:custClr name="Ocean 40">
      <a:srgbClr val="B8DEDA"/>
    </a:custClr>
    <a:custClr name="White">
      <a:srgbClr val="FFFFFF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Main">
      <a:srgbClr val="9BBA43"/>
    </a:custClr>
    <a:custClr name="Berry Main">
      <a:srgbClr val="9C216E"/>
    </a:custClr>
    <a:custClr name="Engineering Main">
      <a:srgbClr val="575352"/>
    </a:custClr>
    <a:custClr name="Sun Main">
      <a:srgbClr val="F97414"/>
    </a:custClr>
    <a:custClr name="Sand Main">
      <a:srgbClr val="FCD442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Light">
      <a:srgbClr val="B9D257"/>
    </a:custClr>
    <a:custClr name="Berry Light">
      <a:srgbClr val="BE3283"/>
    </a:custClr>
    <a:custClr name="Engineering Light">
      <a:srgbClr val="8D8786"/>
    </a:custClr>
    <a:custClr name="Sun Light">
      <a:srgbClr val="FF9737"/>
    </a:custClr>
    <a:custClr name="Sand Light">
      <a:srgbClr val="FBE273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Grey 300 ">
      <a:srgbClr val="DCD5D7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</a:custClrLst>
  <a:extLst>
    <a:ext uri="{05A4C25C-085E-4340-85A3-A5531E510DB2}">
      <thm15:themeFamily xmlns:thm15="http://schemas.microsoft.com/office/thememl/2012/main" name="Default Theme" id="{52F2F0B8-0160-4017-82DB-5118D0013CCF}" vid="{D2F7FB03-D72A-40A6-9F74-97EF09F26155}"/>
    </a:ext>
  </a:extLst>
</a:theme>
</file>

<file path=ppt/theme/theme2.xml><?xml version="1.0" encoding="utf-8"?>
<a:theme xmlns:a="http://schemas.openxmlformats.org/drawingml/2006/main" name="2_Infineon 16:9">
  <a:themeElements>
    <a:clrScheme name="Infineon 2023 - 2">
      <a:dk1>
        <a:srgbClr val="1D1D1D"/>
      </a:dk1>
      <a:lt1>
        <a:srgbClr val="FFFFFF"/>
      </a:lt1>
      <a:dk2>
        <a:srgbClr val="0A8276"/>
      </a:dk2>
      <a:lt2>
        <a:srgbClr val="8D8786"/>
      </a:lt2>
      <a:accent1>
        <a:srgbClr val="0A8276"/>
      </a:accent1>
      <a:accent2>
        <a:srgbClr val="575352"/>
      </a:accent2>
      <a:accent3>
        <a:srgbClr val="F97414"/>
      </a:accent3>
      <a:accent4>
        <a:srgbClr val="9BBA43"/>
      </a:accent4>
      <a:accent5>
        <a:srgbClr val="FCD442"/>
      </a:accent5>
      <a:accent6>
        <a:srgbClr val="9C216E"/>
      </a:accent6>
      <a:hlink>
        <a:srgbClr val="0A8276"/>
      </a:hlink>
      <a:folHlink>
        <a:srgbClr val="0A8276"/>
      </a:folHlink>
    </a:clrScheme>
    <a:fontScheme name="Infineo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>
          <a:noFill/>
          <a:miter lim="800000"/>
          <a:headEnd/>
          <a:tailEnd/>
        </a:ln>
      </a:spPr>
      <a:bodyPr wrap="square" lIns="72000" tIns="72000" rIns="72000" bIns="72000" rtlCol="0" anchor="ctr"/>
      <a:lstStyle>
        <a:defPPr algn="ctr" defTabSz="576000" eaLnBrk="0" hangingPunct="0">
          <a:lnSpc>
            <a:spcPct val="120000"/>
          </a:lnSpc>
          <a:defRPr sz="1600" baseline="0" dirty="0">
            <a:solidFill>
              <a:schemeClr val="bg1"/>
            </a:solidFill>
            <a:latin typeface="+mn-lt"/>
            <a:ea typeface="+mn-ea"/>
            <a:cs typeface="+mn-cs"/>
          </a:defRPr>
        </a:defPPr>
      </a:lstStyle>
    </a:spDef>
    <a:lnDef>
      <a:spPr>
        <a:ln w="9525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0" tIns="0" rIns="0" bIns="0" rtlCol="0" anchor="t" anchorCtr="0">
        <a:spAutoFit/>
      </a:bodyPr>
      <a:lstStyle>
        <a:defPPr marL="252000" marR="0" indent="-252000" algn="l" defTabSz="576000" eaLnBrk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Char char="‒"/>
          <a:tabLst/>
          <a:defRPr sz="1800" kern="0" baseline="0" dirty="0">
            <a:latin typeface="+mn-lt"/>
            <a:ea typeface="+mn-ea"/>
            <a:cs typeface="+mn-cs"/>
          </a:defRPr>
        </a:defPPr>
      </a:lstStyle>
    </a:txDef>
  </a:objectDefaults>
  <a:extraClrSchemeLst/>
  <a:custClrLst>
    <a:custClr name="Ocean 100">
      <a:srgbClr val="0A8276"/>
    </a:custClr>
    <a:custClr name="Ocean 80">
      <a:srgbClr val="3B9B91"/>
    </a:custClr>
    <a:custClr name="Ocean 60">
      <a:srgbClr val="6CB4AD"/>
    </a:custClr>
    <a:custClr name="Ocean 40">
      <a:srgbClr val="B8DEDA"/>
    </a:custClr>
    <a:custClr name="White">
      <a:srgbClr val="FFFFFF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Main">
      <a:srgbClr val="9BBA43"/>
    </a:custClr>
    <a:custClr name="Berry Main">
      <a:srgbClr val="9C216E"/>
    </a:custClr>
    <a:custClr name="Engineering Main">
      <a:srgbClr val="575352"/>
    </a:custClr>
    <a:custClr name="Sun Main">
      <a:srgbClr val="F97414"/>
    </a:custClr>
    <a:custClr name="Sand Main">
      <a:srgbClr val="FCD442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Light">
      <a:srgbClr val="B9D257"/>
    </a:custClr>
    <a:custClr name="Berry Light">
      <a:srgbClr val="BE3283"/>
    </a:custClr>
    <a:custClr name="Engineering Light">
      <a:srgbClr val="8D8786"/>
    </a:custClr>
    <a:custClr name="Sun Light">
      <a:srgbClr val="FF9737"/>
    </a:custClr>
    <a:custClr name="Sand Light">
      <a:srgbClr val="FBE273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Grey 300 ">
      <a:srgbClr val="DCD5D7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</a:custClrLst>
  <a:extLst>
    <a:ext uri="{05A4C25C-085E-4340-85A3-A5531E510DB2}">
      <thm15:themeFamily xmlns:thm15="http://schemas.microsoft.com/office/thememl/2012/main" name="Default Theme" id="{4C2AC2CD-8FE6-4F05-9CA8-A74EBB56A52F}" vid="{9F40562C-6F31-4CB5-9C2F-1CD78CED1352}"/>
    </a:ext>
  </a:extLst>
</a:theme>
</file>

<file path=ppt/theme/theme3.xml><?xml version="1.0" encoding="utf-8"?>
<a:theme xmlns:a="http://schemas.openxmlformats.org/drawingml/2006/main" name="3_Infineon 16:9">
  <a:themeElements>
    <a:clrScheme name="Infineon 2023 - 2">
      <a:dk1>
        <a:srgbClr val="1D1D1D"/>
      </a:dk1>
      <a:lt1>
        <a:srgbClr val="FFFFFF"/>
      </a:lt1>
      <a:dk2>
        <a:srgbClr val="0A8276"/>
      </a:dk2>
      <a:lt2>
        <a:srgbClr val="8D8786"/>
      </a:lt2>
      <a:accent1>
        <a:srgbClr val="0A8276"/>
      </a:accent1>
      <a:accent2>
        <a:srgbClr val="575352"/>
      </a:accent2>
      <a:accent3>
        <a:srgbClr val="F97414"/>
      </a:accent3>
      <a:accent4>
        <a:srgbClr val="9BBA43"/>
      </a:accent4>
      <a:accent5>
        <a:srgbClr val="FCD442"/>
      </a:accent5>
      <a:accent6>
        <a:srgbClr val="9C216E"/>
      </a:accent6>
      <a:hlink>
        <a:srgbClr val="0A8276"/>
      </a:hlink>
      <a:folHlink>
        <a:srgbClr val="0A8276"/>
      </a:folHlink>
    </a:clrScheme>
    <a:fontScheme name="Infineo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>
          <a:noFill/>
          <a:miter lim="800000"/>
          <a:headEnd/>
          <a:tailEnd/>
        </a:ln>
      </a:spPr>
      <a:bodyPr wrap="square" lIns="72000" tIns="72000" rIns="72000" bIns="72000" rtlCol="0" anchor="ctr"/>
      <a:lstStyle>
        <a:defPPr algn="ctr" defTabSz="576000" eaLnBrk="0" hangingPunct="0">
          <a:lnSpc>
            <a:spcPct val="120000"/>
          </a:lnSpc>
          <a:defRPr sz="1600" baseline="0" dirty="0">
            <a:solidFill>
              <a:schemeClr val="bg1"/>
            </a:solidFill>
            <a:latin typeface="+mn-lt"/>
            <a:ea typeface="+mn-ea"/>
            <a:cs typeface="+mn-cs"/>
          </a:defRPr>
        </a:defPPr>
      </a:lstStyle>
    </a:spDef>
    <a:lnDef>
      <a:spPr>
        <a:ln w="9525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0" tIns="0" rIns="0" bIns="0" rtlCol="0" anchor="t" anchorCtr="0">
        <a:spAutoFit/>
      </a:bodyPr>
      <a:lstStyle>
        <a:defPPr marL="252000" marR="0" indent="-252000" algn="l" defTabSz="576000" eaLnBrk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Char char="‒"/>
          <a:tabLst/>
          <a:defRPr sz="1800" kern="0" baseline="0" dirty="0">
            <a:latin typeface="+mn-lt"/>
            <a:ea typeface="+mn-ea"/>
            <a:cs typeface="+mn-cs"/>
          </a:defRPr>
        </a:defPPr>
      </a:lstStyle>
    </a:txDef>
  </a:objectDefaults>
  <a:extraClrSchemeLst/>
  <a:custClrLst>
    <a:custClr name="Ocean 100">
      <a:srgbClr val="0A8276"/>
    </a:custClr>
    <a:custClr name="Ocean 80">
      <a:srgbClr val="3B9B91"/>
    </a:custClr>
    <a:custClr name="Ocean 60">
      <a:srgbClr val="6CB4AD"/>
    </a:custClr>
    <a:custClr name="Ocean 40">
      <a:srgbClr val="B8DEDA"/>
    </a:custClr>
    <a:custClr name="White">
      <a:srgbClr val="FFFFFF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Main">
      <a:srgbClr val="9BBA43"/>
    </a:custClr>
    <a:custClr name="Berry Main">
      <a:srgbClr val="9C216E"/>
    </a:custClr>
    <a:custClr name="Engineering Main">
      <a:srgbClr val="575352"/>
    </a:custClr>
    <a:custClr name="Sun Main">
      <a:srgbClr val="F97414"/>
    </a:custClr>
    <a:custClr name="Sand Main">
      <a:srgbClr val="FCD442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Light">
      <a:srgbClr val="B9D257"/>
    </a:custClr>
    <a:custClr name="Berry Light">
      <a:srgbClr val="BE3283"/>
    </a:custClr>
    <a:custClr name="Engineering Light">
      <a:srgbClr val="8D8786"/>
    </a:custClr>
    <a:custClr name="Sun Light">
      <a:srgbClr val="FF9737"/>
    </a:custClr>
    <a:custClr name="Sand Light">
      <a:srgbClr val="FBE273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Grey 300 ">
      <a:srgbClr val="DCD5D7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</a:custClrLst>
  <a:extLst>
    <a:ext uri="{05A4C25C-085E-4340-85A3-A5531E510DB2}">
      <thm15:themeFamily xmlns:thm15="http://schemas.microsoft.com/office/thememl/2012/main" name="Default Theme" id="{52F2F0B8-0160-4017-82DB-5118D0013CCF}" vid="{D2F7FB03-D72A-40A6-9F74-97EF09F26155}"/>
    </a:ext>
  </a:extLst>
</a:theme>
</file>

<file path=ppt/theme/theme4.xml><?xml version="1.0" encoding="utf-8"?>
<a:theme xmlns:a="http://schemas.openxmlformats.org/drawingml/2006/main" name="4_Infineon 16:9">
  <a:themeElements>
    <a:clrScheme name="Infineon 2023 - 2">
      <a:dk1>
        <a:srgbClr val="1D1D1D"/>
      </a:dk1>
      <a:lt1>
        <a:srgbClr val="FFFFFF"/>
      </a:lt1>
      <a:dk2>
        <a:srgbClr val="0A8276"/>
      </a:dk2>
      <a:lt2>
        <a:srgbClr val="8D8786"/>
      </a:lt2>
      <a:accent1>
        <a:srgbClr val="0A8276"/>
      </a:accent1>
      <a:accent2>
        <a:srgbClr val="575352"/>
      </a:accent2>
      <a:accent3>
        <a:srgbClr val="F97414"/>
      </a:accent3>
      <a:accent4>
        <a:srgbClr val="9BBA43"/>
      </a:accent4>
      <a:accent5>
        <a:srgbClr val="FCD442"/>
      </a:accent5>
      <a:accent6>
        <a:srgbClr val="9C216E"/>
      </a:accent6>
      <a:hlink>
        <a:srgbClr val="0A8276"/>
      </a:hlink>
      <a:folHlink>
        <a:srgbClr val="0A8276"/>
      </a:folHlink>
    </a:clrScheme>
    <a:fontScheme name="Infineon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>
          <a:noFill/>
          <a:miter lim="800000"/>
          <a:headEnd/>
          <a:tailEnd/>
        </a:ln>
      </a:spPr>
      <a:bodyPr wrap="square" lIns="72000" tIns="72000" rIns="72000" bIns="72000" rtlCol="0" anchor="ctr"/>
      <a:lstStyle>
        <a:defPPr algn="ctr" defTabSz="576000" eaLnBrk="0" hangingPunct="0">
          <a:lnSpc>
            <a:spcPct val="120000"/>
          </a:lnSpc>
          <a:defRPr sz="1600" baseline="0" dirty="0">
            <a:solidFill>
              <a:schemeClr val="bg1"/>
            </a:solidFill>
            <a:latin typeface="+mn-lt"/>
            <a:ea typeface="+mn-ea"/>
            <a:cs typeface="+mn-cs"/>
          </a:defRPr>
        </a:defPPr>
      </a:lstStyle>
    </a:spDef>
    <a:lnDef>
      <a:spPr>
        <a:ln w="9525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0" tIns="0" rIns="0" bIns="0" rtlCol="0" anchor="t" anchorCtr="0">
        <a:spAutoFit/>
      </a:bodyPr>
      <a:lstStyle>
        <a:defPPr marL="252000" marR="0" indent="-252000" algn="l" defTabSz="576000" eaLnBrk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Char char="‒"/>
          <a:tabLst/>
          <a:defRPr sz="1800" kern="0" baseline="0" dirty="0">
            <a:latin typeface="+mn-lt"/>
            <a:ea typeface="+mn-ea"/>
            <a:cs typeface="+mn-cs"/>
          </a:defRPr>
        </a:defPPr>
      </a:lstStyle>
    </a:txDef>
  </a:objectDefaults>
  <a:extraClrSchemeLst/>
  <a:custClrLst>
    <a:custClr name="Ocean 100">
      <a:srgbClr val="0A8276"/>
    </a:custClr>
    <a:custClr name="Ocean 80">
      <a:srgbClr val="3B9B91"/>
    </a:custClr>
    <a:custClr name="Ocean 60">
      <a:srgbClr val="6CB4AD"/>
    </a:custClr>
    <a:custClr name="Ocean 40">
      <a:srgbClr val="B8DEDA"/>
    </a:custClr>
    <a:custClr name="White">
      <a:srgbClr val="FFFFFF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Main">
      <a:srgbClr val="9BBA43"/>
    </a:custClr>
    <a:custClr name="Berry Main">
      <a:srgbClr val="9C216E"/>
    </a:custClr>
    <a:custClr name="Engineering Main">
      <a:srgbClr val="575352"/>
    </a:custClr>
    <a:custClr name="Sun Main">
      <a:srgbClr val="F97414"/>
    </a:custClr>
    <a:custClr name="Sand Main">
      <a:srgbClr val="FCD442"/>
    </a:custClr>
    <a:custClr name="White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Lawn Light">
      <a:srgbClr val="B9D257"/>
    </a:custClr>
    <a:custClr name="Berry Light">
      <a:srgbClr val="BE3283"/>
    </a:custClr>
    <a:custClr name="Engineering Light">
      <a:srgbClr val="8D8786"/>
    </a:custClr>
    <a:custClr name="Sun Light">
      <a:srgbClr val="FF9737"/>
    </a:custClr>
    <a:custClr name="Sand Light">
      <a:srgbClr val="FBE273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Grey 300 ">
      <a:srgbClr val="DCD5D7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  <a:custClr name="White ">
      <a:srgbClr val="FFFFFF"/>
    </a:custClr>
  </a:custClrLst>
  <a:extLst>
    <a:ext uri="{05A4C25C-085E-4340-85A3-A5531E510DB2}">
      <thm15:themeFamily xmlns:thm15="http://schemas.microsoft.com/office/thememl/2012/main" name="Default Theme" id="{48C43B6E-4FF4-414C-8F1A-AA00FA6DD432}" vid="{3979B97E-A526-404F-8F99-22429E425180}"/>
    </a:ext>
  </a:extLst>
</a:theme>
</file>

<file path=ppt/theme/theme5.xml><?xml version="1.0" encoding="utf-8"?>
<a:theme xmlns:a="http://schemas.openxmlformats.org/drawingml/2006/main" name="Larissa-Design">
  <a:themeElements>
    <a:clrScheme name="Infineon">
      <a:dk1>
        <a:srgbClr val="000000"/>
      </a:dk1>
      <a:lt1>
        <a:srgbClr val="FFFFFF"/>
      </a:lt1>
      <a:dk2>
        <a:srgbClr val="FFE054"/>
      </a:dk2>
      <a:lt2>
        <a:srgbClr val="E9E6E6"/>
      </a:lt2>
      <a:accent1>
        <a:srgbClr val="E30034"/>
      </a:accent1>
      <a:accent2>
        <a:srgbClr val="928285"/>
      </a:accent2>
      <a:accent3>
        <a:srgbClr val="84B6A7"/>
      </a:accent3>
      <a:accent4>
        <a:srgbClr val="AEC067"/>
      </a:accent4>
      <a:accent5>
        <a:srgbClr val="EE813C"/>
      </a:accent5>
      <a:accent6>
        <a:srgbClr val="AB377A"/>
      </a:accent6>
      <a:hlink>
        <a:srgbClr val="1122CC"/>
      </a:hlink>
      <a:folHlink>
        <a:srgbClr val="1122CC"/>
      </a:folHlink>
    </a:clrScheme>
    <a:fontScheme name="Infineon Fonts">
      <a:majorFont>
        <a:latin typeface="Verdana"/>
        <a:ea typeface=""/>
        <a:cs typeface="Verdana"/>
      </a:majorFont>
      <a:minorFont>
        <a:latin typeface="Verdana"/>
        <a:ea typeface=""/>
        <a:cs typeface="Verdan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Infineon_ColorTheme_2012">
      <a:dk1>
        <a:srgbClr val="00214A"/>
      </a:dk1>
      <a:lt1>
        <a:srgbClr val="FFFFFF"/>
      </a:lt1>
      <a:dk2>
        <a:srgbClr val="00214A"/>
      </a:dk2>
      <a:lt2>
        <a:srgbClr val="C8D8E6"/>
      </a:lt2>
      <a:accent1>
        <a:srgbClr val="B70D28"/>
      </a:accent1>
      <a:accent2>
        <a:srgbClr val="E3EBF2"/>
      </a:accent2>
      <a:accent3>
        <a:srgbClr val="005DA9"/>
      </a:accent3>
      <a:accent4>
        <a:srgbClr val="969696"/>
      </a:accent4>
      <a:accent5>
        <a:srgbClr val="FDC400"/>
      </a:accent5>
      <a:accent6>
        <a:srgbClr val="009651"/>
      </a:accent6>
      <a:hlink>
        <a:srgbClr val="1122CC"/>
      </a:hlink>
      <a:folHlink>
        <a:srgbClr val="1122CC"/>
      </a:folHlink>
    </a:clrScheme>
    <a:fontScheme name="Infineon Fonts">
      <a:majorFont>
        <a:latin typeface="Verdana"/>
        <a:ea typeface=""/>
        <a:cs typeface="Verdana"/>
      </a:majorFont>
      <a:minorFont>
        <a:latin typeface="Verdana"/>
        <a:ea typeface=""/>
        <a:cs typeface="Verdan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nfineon2023">
    <a:dk1>
      <a:srgbClr val="1D1D1D"/>
    </a:dk1>
    <a:lt1>
      <a:srgbClr val="FFFFFF"/>
    </a:lt1>
    <a:dk2>
      <a:srgbClr val="0A8276"/>
    </a:dk2>
    <a:lt2>
      <a:srgbClr val="8D8786"/>
    </a:lt2>
    <a:accent1>
      <a:srgbClr val="0A8276"/>
    </a:accent1>
    <a:accent2>
      <a:srgbClr val="575352"/>
    </a:accent2>
    <a:accent3>
      <a:srgbClr val="F97414"/>
    </a:accent3>
    <a:accent4>
      <a:srgbClr val="9BBA43"/>
    </a:accent4>
    <a:accent5>
      <a:srgbClr val="FCD442"/>
    </a:accent5>
    <a:accent6>
      <a:srgbClr val="9C216E"/>
    </a:accent6>
    <a:hlink>
      <a:srgbClr val="0A8276"/>
    </a:hlink>
    <a:folHlink>
      <a:srgbClr val="0A8276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nfineon 2023 - 2">
    <a:dk1>
      <a:srgbClr val="1D1D1D"/>
    </a:dk1>
    <a:lt1>
      <a:srgbClr val="FFFFFF"/>
    </a:lt1>
    <a:dk2>
      <a:srgbClr val="0A8276"/>
    </a:dk2>
    <a:lt2>
      <a:srgbClr val="8D8786"/>
    </a:lt2>
    <a:accent1>
      <a:srgbClr val="0A8276"/>
    </a:accent1>
    <a:accent2>
      <a:srgbClr val="575352"/>
    </a:accent2>
    <a:accent3>
      <a:srgbClr val="F97414"/>
    </a:accent3>
    <a:accent4>
      <a:srgbClr val="9BBA43"/>
    </a:accent4>
    <a:accent5>
      <a:srgbClr val="FCD442"/>
    </a:accent5>
    <a:accent6>
      <a:srgbClr val="9C216E"/>
    </a:accent6>
    <a:hlink>
      <a:srgbClr val="0A8276"/>
    </a:hlink>
    <a:folHlink>
      <a:srgbClr val="0A8276"/>
    </a:folHlink>
  </a:clrScheme>
  <a:fontScheme name="Infineon">
    <a:majorFont>
      <a:latin typeface="Arial"/>
      <a:ea typeface="Arial Unicode MS"/>
      <a:cs typeface="Arial"/>
    </a:majorFont>
    <a:minorFont>
      <a:latin typeface="Arial"/>
      <a:ea typeface="Arial Unicode MS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Infineon 2023 - 2">
    <a:dk1>
      <a:srgbClr val="1D1D1D"/>
    </a:dk1>
    <a:lt1>
      <a:srgbClr val="FFFFFF"/>
    </a:lt1>
    <a:dk2>
      <a:srgbClr val="0A8276"/>
    </a:dk2>
    <a:lt2>
      <a:srgbClr val="8D8786"/>
    </a:lt2>
    <a:accent1>
      <a:srgbClr val="0A8276"/>
    </a:accent1>
    <a:accent2>
      <a:srgbClr val="575352"/>
    </a:accent2>
    <a:accent3>
      <a:srgbClr val="F97414"/>
    </a:accent3>
    <a:accent4>
      <a:srgbClr val="9BBA43"/>
    </a:accent4>
    <a:accent5>
      <a:srgbClr val="FCD442"/>
    </a:accent5>
    <a:accent6>
      <a:srgbClr val="9C216E"/>
    </a:accent6>
    <a:hlink>
      <a:srgbClr val="0A8276"/>
    </a:hlink>
    <a:folHlink>
      <a:srgbClr val="0A8276"/>
    </a:folHlink>
  </a:clrScheme>
  <a:fontScheme name="Infineon">
    <a:majorFont>
      <a:latin typeface="Arial"/>
      <a:ea typeface="Arial Unicode MS"/>
      <a:cs typeface="Arial"/>
    </a:majorFont>
    <a:minorFont>
      <a:latin typeface="Arial"/>
      <a:ea typeface="Arial Unicode MS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6F3BE7B749984988C92CDB421AB8A0" ma:contentTypeVersion="2" ma:contentTypeDescription="Create a new document." ma:contentTypeScope="" ma:versionID="a31fd5aa9a4adff71ebb7fc7af75d6d1">
  <xsd:schema xmlns:xsd="http://www.w3.org/2001/XMLSchema" xmlns:xs="http://www.w3.org/2001/XMLSchema" xmlns:p="http://schemas.microsoft.com/office/2006/metadata/properties" xmlns:ns2="cccd240f-0d9f-4f25-998a-9c5c499a8e35" targetNamespace="http://schemas.microsoft.com/office/2006/metadata/properties" ma:root="true" ma:fieldsID="f406daab29d28796ffa7efa5ec6ae4d9" ns2:_="">
    <xsd:import namespace="cccd240f-0d9f-4f25-998a-9c5c499a8e3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d240f-0d9f-4f25-998a-9c5c499a8e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C6748B-B74E-4BE1-834C-AEBB9BCA18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03DE45-125B-44DA-88BA-AD4DA2714F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cd240f-0d9f-4f25-998a-9c5c499a8e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99A1D5-F553-4264-9022-E0136C61CE27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cccd240f-0d9f-4f25-998a-9c5c499a8e3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11447</TotalTime>
  <Words>5872</Words>
  <Application>Microsoft Office PowerPoint</Application>
  <PresentationFormat>Widescreen</PresentationFormat>
  <Paragraphs>1677</Paragraphs>
  <Slides>47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Symbol</vt:lpstr>
      <vt:lpstr>Times New Roman</vt:lpstr>
      <vt:lpstr>Verdana</vt:lpstr>
      <vt:lpstr>Wingdings</vt:lpstr>
      <vt:lpstr>Infineon 16:9</vt:lpstr>
      <vt:lpstr>2_Infineon 16:9</vt:lpstr>
      <vt:lpstr>3_Infineon 16:9</vt:lpstr>
      <vt:lpstr>4_Infineon 16:9</vt:lpstr>
      <vt:lpstr>think-cell Slide</vt:lpstr>
      <vt:lpstr>Benefits &amp; advantages of CoolGaN™ in high power and medium power switched mode power supplies (SMPS)</vt:lpstr>
      <vt:lpstr>Speakers</vt:lpstr>
      <vt:lpstr>Agenda</vt:lpstr>
      <vt:lpstr>Agenda</vt:lpstr>
      <vt:lpstr>AC/DC SMPS block diagram</vt:lpstr>
      <vt:lpstr>CoolGaN™ in PFC and DC/DC topologies</vt:lpstr>
      <vt:lpstr> SMPS applications trends and GaN value</vt:lpstr>
      <vt:lpstr>Agenda</vt:lpstr>
      <vt:lpstr>CoolGaN™ in current &amp; next generation enterprise AI server  with M-CRPS SMPS</vt:lpstr>
      <vt:lpstr>CoolGaN™ in next generation hyperscale AI server SMPS </vt:lpstr>
      <vt:lpstr> AI demands PSU with higher peak power and transient dynamics </vt:lpstr>
      <vt:lpstr>CoolGaN™ in next generation server BBU (battery back-up unit)</vt:lpstr>
      <vt:lpstr>CoolGaNTM  in monitor power SMPS</vt:lpstr>
      <vt:lpstr>Agenda</vt:lpstr>
      <vt:lpstr>Reference board 1 kW fanless telecom SMPS</vt:lpstr>
      <vt:lpstr>Reference board 3.3 kW server SMPS - High frequency and high density</vt:lpstr>
      <vt:lpstr> Reference board 8 kW server SMPS</vt:lpstr>
      <vt:lpstr>Agenda</vt:lpstr>
      <vt:lpstr>System-level key takeaways</vt:lpstr>
      <vt:lpstr>Agenda</vt:lpstr>
      <vt:lpstr>Agenda</vt:lpstr>
      <vt:lpstr>CoolGaN™ Transistor 650 V G5 for highly efficient power conversion in SMPS applications</vt:lpstr>
      <vt:lpstr>CoolGaN™ Transistor 650 V G5 with best-in-class FOMs Highest efficiency at increased switching frequencies between technologies</vt:lpstr>
      <vt:lpstr>CoolGaN™ Transistor 650 V G5 with best-in-class FOMs Highest efficiency at increased switching frequencies between competition  </vt:lpstr>
      <vt:lpstr>CoolGaN™ Transistor 650 V G5 with best-in-class FOMs base line for high efficiency at increased switching frequencies </vt:lpstr>
      <vt:lpstr>Agenda</vt:lpstr>
      <vt:lpstr>3.4 kW CCM totem-pole PFC evaluation board CoolGaN™ Transistor 650 V G5 offers better application performance than previous CoolGaN™ generations</vt:lpstr>
      <vt:lpstr>3.2 kW server application, LLC application analysis CoolGaN™ 650 V G5 enables highest efficiency at increased switching frequencies </vt:lpstr>
      <vt:lpstr>Agenda</vt:lpstr>
      <vt:lpstr>CoolGaN™ Transistor 650 V G5 portfolio - broad portfolio enabling optimized product selection</vt:lpstr>
      <vt:lpstr>Agenda</vt:lpstr>
      <vt:lpstr>Agenda</vt:lpstr>
      <vt:lpstr>CoolGaN™ Transistor 100 V G3 &amp; Si: FOM comparison</vt:lpstr>
      <vt:lpstr>Efficiency over IOUT at different switching frequencies VIN = 48V, VOUT = 12V</vt:lpstr>
      <vt:lpstr>Agenda</vt:lpstr>
      <vt:lpstr>LLC – ZVS (zero voltage switching) &amp; parasitics</vt:lpstr>
      <vt:lpstr>ZVS energy – GaN vs Si SR</vt:lpstr>
      <vt:lpstr>CoolGaN™ SR in LLC</vt:lpstr>
      <vt:lpstr>6.5 mm TV SMPS evaluation board with CoolGaN™</vt:lpstr>
      <vt:lpstr>Results - GaN vs Si SR</vt:lpstr>
      <vt:lpstr>CoolGaN™ Transistors 100 V G3 value proposition in SMPS</vt:lpstr>
      <vt:lpstr>Agenda</vt:lpstr>
      <vt:lpstr>PowerPoint Presentation</vt:lpstr>
      <vt:lpstr> CoolGaN™ Transistors 60 - 200 V G3 in 3x5, 3x3 PQFN</vt:lpstr>
      <vt:lpstr> CoolGaN™ Transistors 80 - 100 V G3 in 3.3x3.3 SD, 5x6 RQFN</vt:lpstr>
      <vt:lpstr>Infineon is your reliable partner with GaN solutions!</vt:lpstr>
      <vt:lpstr>PowerPoint Presentation</vt:lpstr>
    </vt:vector>
  </TitlesOfParts>
  <Company>Infineon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&amp; Advantages of CoolGaN™ in HP &amp; MP Switched Mode Power Supplies (SMPS)</dc:title>
  <dc:creator>Abdel-Rahman Sam (PSS PS SYS SAA SAR)</dc:creator>
  <cp:lastModifiedBy>Abdel-Rahman Sam (PSS PS SYS SAA SAR)</cp:lastModifiedBy>
  <cp:revision>147</cp:revision>
  <dcterms:created xsi:type="dcterms:W3CDTF">2025-02-18T15:08:46Z</dcterms:created>
  <dcterms:modified xsi:type="dcterms:W3CDTF">2025-04-01T19:57:04Z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D">
    <vt:lpwstr/>
  </property>
  <property fmtid="{D5CDD505-2E9C-101B-9397-08002B2CF9AE}" pid="3" name="DocumentVersion">
    <vt:lpwstr/>
  </property>
  <property fmtid="{D5CDD505-2E9C-101B-9397-08002B2CF9AE}" pid="4" name="Proprietary">
    <vt:lpwstr/>
  </property>
  <property fmtid="{D5CDD505-2E9C-101B-9397-08002B2CF9AE}" pid="5" name="ConfidentialityMarking">
    <vt:lpwstr>restricted</vt:lpwstr>
  </property>
  <property fmtid="{D5CDD505-2E9C-101B-9397-08002B2CF9AE}" pid="6" name="AdditionalMarking">
    <vt:lpwstr/>
  </property>
  <property fmtid="{D5CDD505-2E9C-101B-9397-08002B2CF9AE}" pid="7" name="TemplateCompany">
    <vt:lpwstr>IFX</vt:lpwstr>
  </property>
  <property fmtid="{D5CDD505-2E9C-101B-9397-08002B2CF9AE}" pid="8" name="ContentTypeId">
    <vt:lpwstr>0x010100E76F3BE7B749984988C92CDB421AB8A0</vt:lpwstr>
  </property>
  <property fmtid="{D5CDD505-2E9C-101B-9397-08002B2CF9AE}" pid="9" name="empower.integration.Classification.DocumentId">
    <vt:lpwstr/>
  </property>
  <property fmtid="{D5CDD505-2E9C-101B-9397-08002B2CF9AE}" pid="10" name="empower.integration.Classification.DocumentVersion">
    <vt:lpwstr/>
  </property>
  <property fmtid="{D5CDD505-2E9C-101B-9397-08002B2CF9AE}" pid="11" name="empower.integration.Classification.DocumentOwner">
    <vt:lpwstr/>
  </property>
  <property fmtid="{D5CDD505-2E9C-101B-9397-08002B2CF9AE}" pid="12" name="empower.integration.Classification.ShowFooter">
    <vt:bool>true</vt:bool>
  </property>
  <property fmtid="{D5CDD505-2E9C-101B-9397-08002B2CF9AE}" pid="13" name="empower.integration.Classification.RestrictionLevel">
    <vt:i4>-1</vt:i4>
  </property>
  <property fmtid="{D5CDD505-2E9C-101B-9397-08002B2CF9AE}" pid="14" name="empower.integration.Classification.FooterDate">
    <vt:filetime>2025-03-31T22:00:00Z</vt:filetime>
  </property>
  <property fmtid="{D5CDD505-2E9C-101B-9397-08002B2CF9AE}" pid="15" name="empower.integration.Classification.DateFormat">
    <vt:lpwstr>MM.yyyy</vt:lpwstr>
  </property>
  <property fmtid="{D5CDD505-2E9C-101B-9397-08002B2CF9AE}" pid="16" name="empower.integration.Classification.IsDraft">
    <vt:bool>false</vt:bool>
  </property>
  <property fmtid="{D5CDD505-2E9C-101B-9397-08002B2CF9AE}" pid="17" name="empower.integration.Classification.IsProprietary">
    <vt:bool>true</vt:bool>
  </property>
  <property fmtid="{D5CDD505-2E9C-101B-9397-08002B2CF9AE}" pid="18" name="empower.integration.Classification.HasAdditionalMarking">
    <vt:bool>false</vt:bool>
  </property>
  <property fmtid="{D5CDD505-2E9C-101B-9397-08002B2CF9AE}" pid="19" name="empower.integration.Classification.AdditionalMarking">
    <vt:lpwstr/>
  </property>
  <property fmtid="{D5CDD505-2E9C-101B-9397-08002B2CF9AE}" pid="20" name="empower.integration.Classification.IsEmpowerClassified">
    <vt:bool>true</vt:bool>
  </property>
  <property fmtid="{D5CDD505-2E9C-101B-9397-08002B2CF9AE}" pid="21" name="empower_migrated_document">
    <vt:lpwstr>true</vt:lpwstr>
  </property>
  <property fmtid="{D5CDD505-2E9C-101B-9397-08002B2CF9AE}" pid="22" name="MSIP_Label_a15a25aa-e944-415d-b7a7-40f6b9180b6b_Enabled">
    <vt:lpwstr>true</vt:lpwstr>
  </property>
  <property fmtid="{D5CDD505-2E9C-101B-9397-08002B2CF9AE}" pid="23" name="MSIP_Label_a15a25aa-e944-415d-b7a7-40f6b9180b6b_SetDate">
    <vt:lpwstr>2023-03-24T13:40:28Z</vt:lpwstr>
  </property>
  <property fmtid="{D5CDD505-2E9C-101B-9397-08002B2CF9AE}" pid="24" name="MSIP_Label_a15a25aa-e944-415d-b7a7-40f6b9180b6b_Method">
    <vt:lpwstr>Standard</vt:lpwstr>
  </property>
  <property fmtid="{D5CDD505-2E9C-101B-9397-08002B2CF9AE}" pid="25" name="MSIP_Label_a15a25aa-e944-415d-b7a7-40f6b9180b6b_Name">
    <vt:lpwstr>a15a25aa-e944-415d-b7a7-40f6b9180b6b</vt:lpwstr>
  </property>
  <property fmtid="{D5CDD505-2E9C-101B-9397-08002B2CF9AE}" pid="26" name="MSIP_Label_a15a25aa-e944-415d-b7a7-40f6b9180b6b_SiteId">
    <vt:lpwstr>eeb8d0e8-3544-41d3-aac6-934c309faf5a</vt:lpwstr>
  </property>
  <property fmtid="{D5CDD505-2E9C-101B-9397-08002B2CF9AE}" pid="27" name="MSIP_Label_a15a25aa-e944-415d-b7a7-40f6b9180b6b_ActionId">
    <vt:lpwstr>73b1d637-b020-4fda-a205-ff5e02ff8705</vt:lpwstr>
  </property>
  <property fmtid="{D5CDD505-2E9C-101B-9397-08002B2CF9AE}" pid="28" name="MSIP_Label_a15a25aa-e944-415d-b7a7-40f6b9180b6b_ContentBits">
    <vt:lpwstr>0</vt:lpwstr>
  </property>
</Properties>
</file>